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2"/>
  </p:notesMasterIdLst>
  <p:sldIdLst>
    <p:sldId id="257" r:id="rId5"/>
    <p:sldId id="278" r:id="rId6"/>
    <p:sldId id="280" r:id="rId7"/>
    <p:sldId id="279" r:id="rId8"/>
    <p:sldId id="281" r:id="rId9"/>
    <p:sldId id="1585" r:id="rId10"/>
    <p:sldId id="470" r:id="rId11"/>
    <p:sldId id="1668" r:id="rId12"/>
    <p:sldId id="1681" r:id="rId13"/>
    <p:sldId id="1619" r:id="rId14"/>
    <p:sldId id="1748" r:id="rId15"/>
    <p:sldId id="1559" r:id="rId16"/>
    <p:sldId id="1736" r:id="rId17"/>
    <p:sldId id="466" r:id="rId18"/>
    <p:sldId id="473" r:id="rId19"/>
    <p:sldId id="1633" r:id="rId20"/>
    <p:sldId id="1749" r:id="rId21"/>
    <p:sldId id="1575" r:id="rId22"/>
    <p:sldId id="1561" r:id="rId23"/>
    <p:sldId id="1564" r:id="rId24"/>
    <p:sldId id="1629" r:id="rId25"/>
    <p:sldId id="1732" r:id="rId26"/>
    <p:sldId id="1733" r:id="rId27"/>
    <p:sldId id="1597" r:id="rId28"/>
    <p:sldId id="1750" r:id="rId29"/>
    <p:sldId id="363" r:id="rId30"/>
    <p:sldId id="1555" r:id="rId31"/>
    <p:sldId id="1689" r:id="rId32"/>
    <p:sldId id="292" r:id="rId33"/>
    <p:sldId id="1717" r:id="rId34"/>
    <p:sldId id="1584" r:id="rId35"/>
    <p:sldId id="1651" r:id="rId36"/>
    <p:sldId id="1737" r:id="rId37"/>
    <p:sldId id="1583" r:id="rId38"/>
    <p:sldId id="1686" r:id="rId39"/>
    <p:sldId id="1738" r:id="rId40"/>
    <p:sldId id="1720" r:id="rId41"/>
    <p:sldId id="1722" r:id="rId42"/>
    <p:sldId id="1532" r:id="rId43"/>
    <p:sldId id="1566" r:id="rId44"/>
    <p:sldId id="289" r:id="rId45"/>
    <p:sldId id="296" r:id="rId46"/>
    <p:sldId id="318" r:id="rId47"/>
    <p:sldId id="1719" r:id="rId48"/>
    <p:sldId id="1671" r:id="rId49"/>
    <p:sldId id="1688" r:id="rId50"/>
    <p:sldId id="1739" r:id="rId51"/>
    <p:sldId id="336" r:id="rId52"/>
    <p:sldId id="1569" r:id="rId53"/>
    <p:sldId id="1666" r:id="rId54"/>
    <p:sldId id="1740" r:id="rId55"/>
    <p:sldId id="1655" r:id="rId56"/>
    <p:sldId id="301" r:id="rId57"/>
    <p:sldId id="1565" r:id="rId58"/>
    <p:sldId id="300" r:id="rId59"/>
    <p:sldId id="1715" r:id="rId60"/>
    <p:sldId id="1734" r:id="rId61"/>
    <p:sldId id="1690" r:id="rId62"/>
    <p:sldId id="1692" r:id="rId63"/>
    <p:sldId id="1728" r:id="rId64"/>
    <p:sldId id="1674" r:id="rId65"/>
    <p:sldId id="1660" r:id="rId66"/>
    <p:sldId id="1694" r:id="rId67"/>
    <p:sldId id="1741" r:id="rId68"/>
    <p:sldId id="1675" r:id="rId69"/>
    <p:sldId id="1725" r:id="rId70"/>
    <p:sldId id="1726" r:id="rId71"/>
    <p:sldId id="1727" r:id="rId72"/>
    <p:sldId id="1654" r:id="rId73"/>
    <p:sldId id="1653" r:id="rId74"/>
    <p:sldId id="1658" r:id="rId75"/>
    <p:sldId id="1702" r:id="rId76"/>
    <p:sldId id="1729" r:id="rId77"/>
    <p:sldId id="1678" r:id="rId78"/>
    <p:sldId id="1624" r:id="rId79"/>
    <p:sldId id="1625" r:id="rId80"/>
    <p:sldId id="1744" r:id="rId81"/>
    <p:sldId id="1745" r:id="rId82"/>
    <p:sldId id="1679" r:id="rId83"/>
    <p:sldId id="1595" r:id="rId84"/>
    <p:sldId id="1742" r:id="rId85"/>
    <p:sldId id="1730" r:id="rId86"/>
    <p:sldId id="1712" r:id="rId87"/>
    <p:sldId id="1713" r:id="rId88"/>
    <p:sldId id="1714" r:id="rId89"/>
    <p:sldId id="1682" r:id="rId90"/>
    <p:sldId id="1735" r:id="rId91"/>
    <p:sldId id="1743" r:id="rId92"/>
    <p:sldId id="1657" r:id="rId93"/>
    <p:sldId id="1746" r:id="rId94"/>
    <p:sldId id="269" r:id="rId95"/>
    <p:sldId id="287" r:id="rId96"/>
    <p:sldId id="1716" r:id="rId97"/>
    <p:sldId id="1656" r:id="rId98"/>
    <p:sldId id="357" r:id="rId99"/>
    <p:sldId id="1672" r:id="rId100"/>
    <p:sldId id="1747"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Loxley" initials="AL" lastIdx="325" clrIdx="0"/>
  <p:cmAuthor id="2" name="Louisa Reeves" initials="LR" lastIdx="30" clrIdx="1">
    <p:extLst>
      <p:ext uri="{19B8F6BF-5375-455C-9EA6-DF929625EA0E}">
        <p15:presenceInfo xmlns:p15="http://schemas.microsoft.com/office/powerpoint/2012/main" userId="S::lreeves@ican.org.uk::081b8890-e721-4d7e-9ed9-ac2937ce0ff3" providerId="AD"/>
      </p:ext>
    </p:extLst>
  </p:cmAuthor>
  <p:cmAuthor id="3" name="Jane Flynn" initials="JF" lastIdx="63" clrIdx="2">
    <p:extLst>
      <p:ext uri="{19B8F6BF-5375-455C-9EA6-DF929625EA0E}">
        <p15:presenceInfo xmlns:p15="http://schemas.microsoft.com/office/powerpoint/2012/main" userId="S::jflynn@ican.org.uk::1a52003f-5759-4a99-b5f5-f320345468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2343"/>
    <a:srgbClr val="660033"/>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31" autoAdjust="0"/>
  </p:normalViewPr>
  <p:slideViewPr>
    <p:cSldViewPr snapToGrid="0">
      <p:cViewPr varScale="1">
        <p:scale>
          <a:sx n="60" d="100"/>
          <a:sy n="60" d="100"/>
        </p:scale>
        <p:origin x="11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ableStyles" Target="tableStyle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commentAuthors" Target="commentAuthors.xml"/><Relationship Id="rId108"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Loxley" userId="7c937748-ed57-418b-91fa-0fbb0694b734" providerId="ADAL" clId="{CA17AC19-B0BB-450B-9C81-E457B9F0C1CD}"/>
    <pc:docChg chg="undo custSel addSld delSld modSld">
      <pc:chgData name="Amy Loxley" userId="7c937748-ed57-418b-91fa-0fbb0694b734" providerId="ADAL" clId="{CA17AC19-B0BB-450B-9C81-E457B9F0C1CD}" dt="2021-04-08T17:09:59.579" v="44" actId="1076"/>
      <pc:docMkLst>
        <pc:docMk/>
      </pc:docMkLst>
      <pc:sldChg chg="addSp delSp modSp mod delAnim">
        <pc:chgData name="Amy Loxley" userId="7c937748-ed57-418b-91fa-0fbb0694b734" providerId="ADAL" clId="{CA17AC19-B0BB-450B-9C81-E457B9F0C1CD}" dt="2021-04-08T17:06:42.688" v="11" actId="1076"/>
        <pc:sldMkLst>
          <pc:docMk/>
          <pc:sldMk cId="0" sldId="473"/>
        </pc:sldMkLst>
        <pc:spChg chg="mod">
          <ac:chgData name="Amy Loxley" userId="7c937748-ed57-418b-91fa-0fbb0694b734" providerId="ADAL" clId="{CA17AC19-B0BB-450B-9C81-E457B9F0C1CD}" dt="2021-04-08T17:06:31.233" v="8" actId="1076"/>
          <ac:spMkLst>
            <pc:docMk/>
            <pc:sldMk cId="0" sldId="473"/>
            <ac:spMk id="13" creationId="{01E5D91F-6323-4BB9-965B-03FF894ECBA3}"/>
          </ac:spMkLst>
        </pc:spChg>
        <pc:picChg chg="del">
          <ac:chgData name="Amy Loxley" userId="7c937748-ed57-418b-91fa-0fbb0694b734" providerId="ADAL" clId="{CA17AC19-B0BB-450B-9C81-E457B9F0C1CD}" dt="2021-04-08T17:05:50.590" v="0" actId="478"/>
          <ac:picMkLst>
            <pc:docMk/>
            <pc:sldMk cId="0" sldId="473"/>
            <ac:picMk id="4" creationId="{D17FA09D-4F6A-4CD3-990F-9A08CB023400}"/>
          </ac:picMkLst>
        </pc:picChg>
        <pc:picChg chg="add mod">
          <ac:chgData name="Amy Loxley" userId="7c937748-ed57-418b-91fa-0fbb0694b734" providerId="ADAL" clId="{CA17AC19-B0BB-450B-9C81-E457B9F0C1CD}" dt="2021-04-08T17:06:42.688" v="11" actId="1076"/>
          <ac:picMkLst>
            <pc:docMk/>
            <pc:sldMk cId="0" sldId="473"/>
            <ac:picMk id="7" creationId="{31C5367C-7B77-462E-80D6-450C3C441FEC}"/>
          </ac:picMkLst>
        </pc:picChg>
      </pc:sldChg>
      <pc:sldChg chg="addSp delSp modSp mod delAnim">
        <pc:chgData name="Amy Loxley" userId="7c937748-ed57-418b-91fa-0fbb0694b734" providerId="ADAL" clId="{CA17AC19-B0BB-450B-9C81-E457B9F0C1CD}" dt="2021-04-08T17:08:13.453" v="29" actId="1076"/>
        <pc:sldMkLst>
          <pc:docMk/>
          <pc:sldMk cId="1282211812" sldId="1597"/>
        </pc:sldMkLst>
        <pc:spChg chg="mod">
          <ac:chgData name="Amy Loxley" userId="7c937748-ed57-418b-91fa-0fbb0694b734" providerId="ADAL" clId="{CA17AC19-B0BB-450B-9C81-E457B9F0C1CD}" dt="2021-04-08T17:08:13.453" v="29" actId="1076"/>
          <ac:spMkLst>
            <pc:docMk/>
            <pc:sldMk cId="1282211812" sldId="1597"/>
            <ac:spMk id="8" creationId="{DD8E2F13-3BA3-47B5-943B-A44B81037398}"/>
          </ac:spMkLst>
        </pc:spChg>
        <pc:picChg chg="add mod">
          <ac:chgData name="Amy Loxley" userId="7c937748-ed57-418b-91fa-0fbb0694b734" providerId="ADAL" clId="{CA17AC19-B0BB-450B-9C81-E457B9F0C1CD}" dt="2021-04-08T17:08:10.498" v="28" actId="1076"/>
          <ac:picMkLst>
            <pc:docMk/>
            <pc:sldMk cId="1282211812" sldId="1597"/>
            <ac:picMk id="7" creationId="{D817D03C-A411-46CA-817F-F77A2B648CD6}"/>
          </ac:picMkLst>
        </pc:picChg>
        <pc:picChg chg="del">
          <ac:chgData name="Amy Loxley" userId="7c937748-ed57-418b-91fa-0fbb0694b734" providerId="ADAL" clId="{CA17AC19-B0BB-450B-9C81-E457B9F0C1CD}" dt="2021-04-08T17:08:02.854" v="24" actId="478"/>
          <ac:picMkLst>
            <pc:docMk/>
            <pc:sldMk cId="1282211812" sldId="1597"/>
            <ac:picMk id="9" creationId="{3F727602-FBBD-48D7-9FDF-8AC01E425027}"/>
          </ac:picMkLst>
        </pc:picChg>
      </pc:sldChg>
      <pc:sldChg chg="addSp delSp modSp add del mod delAnim">
        <pc:chgData name="Amy Loxley" userId="7c937748-ed57-418b-91fa-0fbb0694b734" providerId="ADAL" clId="{CA17AC19-B0BB-450B-9C81-E457B9F0C1CD}" dt="2021-04-08T17:07:34.467" v="23" actId="1076"/>
        <pc:sldMkLst>
          <pc:docMk/>
          <pc:sldMk cId="0" sldId="1633"/>
        </pc:sldMkLst>
        <pc:spChg chg="mod">
          <ac:chgData name="Amy Loxley" userId="7c937748-ed57-418b-91fa-0fbb0694b734" providerId="ADAL" clId="{CA17AC19-B0BB-450B-9C81-E457B9F0C1CD}" dt="2021-04-08T17:07:23.378" v="21" actId="1076"/>
          <ac:spMkLst>
            <pc:docMk/>
            <pc:sldMk cId="0" sldId="1633"/>
            <ac:spMk id="10" creationId="{5BB28A87-EBA9-47CD-9F42-BB0482D1D289}"/>
          </ac:spMkLst>
        </pc:spChg>
        <pc:picChg chg="del">
          <ac:chgData name="Amy Loxley" userId="7c937748-ed57-418b-91fa-0fbb0694b734" providerId="ADAL" clId="{CA17AC19-B0BB-450B-9C81-E457B9F0C1CD}" dt="2021-04-08T17:07:05.095" v="14" actId="478"/>
          <ac:picMkLst>
            <pc:docMk/>
            <pc:sldMk cId="0" sldId="1633"/>
            <ac:picMk id="4" creationId="{1ADE39EC-C77C-4DC9-898E-B74B509D94E5}"/>
          </ac:picMkLst>
        </pc:picChg>
        <pc:picChg chg="add mod">
          <ac:chgData name="Amy Loxley" userId="7c937748-ed57-418b-91fa-0fbb0694b734" providerId="ADAL" clId="{CA17AC19-B0BB-450B-9C81-E457B9F0C1CD}" dt="2021-04-08T17:07:34.467" v="23" actId="1076"/>
          <ac:picMkLst>
            <pc:docMk/>
            <pc:sldMk cId="0" sldId="1633"/>
            <ac:picMk id="5" creationId="{EB8994E2-45F0-4806-99A1-F91C675FF9A9}"/>
          </ac:picMkLst>
        </pc:picChg>
      </pc:sldChg>
      <pc:sldChg chg="addSp delSp modSp mod delAnim">
        <pc:chgData name="Amy Loxley" userId="7c937748-ed57-418b-91fa-0fbb0694b734" providerId="ADAL" clId="{CA17AC19-B0BB-450B-9C81-E457B9F0C1CD}" dt="2021-04-08T17:08:44.860" v="34" actId="1076"/>
        <pc:sldMkLst>
          <pc:docMk/>
          <pc:sldMk cId="4264346268" sldId="1651"/>
        </pc:sldMkLst>
        <pc:picChg chg="del">
          <ac:chgData name="Amy Loxley" userId="7c937748-ed57-418b-91fa-0fbb0694b734" providerId="ADAL" clId="{CA17AC19-B0BB-450B-9C81-E457B9F0C1CD}" dt="2021-04-08T17:08:35.359" v="30" actId="478"/>
          <ac:picMkLst>
            <pc:docMk/>
            <pc:sldMk cId="4264346268" sldId="1651"/>
            <ac:picMk id="5" creationId="{08015FC8-1D41-4AF6-BAA2-BD7FB2F2185A}"/>
          </ac:picMkLst>
        </pc:picChg>
        <pc:picChg chg="add mod">
          <ac:chgData name="Amy Loxley" userId="7c937748-ed57-418b-91fa-0fbb0694b734" providerId="ADAL" clId="{CA17AC19-B0BB-450B-9C81-E457B9F0C1CD}" dt="2021-04-08T17:08:44.860" v="34" actId="1076"/>
          <ac:picMkLst>
            <pc:docMk/>
            <pc:sldMk cId="4264346268" sldId="1651"/>
            <ac:picMk id="6" creationId="{9960725D-E5F7-4E8B-A612-0118DD222A63}"/>
          </ac:picMkLst>
        </pc:picChg>
      </pc:sldChg>
      <pc:sldChg chg="addSp delSp modSp mod delAnim">
        <pc:chgData name="Amy Loxley" userId="7c937748-ed57-418b-91fa-0fbb0694b734" providerId="ADAL" clId="{CA17AC19-B0BB-450B-9C81-E457B9F0C1CD}" dt="2021-04-08T17:09:18.717" v="40" actId="1076"/>
        <pc:sldMkLst>
          <pc:docMk/>
          <pc:sldMk cId="4065888004" sldId="1686"/>
        </pc:sldMkLst>
        <pc:picChg chg="del">
          <ac:chgData name="Amy Loxley" userId="7c937748-ed57-418b-91fa-0fbb0694b734" providerId="ADAL" clId="{CA17AC19-B0BB-450B-9C81-E457B9F0C1CD}" dt="2021-04-08T17:09:07.881" v="35" actId="478"/>
          <ac:picMkLst>
            <pc:docMk/>
            <pc:sldMk cId="4065888004" sldId="1686"/>
            <ac:picMk id="5" creationId="{14866478-2D5C-4061-8AA2-3CCE751DE155}"/>
          </ac:picMkLst>
        </pc:picChg>
        <pc:picChg chg="add mod">
          <ac:chgData name="Amy Loxley" userId="7c937748-ed57-418b-91fa-0fbb0694b734" providerId="ADAL" clId="{CA17AC19-B0BB-450B-9C81-E457B9F0C1CD}" dt="2021-04-08T17:09:18.717" v="40" actId="1076"/>
          <ac:picMkLst>
            <pc:docMk/>
            <pc:sldMk cId="4065888004" sldId="1686"/>
            <ac:picMk id="6" creationId="{CE58D8DC-D562-4128-A414-B9CB26207AEA}"/>
          </ac:picMkLst>
        </pc:picChg>
      </pc:sldChg>
      <pc:sldChg chg="addSp delSp modSp mod delAnim">
        <pc:chgData name="Amy Loxley" userId="7c937748-ed57-418b-91fa-0fbb0694b734" providerId="ADAL" clId="{CA17AC19-B0BB-450B-9C81-E457B9F0C1CD}" dt="2021-04-08T17:09:59.579" v="44" actId="1076"/>
        <pc:sldMkLst>
          <pc:docMk/>
          <pc:sldMk cId="971391565" sldId="1694"/>
        </pc:sldMkLst>
        <pc:picChg chg="del">
          <ac:chgData name="Amy Loxley" userId="7c937748-ed57-418b-91fa-0fbb0694b734" providerId="ADAL" clId="{CA17AC19-B0BB-450B-9C81-E457B9F0C1CD}" dt="2021-04-08T17:09:51.571" v="41" actId="478"/>
          <ac:picMkLst>
            <pc:docMk/>
            <pc:sldMk cId="971391565" sldId="1694"/>
            <ac:picMk id="5" creationId="{03A4EFBC-B986-4041-9D93-2DC3310092A9}"/>
          </ac:picMkLst>
        </pc:picChg>
        <pc:picChg chg="add mod">
          <ac:chgData name="Amy Loxley" userId="7c937748-ed57-418b-91fa-0fbb0694b734" providerId="ADAL" clId="{CA17AC19-B0BB-450B-9C81-E457B9F0C1CD}" dt="2021-04-08T17:09:59.579" v="44" actId="1076"/>
          <ac:picMkLst>
            <pc:docMk/>
            <pc:sldMk cId="971391565" sldId="1694"/>
            <ac:picMk id="6" creationId="{EA21294E-5985-42B9-A2C8-4CA1111A673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93326-9535-4210-BD47-4DF3BAEAF043}"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D02B2658-9A0A-4F3A-B6DB-C9412BE1526F}">
      <dgm:prSet phldrT="[Text]" custT="1"/>
      <dgm:spPr>
        <a:solidFill>
          <a:schemeClr val="accent5">
            <a:lumMod val="40000"/>
            <a:lumOff val="60000"/>
          </a:schemeClr>
        </a:solidFill>
      </dgm:spPr>
      <dgm:t>
        <a:bodyPr/>
        <a:lstStyle/>
        <a:p>
          <a:r>
            <a:rPr lang="en-GB" sz="2000" b="1">
              <a:solidFill>
                <a:srgbClr val="542344"/>
              </a:solidFill>
              <a:latin typeface="Arial Rounded MT Bold" panose="020F0704030504030204" pitchFamily="34" charset="0"/>
            </a:rPr>
            <a:t>All children and young people  </a:t>
          </a:r>
        </a:p>
      </dgm:t>
    </dgm:pt>
    <dgm:pt modelId="{1C9B8DC4-5B98-485A-85C6-E365F40801C0}" type="parTrans" cxnId="{CBDD005A-6621-4274-86CA-6E2E1426837F}">
      <dgm:prSet/>
      <dgm:spPr/>
      <dgm:t>
        <a:bodyPr/>
        <a:lstStyle/>
        <a:p>
          <a:endParaRPr lang="en-GB"/>
        </a:p>
      </dgm:t>
    </dgm:pt>
    <dgm:pt modelId="{0D242295-E414-4D9C-8D5D-B08CC452E1C5}" type="sibTrans" cxnId="{CBDD005A-6621-4274-86CA-6E2E1426837F}">
      <dgm:prSet/>
      <dgm:spPr/>
      <dgm:t>
        <a:bodyPr/>
        <a:lstStyle/>
        <a:p>
          <a:endParaRPr lang="en-GB"/>
        </a:p>
      </dgm:t>
    </dgm:pt>
    <dgm:pt modelId="{C0F3B8F2-9D66-4100-B623-2871EC29D48D}">
      <dgm:prSet phldrT="[Text]" custT="1"/>
      <dgm:spPr>
        <a:solidFill>
          <a:srgbClr val="FFC000"/>
        </a:solidFill>
      </dgm:spPr>
      <dgm:t>
        <a:bodyPr/>
        <a:lstStyle/>
        <a:p>
          <a:r>
            <a:rPr lang="en-GB" sz="1600" b="1">
              <a:solidFill>
                <a:srgbClr val="542344"/>
              </a:solidFill>
              <a:latin typeface="Arial Rounded MT Bold" panose="020F0704030504030204" pitchFamily="34" charset="0"/>
            </a:rPr>
            <a:t>Language Disorder </a:t>
          </a:r>
        </a:p>
      </dgm:t>
    </dgm:pt>
    <dgm:pt modelId="{8E2E5C2E-A80D-4665-99A0-5CEF07419012}" type="parTrans" cxnId="{D2CD19B8-552F-45B4-B210-69A756D3C82B}">
      <dgm:prSet/>
      <dgm:spPr/>
      <dgm:t>
        <a:bodyPr/>
        <a:lstStyle/>
        <a:p>
          <a:endParaRPr lang="en-GB"/>
        </a:p>
      </dgm:t>
    </dgm:pt>
    <dgm:pt modelId="{065D6949-2156-4EAD-A69F-15E92E086C9E}" type="sibTrans" cxnId="{D2CD19B8-552F-45B4-B210-69A756D3C82B}">
      <dgm:prSet/>
      <dgm:spPr/>
      <dgm:t>
        <a:bodyPr/>
        <a:lstStyle/>
        <a:p>
          <a:endParaRPr lang="en-GB"/>
        </a:p>
      </dgm:t>
    </dgm:pt>
    <dgm:pt modelId="{3CFF610E-1662-4FB6-A802-A0B2F376EE15}">
      <dgm:prSet phldrT="[Text]" custT="1"/>
      <dgm:spPr>
        <a:solidFill>
          <a:srgbClr val="00FF00"/>
        </a:solidFill>
      </dgm:spPr>
      <dgm:t>
        <a:bodyPr/>
        <a:lstStyle/>
        <a:p>
          <a:r>
            <a:rPr lang="en-GB" sz="1400">
              <a:solidFill>
                <a:schemeClr val="tx1"/>
              </a:solidFill>
              <a:latin typeface="Arial Rounded MT Bold" panose="020F0704030504030204" pitchFamily="34" charset="0"/>
            </a:rPr>
            <a:t>Speech, language and communication needs (SLCN)</a:t>
          </a:r>
        </a:p>
      </dgm:t>
    </dgm:pt>
    <dgm:pt modelId="{69D82A7B-9FC5-4147-93A0-4F2986FA21D1}" type="parTrans" cxnId="{806E06C9-544D-4DD4-9DD0-3D3C6CBF7B19}">
      <dgm:prSet/>
      <dgm:spPr/>
      <dgm:t>
        <a:bodyPr/>
        <a:lstStyle/>
        <a:p>
          <a:endParaRPr lang="en-GB"/>
        </a:p>
      </dgm:t>
    </dgm:pt>
    <dgm:pt modelId="{3962EDF2-5276-4397-889F-56A10915EC10}" type="sibTrans" cxnId="{806E06C9-544D-4DD4-9DD0-3D3C6CBF7B19}">
      <dgm:prSet/>
      <dgm:spPr/>
      <dgm:t>
        <a:bodyPr/>
        <a:lstStyle/>
        <a:p>
          <a:endParaRPr lang="en-GB"/>
        </a:p>
      </dgm:t>
    </dgm:pt>
    <dgm:pt modelId="{8C17F629-5D09-4FB6-ABFC-D70FD9B23F5D}">
      <dgm:prSet phldrT="[Text]"/>
      <dgm:spPr>
        <a:solidFill>
          <a:srgbClr val="FF0000"/>
        </a:solidFill>
      </dgm:spPr>
      <dgm:t>
        <a:bodyPr/>
        <a:lstStyle/>
        <a:p>
          <a:r>
            <a:rPr lang="en-GB" b="1">
              <a:solidFill>
                <a:srgbClr val="542344"/>
              </a:solidFill>
              <a:latin typeface="Arial Rounded MT Bold" panose="020F0704030504030204" pitchFamily="34" charset="0"/>
            </a:rPr>
            <a:t>DLD</a:t>
          </a:r>
        </a:p>
      </dgm:t>
    </dgm:pt>
    <dgm:pt modelId="{37E062B0-D850-4887-8656-149A0E6A2FE9}" type="sibTrans" cxnId="{6A3D4A69-12CA-4A7A-809A-046659E0E877}">
      <dgm:prSet/>
      <dgm:spPr/>
      <dgm:t>
        <a:bodyPr/>
        <a:lstStyle/>
        <a:p>
          <a:endParaRPr lang="en-GB"/>
        </a:p>
      </dgm:t>
    </dgm:pt>
    <dgm:pt modelId="{8E16AA30-2C9C-439F-8BA2-57F416F4633C}" type="parTrans" cxnId="{6A3D4A69-12CA-4A7A-809A-046659E0E877}">
      <dgm:prSet/>
      <dgm:spPr/>
      <dgm:t>
        <a:bodyPr/>
        <a:lstStyle/>
        <a:p>
          <a:endParaRPr lang="en-GB"/>
        </a:p>
      </dgm:t>
    </dgm:pt>
    <dgm:pt modelId="{4F9794A6-E688-4942-94BB-3A1BCC050CD2}" type="pres">
      <dgm:prSet presAssocID="{2AD93326-9535-4210-BD47-4DF3BAEAF043}" presName="Name0" presStyleCnt="0">
        <dgm:presLayoutVars>
          <dgm:chMax val="7"/>
          <dgm:resizeHandles val="exact"/>
        </dgm:presLayoutVars>
      </dgm:prSet>
      <dgm:spPr/>
    </dgm:pt>
    <dgm:pt modelId="{63E4E592-74B2-45A1-8C77-B90657C0B69A}" type="pres">
      <dgm:prSet presAssocID="{2AD93326-9535-4210-BD47-4DF3BAEAF043}" presName="comp1" presStyleCnt="0"/>
      <dgm:spPr/>
    </dgm:pt>
    <dgm:pt modelId="{3D653E2C-7D4D-4830-9D6E-003760041EEC}" type="pres">
      <dgm:prSet presAssocID="{2AD93326-9535-4210-BD47-4DF3BAEAF043}" presName="circle1" presStyleLbl="node1" presStyleIdx="0" presStyleCnt="4" custScaleX="114980"/>
      <dgm:spPr/>
    </dgm:pt>
    <dgm:pt modelId="{2E55CAF9-9F7F-47CD-BD27-E7638235683F}" type="pres">
      <dgm:prSet presAssocID="{2AD93326-9535-4210-BD47-4DF3BAEAF043}" presName="c1text" presStyleLbl="node1" presStyleIdx="0" presStyleCnt="4">
        <dgm:presLayoutVars>
          <dgm:bulletEnabled val="1"/>
        </dgm:presLayoutVars>
      </dgm:prSet>
      <dgm:spPr/>
    </dgm:pt>
    <dgm:pt modelId="{FD59E62A-A2C5-4A7F-9DCE-CAE6DC28E2F8}" type="pres">
      <dgm:prSet presAssocID="{2AD93326-9535-4210-BD47-4DF3BAEAF043}" presName="comp2" presStyleCnt="0"/>
      <dgm:spPr/>
    </dgm:pt>
    <dgm:pt modelId="{6A96C474-77A8-48C6-A8F0-1DA163013F1D}" type="pres">
      <dgm:prSet presAssocID="{2AD93326-9535-4210-BD47-4DF3BAEAF043}" presName="circle2" presStyleLbl="node1" presStyleIdx="1" presStyleCnt="4" custScaleX="106880" custScaleY="100486"/>
      <dgm:spPr/>
    </dgm:pt>
    <dgm:pt modelId="{2EDD46CA-AC50-43E9-91F3-308E1F06E835}" type="pres">
      <dgm:prSet presAssocID="{2AD93326-9535-4210-BD47-4DF3BAEAF043}" presName="c2text" presStyleLbl="node1" presStyleIdx="1" presStyleCnt="4">
        <dgm:presLayoutVars>
          <dgm:bulletEnabled val="1"/>
        </dgm:presLayoutVars>
      </dgm:prSet>
      <dgm:spPr/>
    </dgm:pt>
    <dgm:pt modelId="{CC4F774E-25A5-48A2-B642-42CA35C1BD0D}" type="pres">
      <dgm:prSet presAssocID="{2AD93326-9535-4210-BD47-4DF3BAEAF043}" presName="comp3" presStyleCnt="0"/>
      <dgm:spPr/>
    </dgm:pt>
    <dgm:pt modelId="{93614B2D-46E1-4A74-9D6D-6C7BEFF37383}" type="pres">
      <dgm:prSet presAssocID="{2AD93326-9535-4210-BD47-4DF3BAEAF043}" presName="circle3" presStyleLbl="node1" presStyleIdx="2" presStyleCnt="4" custScaleX="95285" custScaleY="91339" custLinFactNeighborX="-796" custLinFactNeighborY="-5344"/>
      <dgm:spPr/>
    </dgm:pt>
    <dgm:pt modelId="{68FA30ED-A7F2-4528-81F4-9ED3A6C9B1D5}" type="pres">
      <dgm:prSet presAssocID="{2AD93326-9535-4210-BD47-4DF3BAEAF043}" presName="c3text" presStyleLbl="node1" presStyleIdx="2" presStyleCnt="4">
        <dgm:presLayoutVars>
          <dgm:bulletEnabled val="1"/>
        </dgm:presLayoutVars>
      </dgm:prSet>
      <dgm:spPr/>
    </dgm:pt>
    <dgm:pt modelId="{3E79A884-022B-40B4-A52C-861CFDF5D4AD}" type="pres">
      <dgm:prSet presAssocID="{2AD93326-9535-4210-BD47-4DF3BAEAF043}" presName="comp4" presStyleCnt="0"/>
      <dgm:spPr/>
    </dgm:pt>
    <dgm:pt modelId="{A253C24D-6E87-47BF-BE73-F96E435272A5}" type="pres">
      <dgm:prSet presAssocID="{2AD93326-9535-4210-BD47-4DF3BAEAF043}" presName="circle4" presStyleLbl="node1" presStyleIdx="3" presStyleCnt="4" custScaleX="74491" custScaleY="75055" custLinFactNeighborX="441" custLinFactNeighborY="-16914"/>
      <dgm:spPr/>
    </dgm:pt>
    <dgm:pt modelId="{26112911-FCE8-487B-A486-DF034A126F01}" type="pres">
      <dgm:prSet presAssocID="{2AD93326-9535-4210-BD47-4DF3BAEAF043}" presName="c4text" presStyleLbl="node1" presStyleIdx="3" presStyleCnt="4">
        <dgm:presLayoutVars>
          <dgm:bulletEnabled val="1"/>
        </dgm:presLayoutVars>
      </dgm:prSet>
      <dgm:spPr/>
    </dgm:pt>
  </dgm:ptLst>
  <dgm:cxnLst>
    <dgm:cxn modelId="{74564E04-8F79-40A7-B100-4A4FBCC70874}" type="presOf" srcId="{D02B2658-9A0A-4F3A-B6DB-C9412BE1526F}" destId="{2E55CAF9-9F7F-47CD-BD27-E7638235683F}" srcOrd="1" destOrd="0" presId="urn:microsoft.com/office/officeart/2005/8/layout/venn2"/>
    <dgm:cxn modelId="{E2D92125-72FF-4CCA-B50B-F834B270C121}" type="presOf" srcId="{3CFF610E-1662-4FB6-A802-A0B2F376EE15}" destId="{6A96C474-77A8-48C6-A8F0-1DA163013F1D}" srcOrd="0" destOrd="0" presId="urn:microsoft.com/office/officeart/2005/8/layout/venn2"/>
    <dgm:cxn modelId="{F91CAB3B-CC4F-4909-8AC9-110D8904BA82}" type="presOf" srcId="{3CFF610E-1662-4FB6-A802-A0B2F376EE15}" destId="{2EDD46CA-AC50-43E9-91F3-308E1F06E835}" srcOrd="1" destOrd="0" presId="urn:microsoft.com/office/officeart/2005/8/layout/venn2"/>
    <dgm:cxn modelId="{30150364-1989-4627-BFF4-8773A804E74D}" type="presOf" srcId="{D02B2658-9A0A-4F3A-B6DB-C9412BE1526F}" destId="{3D653E2C-7D4D-4830-9D6E-003760041EEC}" srcOrd="0" destOrd="0" presId="urn:microsoft.com/office/officeart/2005/8/layout/venn2"/>
    <dgm:cxn modelId="{E17BB444-BE7B-4DCF-8A35-42ABA575E529}" type="presOf" srcId="{C0F3B8F2-9D66-4100-B623-2871EC29D48D}" destId="{93614B2D-46E1-4A74-9D6D-6C7BEFF37383}" srcOrd="0" destOrd="0" presId="urn:microsoft.com/office/officeart/2005/8/layout/venn2"/>
    <dgm:cxn modelId="{6A3D4A69-12CA-4A7A-809A-046659E0E877}" srcId="{2AD93326-9535-4210-BD47-4DF3BAEAF043}" destId="{8C17F629-5D09-4FB6-ABFC-D70FD9B23F5D}" srcOrd="3" destOrd="0" parTransId="{8E16AA30-2C9C-439F-8BA2-57F416F4633C}" sibTransId="{37E062B0-D850-4887-8656-149A0E6A2FE9}"/>
    <dgm:cxn modelId="{CBDD005A-6621-4274-86CA-6E2E1426837F}" srcId="{2AD93326-9535-4210-BD47-4DF3BAEAF043}" destId="{D02B2658-9A0A-4F3A-B6DB-C9412BE1526F}" srcOrd="0" destOrd="0" parTransId="{1C9B8DC4-5B98-485A-85C6-E365F40801C0}" sibTransId="{0D242295-E414-4D9C-8D5D-B08CC452E1C5}"/>
    <dgm:cxn modelId="{1DF9B58A-9FC9-164C-823A-15B6BD013D32}" type="presOf" srcId="{8C17F629-5D09-4FB6-ABFC-D70FD9B23F5D}" destId="{A253C24D-6E87-47BF-BE73-F96E435272A5}" srcOrd="0" destOrd="0" presId="urn:microsoft.com/office/officeart/2005/8/layout/venn2"/>
    <dgm:cxn modelId="{3FD1D68D-EC20-014E-9A26-0874B7917BA2}" type="presOf" srcId="{8C17F629-5D09-4FB6-ABFC-D70FD9B23F5D}" destId="{26112911-FCE8-487B-A486-DF034A126F01}" srcOrd="1" destOrd="0" presId="urn:microsoft.com/office/officeart/2005/8/layout/venn2"/>
    <dgm:cxn modelId="{D2CD19B8-552F-45B4-B210-69A756D3C82B}" srcId="{2AD93326-9535-4210-BD47-4DF3BAEAF043}" destId="{C0F3B8F2-9D66-4100-B623-2871EC29D48D}" srcOrd="2" destOrd="0" parTransId="{8E2E5C2E-A80D-4665-99A0-5CEF07419012}" sibTransId="{065D6949-2156-4EAD-A69F-15E92E086C9E}"/>
    <dgm:cxn modelId="{2DD342BE-C99B-4D2F-B62C-36FF4A097A8D}" type="presOf" srcId="{2AD93326-9535-4210-BD47-4DF3BAEAF043}" destId="{4F9794A6-E688-4942-94BB-3A1BCC050CD2}" srcOrd="0" destOrd="0" presId="urn:microsoft.com/office/officeart/2005/8/layout/venn2"/>
    <dgm:cxn modelId="{806E06C9-544D-4DD4-9DD0-3D3C6CBF7B19}" srcId="{2AD93326-9535-4210-BD47-4DF3BAEAF043}" destId="{3CFF610E-1662-4FB6-A802-A0B2F376EE15}" srcOrd="1" destOrd="0" parTransId="{69D82A7B-9FC5-4147-93A0-4F2986FA21D1}" sibTransId="{3962EDF2-5276-4397-889F-56A10915EC10}"/>
    <dgm:cxn modelId="{6E68D3EE-08B5-42B7-A246-FF62117E5D74}" type="presOf" srcId="{C0F3B8F2-9D66-4100-B623-2871EC29D48D}" destId="{68FA30ED-A7F2-4528-81F4-9ED3A6C9B1D5}" srcOrd="1" destOrd="0" presId="urn:microsoft.com/office/officeart/2005/8/layout/venn2"/>
    <dgm:cxn modelId="{DE64B284-FE93-471D-AE06-4425C6CC6F7A}" type="presParOf" srcId="{4F9794A6-E688-4942-94BB-3A1BCC050CD2}" destId="{63E4E592-74B2-45A1-8C77-B90657C0B69A}" srcOrd="0" destOrd="0" presId="urn:microsoft.com/office/officeart/2005/8/layout/venn2"/>
    <dgm:cxn modelId="{CB8E70F1-686E-41AC-85CD-3878DBC2B957}" type="presParOf" srcId="{63E4E592-74B2-45A1-8C77-B90657C0B69A}" destId="{3D653E2C-7D4D-4830-9D6E-003760041EEC}" srcOrd="0" destOrd="0" presId="urn:microsoft.com/office/officeart/2005/8/layout/venn2"/>
    <dgm:cxn modelId="{8DF2BB58-14E2-448F-90AA-4D94C941393A}" type="presParOf" srcId="{63E4E592-74B2-45A1-8C77-B90657C0B69A}" destId="{2E55CAF9-9F7F-47CD-BD27-E7638235683F}" srcOrd="1" destOrd="0" presId="urn:microsoft.com/office/officeart/2005/8/layout/venn2"/>
    <dgm:cxn modelId="{12008F19-8A8F-44AE-8D23-210A438501EE}" type="presParOf" srcId="{4F9794A6-E688-4942-94BB-3A1BCC050CD2}" destId="{FD59E62A-A2C5-4A7F-9DCE-CAE6DC28E2F8}" srcOrd="1" destOrd="0" presId="urn:microsoft.com/office/officeart/2005/8/layout/venn2"/>
    <dgm:cxn modelId="{E6C9F4FF-6040-4D11-AFB6-69D496D51A47}" type="presParOf" srcId="{FD59E62A-A2C5-4A7F-9DCE-CAE6DC28E2F8}" destId="{6A96C474-77A8-48C6-A8F0-1DA163013F1D}" srcOrd="0" destOrd="0" presId="urn:microsoft.com/office/officeart/2005/8/layout/venn2"/>
    <dgm:cxn modelId="{B8918BF0-0E3A-48B8-B6FC-176CB583A1B6}" type="presParOf" srcId="{FD59E62A-A2C5-4A7F-9DCE-CAE6DC28E2F8}" destId="{2EDD46CA-AC50-43E9-91F3-308E1F06E835}" srcOrd="1" destOrd="0" presId="urn:microsoft.com/office/officeart/2005/8/layout/venn2"/>
    <dgm:cxn modelId="{BBE34F4E-81E9-48CC-89B9-B516D9188EBF}" type="presParOf" srcId="{4F9794A6-E688-4942-94BB-3A1BCC050CD2}" destId="{CC4F774E-25A5-48A2-B642-42CA35C1BD0D}" srcOrd="2" destOrd="0" presId="urn:microsoft.com/office/officeart/2005/8/layout/venn2"/>
    <dgm:cxn modelId="{872B1474-24DD-4987-971D-A0467A41AA75}" type="presParOf" srcId="{CC4F774E-25A5-48A2-B642-42CA35C1BD0D}" destId="{93614B2D-46E1-4A74-9D6D-6C7BEFF37383}" srcOrd="0" destOrd="0" presId="urn:microsoft.com/office/officeart/2005/8/layout/venn2"/>
    <dgm:cxn modelId="{B3B72F52-5710-4250-A809-12B5DFBB0EC1}" type="presParOf" srcId="{CC4F774E-25A5-48A2-B642-42CA35C1BD0D}" destId="{68FA30ED-A7F2-4528-81F4-9ED3A6C9B1D5}" srcOrd="1" destOrd="0" presId="urn:microsoft.com/office/officeart/2005/8/layout/venn2"/>
    <dgm:cxn modelId="{D24B6563-92A2-44EC-B014-9FD434FCB95F}" type="presParOf" srcId="{4F9794A6-E688-4942-94BB-3A1BCC050CD2}" destId="{3E79A884-022B-40B4-A52C-861CFDF5D4AD}" srcOrd="3" destOrd="0" presId="urn:microsoft.com/office/officeart/2005/8/layout/venn2"/>
    <dgm:cxn modelId="{A91FBF7E-DEF4-4383-9511-D5112A1010DF}" type="presParOf" srcId="{3E79A884-022B-40B4-A52C-861CFDF5D4AD}" destId="{A253C24D-6E87-47BF-BE73-F96E435272A5}" srcOrd="0" destOrd="0" presId="urn:microsoft.com/office/officeart/2005/8/layout/venn2"/>
    <dgm:cxn modelId="{D744A6D6-D11A-431B-BA33-42FBA5D2DB63}" type="presParOf" srcId="{3E79A884-022B-40B4-A52C-861CFDF5D4AD}" destId="{26112911-FCE8-487B-A486-DF034A126F0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F54717-8E0A-4B04-968F-CA7E9D44855F}" type="doc">
      <dgm:prSet loTypeId="urn:microsoft.com/office/officeart/2005/8/layout/pyramid1" loCatId="pyramid" qsTypeId="urn:microsoft.com/office/officeart/2005/8/quickstyle/simple1" qsCatId="simple" csTypeId="urn:microsoft.com/office/officeart/2005/8/colors/colorful1#1" csCatId="colorful" phldr="1"/>
      <dgm:spPr/>
    </dgm:pt>
    <dgm:pt modelId="{6E8659D4-3FD7-4ACB-BC3A-DC7EA2A966B3}">
      <dgm:prSet phldrT="[Text]" custT="1"/>
      <dgm:spPr>
        <a:solidFill>
          <a:schemeClr val="accent2">
            <a:lumMod val="40000"/>
            <a:lumOff val="60000"/>
          </a:schemeClr>
        </a:solidFill>
      </dgm:spPr>
      <dgm:t>
        <a:bodyPr/>
        <a:lstStyle/>
        <a:p>
          <a:pPr algn="ctr"/>
          <a:endParaRPr lang="en-GB" sz="4000"/>
        </a:p>
        <a:p>
          <a:pPr algn="ctr"/>
          <a:r>
            <a:rPr lang="en-GB" sz="3200"/>
            <a:t>Specialist</a:t>
          </a:r>
          <a:r>
            <a:rPr lang="en-GB" sz="4000"/>
            <a:t> </a:t>
          </a:r>
        </a:p>
      </dgm:t>
    </dgm:pt>
    <dgm:pt modelId="{56419C8E-C5D7-4803-93B5-BF7DD8D93D8C}" type="parTrans" cxnId="{524BCB67-3614-44B5-9A29-CC77BB4B27EB}">
      <dgm:prSet/>
      <dgm:spPr/>
      <dgm:t>
        <a:bodyPr/>
        <a:lstStyle/>
        <a:p>
          <a:endParaRPr lang="en-GB"/>
        </a:p>
      </dgm:t>
    </dgm:pt>
    <dgm:pt modelId="{258E5F93-1A8E-47CB-9362-3A555BF41F24}" type="sibTrans" cxnId="{524BCB67-3614-44B5-9A29-CC77BB4B27EB}">
      <dgm:prSet/>
      <dgm:spPr/>
      <dgm:t>
        <a:bodyPr/>
        <a:lstStyle/>
        <a:p>
          <a:endParaRPr lang="en-GB"/>
        </a:p>
      </dgm:t>
    </dgm:pt>
    <dgm:pt modelId="{D067D9A7-DA6E-4B3B-8B69-1ABD1A78FF76}">
      <dgm:prSet phldrT="[Text]" custT="1"/>
      <dgm:spPr>
        <a:solidFill>
          <a:schemeClr val="accent6">
            <a:lumMod val="60000"/>
            <a:lumOff val="40000"/>
          </a:schemeClr>
        </a:solidFill>
      </dgm:spPr>
      <dgm:t>
        <a:bodyPr/>
        <a:lstStyle/>
        <a:p>
          <a:r>
            <a:rPr lang="en-GB" sz="4400"/>
            <a:t>Targeted</a:t>
          </a:r>
          <a:r>
            <a:rPr lang="en-GB" sz="4800"/>
            <a:t> </a:t>
          </a:r>
        </a:p>
      </dgm:t>
    </dgm:pt>
    <dgm:pt modelId="{D05C3386-426D-4541-A361-EE6D7E894641}" type="parTrans" cxnId="{79F4AAD1-1E46-4452-818F-019312E984A8}">
      <dgm:prSet/>
      <dgm:spPr/>
      <dgm:t>
        <a:bodyPr/>
        <a:lstStyle/>
        <a:p>
          <a:endParaRPr lang="en-GB"/>
        </a:p>
      </dgm:t>
    </dgm:pt>
    <dgm:pt modelId="{F1065451-EAA1-40D5-929A-A3BEB44299EF}" type="sibTrans" cxnId="{79F4AAD1-1E46-4452-818F-019312E984A8}">
      <dgm:prSet/>
      <dgm:spPr/>
      <dgm:t>
        <a:bodyPr/>
        <a:lstStyle/>
        <a:p>
          <a:endParaRPr lang="en-GB"/>
        </a:p>
      </dgm:t>
    </dgm:pt>
    <dgm:pt modelId="{A3227CA2-4811-4061-9024-70F49EB3B13A}">
      <dgm:prSet phldrT="[Text]" custT="1"/>
      <dgm:spPr>
        <a:solidFill>
          <a:schemeClr val="accent3"/>
        </a:solidFill>
      </dgm:spPr>
      <dgm:t>
        <a:bodyPr/>
        <a:lstStyle/>
        <a:p>
          <a:r>
            <a:rPr lang="en-GB" sz="5400"/>
            <a:t>Universal</a:t>
          </a:r>
          <a:r>
            <a:rPr lang="en-GB" sz="4800"/>
            <a:t> </a:t>
          </a:r>
        </a:p>
      </dgm:t>
    </dgm:pt>
    <dgm:pt modelId="{4E7B20C1-940E-4849-86A4-B29D0BF5E92C}" type="parTrans" cxnId="{4D30F0E0-3DDB-40EE-88D5-4A5FDB553A6C}">
      <dgm:prSet/>
      <dgm:spPr/>
      <dgm:t>
        <a:bodyPr/>
        <a:lstStyle/>
        <a:p>
          <a:endParaRPr lang="en-GB"/>
        </a:p>
      </dgm:t>
    </dgm:pt>
    <dgm:pt modelId="{4EC6CE2E-11D8-46D7-8A4F-2AE135D4D534}" type="sibTrans" cxnId="{4D30F0E0-3DDB-40EE-88D5-4A5FDB553A6C}">
      <dgm:prSet/>
      <dgm:spPr/>
      <dgm:t>
        <a:bodyPr/>
        <a:lstStyle/>
        <a:p>
          <a:endParaRPr lang="en-GB"/>
        </a:p>
      </dgm:t>
    </dgm:pt>
    <dgm:pt modelId="{963DB302-EE73-403B-9913-98590CFE9899}" type="pres">
      <dgm:prSet presAssocID="{9BF54717-8E0A-4B04-968F-CA7E9D44855F}" presName="Name0" presStyleCnt="0">
        <dgm:presLayoutVars>
          <dgm:dir/>
          <dgm:animLvl val="lvl"/>
          <dgm:resizeHandles val="exact"/>
        </dgm:presLayoutVars>
      </dgm:prSet>
      <dgm:spPr/>
    </dgm:pt>
    <dgm:pt modelId="{8F5BE2E9-0D2C-45DA-8DD6-B61EF6759087}" type="pres">
      <dgm:prSet presAssocID="{6E8659D4-3FD7-4ACB-BC3A-DC7EA2A966B3}" presName="Name8" presStyleCnt="0"/>
      <dgm:spPr/>
    </dgm:pt>
    <dgm:pt modelId="{0790FD69-23E6-45C2-AC61-A81542C6058F}" type="pres">
      <dgm:prSet presAssocID="{6E8659D4-3FD7-4ACB-BC3A-DC7EA2A966B3}" presName="level" presStyleLbl="node1" presStyleIdx="0" presStyleCnt="3" custLinFactNeighborX="126" custLinFactNeighborY="-7650">
        <dgm:presLayoutVars>
          <dgm:chMax val="1"/>
          <dgm:bulletEnabled val="1"/>
        </dgm:presLayoutVars>
      </dgm:prSet>
      <dgm:spPr/>
    </dgm:pt>
    <dgm:pt modelId="{A713496D-B0DD-4381-9C67-37E769786CEB}" type="pres">
      <dgm:prSet presAssocID="{6E8659D4-3FD7-4ACB-BC3A-DC7EA2A966B3}" presName="levelTx" presStyleLbl="revTx" presStyleIdx="0" presStyleCnt="0">
        <dgm:presLayoutVars>
          <dgm:chMax val="1"/>
          <dgm:bulletEnabled val="1"/>
        </dgm:presLayoutVars>
      </dgm:prSet>
      <dgm:spPr/>
    </dgm:pt>
    <dgm:pt modelId="{51436F15-D584-4C57-9125-395D24F9F215}" type="pres">
      <dgm:prSet presAssocID="{D067D9A7-DA6E-4B3B-8B69-1ABD1A78FF76}" presName="Name8" presStyleCnt="0"/>
      <dgm:spPr/>
    </dgm:pt>
    <dgm:pt modelId="{B727C3E7-62A4-421E-9851-95D15EA2D66B}" type="pres">
      <dgm:prSet presAssocID="{D067D9A7-DA6E-4B3B-8B69-1ABD1A78FF76}" presName="level" presStyleLbl="node1" presStyleIdx="1" presStyleCnt="3">
        <dgm:presLayoutVars>
          <dgm:chMax val="1"/>
          <dgm:bulletEnabled val="1"/>
        </dgm:presLayoutVars>
      </dgm:prSet>
      <dgm:spPr/>
    </dgm:pt>
    <dgm:pt modelId="{91D812C0-AB6E-4065-B8AD-4EEB66C452DF}" type="pres">
      <dgm:prSet presAssocID="{D067D9A7-DA6E-4B3B-8B69-1ABD1A78FF76}" presName="levelTx" presStyleLbl="revTx" presStyleIdx="0" presStyleCnt="0">
        <dgm:presLayoutVars>
          <dgm:chMax val="1"/>
          <dgm:bulletEnabled val="1"/>
        </dgm:presLayoutVars>
      </dgm:prSet>
      <dgm:spPr/>
    </dgm:pt>
    <dgm:pt modelId="{318972F7-3219-4FF7-8101-C2A6EED6E5D1}" type="pres">
      <dgm:prSet presAssocID="{A3227CA2-4811-4061-9024-70F49EB3B13A}" presName="Name8" presStyleCnt="0"/>
      <dgm:spPr/>
    </dgm:pt>
    <dgm:pt modelId="{3A3671D2-3FEC-462B-92B3-9C7115323F24}" type="pres">
      <dgm:prSet presAssocID="{A3227CA2-4811-4061-9024-70F49EB3B13A}" presName="level" presStyleLbl="node1" presStyleIdx="2" presStyleCnt="3">
        <dgm:presLayoutVars>
          <dgm:chMax val="1"/>
          <dgm:bulletEnabled val="1"/>
        </dgm:presLayoutVars>
      </dgm:prSet>
      <dgm:spPr/>
    </dgm:pt>
    <dgm:pt modelId="{4AF9B3B1-53F9-4ABD-B3CE-F36E381CAFAF}" type="pres">
      <dgm:prSet presAssocID="{A3227CA2-4811-4061-9024-70F49EB3B13A}" presName="levelTx" presStyleLbl="revTx" presStyleIdx="0" presStyleCnt="0">
        <dgm:presLayoutVars>
          <dgm:chMax val="1"/>
          <dgm:bulletEnabled val="1"/>
        </dgm:presLayoutVars>
      </dgm:prSet>
      <dgm:spPr/>
    </dgm:pt>
  </dgm:ptLst>
  <dgm:cxnLst>
    <dgm:cxn modelId="{00CB810F-C466-4D4D-B279-4C2B8FA4169B}" type="presOf" srcId="{6E8659D4-3FD7-4ACB-BC3A-DC7EA2A966B3}" destId="{A713496D-B0DD-4381-9C67-37E769786CEB}" srcOrd="1" destOrd="0" presId="urn:microsoft.com/office/officeart/2005/8/layout/pyramid1"/>
    <dgm:cxn modelId="{59991E25-7191-4D3D-BE4D-96B6AE14FADF}" type="presOf" srcId="{A3227CA2-4811-4061-9024-70F49EB3B13A}" destId="{3A3671D2-3FEC-462B-92B3-9C7115323F24}" srcOrd="0" destOrd="0" presId="urn:microsoft.com/office/officeart/2005/8/layout/pyramid1"/>
    <dgm:cxn modelId="{524BCB67-3614-44B5-9A29-CC77BB4B27EB}" srcId="{9BF54717-8E0A-4B04-968F-CA7E9D44855F}" destId="{6E8659D4-3FD7-4ACB-BC3A-DC7EA2A966B3}" srcOrd="0" destOrd="0" parTransId="{56419C8E-C5D7-4803-93B5-BF7DD8D93D8C}" sibTransId="{258E5F93-1A8E-47CB-9362-3A555BF41F24}"/>
    <dgm:cxn modelId="{58F00A57-33DF-41C6-82D0-69AF6E1FB55B}" type="presOf" srcId="{6E8659D4-3FD7-4ACB-BC3A-DC7EA2A966B3}" destId="{0790FD69-23E6-45C2-AC61-A81542C6058F}" srcOrd="0" destOrd="0" presId="urn:microsoft.com/office/officeart/2005/8/layout/pyramid1"/>
    <dgm:cxn modelId="{1B4CA4A5-BAC4-4787-ABA7-239964A0785D}" type="presOf" srcId="{A3227CA2-4811-4061-9024-70F49EB3B13A}" destId="{4AF9B3B1-53F9-4ABD-B3CE-F36E381CAFAF}" srcOrd="1" destOrd="0" presId="urn:microsoft.com/office/officeart/2005/8/layout/pyramid1"/>
    <dgm:cxn modelId="{18B400AB-F01D-48FA-9C62-A19C7EE09680}" type="presOf" srcId="{D067D9A7-DA6E-4B3B-8B69-1ABD1A78FF76}" destId="{B727C3E7-62A4-421E-9851-95D15EA2D66B}" srcOrd="0" destOrd="0" presId="urn:microsoft.com/office/officeart/2005/8/layout/pyramid1"/>
    <dgm:cxn modelId="{69438BC6-89E4-4CF5-9DD9-8D6437652D36}" type="presOf" srcId="{D067D9A7-DA6E-4B3B-8B69-1ABD1A78FF76}" destId="{91D812C0-AB6E-4065-B8AD-4EEB66C452DF}" srcOrd="1" destOrd="0" presId="urn:microsoft.com/office/officeart/2005/8/layout/pyramid1"/>
    <dgm:cxn modelId="{79F4AAD1-1E46-4452-818F-019312E984A8}" srcId="{9BF54717-8E0A-4B04-968F-CA7E9D44855F}" destId="{D067D9A7-DA6E-4B3B-8B69-1ABD1A78FF76}" srcOrd="1" destOrd="0" parTransId="{D05C3386-426D-4541-A361-EE6D7E894641}" sibTransId="{F1065451-EAA1-40D5-929A-A3BEB44299EF}"/>
    <dgm:cxn modelId="{2025F1D1-BA0C-48ED-96AA-12CE1A6F1836}" type="presOf" srcId="{9BF54717-8E0A-4B04-968F-CA7E9D44855F}" destId="{963DB302-EE73-403B-9913-98590CFE9899}" srcOrd="0" destOrd="0" presId="urn:microsoft.com/office/officeart/2005/8/layout/pyramid1"/>
    <dgm:cxn modelId="{4D30F0E0-3DDB-40EE-88D5-4A5FDB553A6C}" srcId="{9BF54717-8E0A-4B04-968F-CA7E9D44855F}" destId="{A3227CA2-4811-4061-9024-70F49EB3B13A}" srcOrd="2" destOrd="0" parTransId="{4E7B20C1-940E-4849-86A4-B29D0BF5E92C}" sibTransId="{4EC6CE2E-11D8-46D7-8A4F-2AE135D4D534}"/>
    <dgm:cxn modelId="{D72CB674-DDE6-4D45-A854-90987B14FF41}" type="presParOf" srcId="{963DB302-EE73-403B-9913-98590CFE9899}" destId="{8F5BE2E9-0D2C-45DA-8DD6-B61EF6759087}" srcOrd="0" destOrd="0" presId="urn:microsoft.com/office/officeart/2005/8/layout/pyramid1"/>
    <dgm:cxn modelId="{08E40375-2EE0-4E26-8D0E-D76CAD930706}" type="presParOf" srcId="{8F5BE2E9-0D2C-45DA-8DD6-B61EF6759087}" destId="{0790FD69-23E6-45C2-AC61-A81542C6058F}" srcOrd="0" destOrd="0" presId="urn:microsoft.com/office/officeart/2005/8/layout/pyramid1"/>
    <dgm:cxn modelId="{2D28DC8C-FEA8-4DE7-ABD0-C54079581BC5}" type="presParOf" srcId="{8F5BE2E9-0D2C-45DA-8DD6-B61EF6759087}" destId="{A713496D-B0DD-4381-9C67-37E769786CEB}" srcOrd="1" destOrd="0" presId="urn:microsoft.com/office/officeart/2005/8/layout/pyramid1"/>
    <dgm:cxn modelId="{3FFD4317-1C16-4D46-852F-6FD869D5BE25}" type="presParOf" srcId="{963DB302-EE73-403B-9913-98590CFE9899}" destId="{51436F15-D584-4C57-9125-395D24F9F215}" srcOrd="1" destOrd="0" presId="urn:microsoft.com/office/officeart/2005/8/layout/pyramid1"/>
    <dgm:cxn modelId="{1CA1EB9A-B889-4E16-8EEC-2A3033F77A15}" type="presParOf" srcId="{51436F15-D584-4C57-9125-395D24F9F215}" destId="{B727C3E7-62A4-421E-9851-95D15EA2D66B}" srcOrd="0" destOrd="0" presId="urn:microsoft.com/office/officeart/2005/8/layout/pyramid1"/>
    <dgm:cxn modelId="{B619FD2B-B6F5-4F2E-9DCA-5DA15C99E6D5}" type="presParOf" srcId="{51436F15-D584-4C57-9125-395D24F9F215}" destId="{91D812C0-AB6E-4065-B8AD-4EEB66C452DF}" srcOrd="1" destOrd="0" presId="urn:microsoft.com/office/officeart/2005/8/layout/pyramid1"/>
    <dgm:cxn modelId="{CF24994A-D91C-4D13-8EEA-CF2BD46EC758}" type="presParOf" srcId="{963DB302-EE73-403B-9913-98590CFE9899}" destId="{318972F7-3219-4FF7-8101-C2A6EED6E5D1}" srcOrd="2" destOrd="0" presId="urn:microsoft.com/office/officeart/2005/8/layout/pyramid1"/>
    <dgm:cxn modelId="{DF1C92A7-737F-4AEF-80BC-29B17FB9B329}" type="presParOf" srcId="{318972F7-3219-4FF7-8101-C2A6EED6E5D1}" destId="{3A3671D2-3FEC-462B-92B3-9C7115323F24}" srcOrd="0" destOrd="0" presId="urn:microsoft.com/office/officeart/2005/8/layout/pyramid1"/>
    <dgm:cxn modelId="{D45FD331-4883-496B-BBBE-E1AEBF795683}" type="presParOf" srcId="{318972F7-3219-4FF7-8101-C2A6EED6E5D1}" destId="{4AF9B3B1-53F9-4ABD-B3CE-F36E381CAFA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F54717-8E0A-4B04-968F-CA7E9D44855F}" type="doc">
      <dgm:prSet loTypeId="urn:microsoft.com/office/officeart/2005/8/layout/pyramid1" loCatId="pyramid" qsTypeId="urn:microsoft.com/office/officeart/2005/8/quickstyle/simple1" qsCatId="simple" csTypeId="urn:microsoft.com/office/officeart/2005/8/colors/colorful1#1" csCatId="colorful" phldr="1"/>
      <dgm:spPr/>
      <dgm:t>
        <a:bodyPr/>
        <a:lstStyle/>
        <a:p>
          <a:endParaRPr lang="en-GB"/>
        </a:p>
      </dgm:t>
    </dgm:pt>
    <dgm:pt modelId="{6E8659D4-3FD7-4ACB-BC3A-DC7EA2A966B3}">
      <dgm:prSet phldrT="[Text]" custT="1"/>
      <dgm:spPr>
        <a:solidFill>
          <a:schemeClr val="accent2">
            <a:lumMod val="40000"/>
            <a:lumOff val="60000"/>
          </a:schemeClr>
        </a:solidFill>
      </dgm:spPr>
      <dgm:t>
        <a:bodyPr/>
        <a:lstStyle/>
        <a:p>
          <a:pPr algn="ctr"/>
          <a:endParaRPr lang="en-GB" sz="4000">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Specialist</a:t>
          </a:r>
          <a:r>
            <a:rPr lang="en-GB" sz="4000">
              <a:latin typeface="Arial" panose="020B0604020202020204" pitchFamily="34" charset="0"/>
              <a:cs typeface="Arial" panose="020B0604020202020204" pitchFamily="34" charset="0"/>
            </a:rPr>
            <a:t> </a:t>
          </a:r>
        </a:p>
      </dgm:t>
    </dgm:pt>
    <dgm:pt modelId="{56419C8E-C5D7-4803-93B5-BF7DD8D93D8C}" type="parTrans" cxnId="{524BCB67-3614-44B5-9A29-CC77BB4B27EB}">
      <dgm:prSet/>
      <dgm:spPr/>
      <dgm:t>
        <a:bodyPr/>
        <a:lstStyle/>
        <a:p>
          <a:endParaRPr lang="en-GB">
            <a:latin typeface="Arial" panose="020B0604020202020204" pitchFamily="34" charset="0"/>
            <a:cs typeface="Arial" panose="020B0604020202020204" pitchFamily="34" charset="0"/>
          </a:endParaRPr>
        </a:p>
      </dgm:t>
    </dgm:pt>
    <dgm:pt modelId="{258E5F93-1A8E-47CB-9362-3A555BF41F24}" type="sibTrans" cxnId="{524BCB67-3614-44B5-9A29-CC77BB4B27EB}">
      <dgm:prSet/>
      <dgm:spPr/>
      <dgm:t>
        <a:bodyPr/>
        <a:lstStyle/>
        <a:p>
          <a:endParaRPr lang="en-GB">
            <a:latin typeface="Arial" panose="020B0604020202020204" pitchFamily="34" charset="0"/>
            <a:cs typeface="Arial" panose="020B0604020202020204" pitchFamily="34" charset="0"/>
          </a:endParaRPr>
        </a:p>
      </dgm:t>
    </dgm:pt>
    <dgm:pt modelId="{D067D9A7-DA6E-4B3B-8B69-1ABD1A78FF76}">
      <dgm:prSet phldrT="[Text]" custT="1"/>
      <dgm:spPr>
        <a:solidFill>
          <a:schemeClr val="accent6">
            <a:lumMod val="60000"/>
            <a:lumOff val="40000"/>
          </a:schemeClr>
        </a:solidFill>
      </dgm:spPr>
      <dgm:t>
        <a:bodyPr/>
        <a:lstStyle/>
        <a:p>
          <a:r>
            <a:rPr lang="en-GB" sz="4400">
              <a:latin typeface="Arial" panose="020B0604020202020204" pitchFamily="34" charset="0"/>
              <a:cs typeface="Arial" panose="020B0604020202020204" pitchFamily="34" charset="0"/>
            </a:rPr>
            <a:t>Targeted</a:t>
          </a:r>
          <a:r>
            <a:rPr lang="en-GB" sz="4800">
              <a:latin typeface="Arial" panose="020B0604020202020204" pitchFamily="34" charset="0"/>
              <a:cs typeface="Arial" panose="020B0604020202020204" pitchFamily="34" charset="0"/>
            </a:rPr>
            <a:t> </a:t>
          </a:r>
        </a:p>
      </dgm:t>
    </dgm:pt>
    <dgm:pt modelId="{D05C3386-426D-4541-A361-EE6D7E894641}" type="parTrans" cxnId="{79F4AAD1-1E46-4452-818F-019312E984A8}">
      <dgm:prSet/>
      <dgm:spPr/>
      <dgm:t>
        <a:bodyPr/>
        <a:lstStyle/>
        <a:p>
          <a:endParaRPr lang="en-GB">
            <a:latin typeface="Arial" panose="020B0604020202020204" pitchFamily="34" charset="0"/>
            <a:cs typeface="Arial" panose="020B0604020202020204" pitchFamily="34" charset="0"/>
          </a:endParaRPr>
        </a:p>
      </dgm:t>
    </dgm:pt>
    <dgm:pt modelId="{F1065451-EAA1-40D5-929A-A3BEB44299EF}" type="sibTrans" cxnId="{79F4AAD1-1E46-4452-818F-019312E984A8}">
      <dgm:prSet/>
      <dgm:spPr/>
      <dgm:t>
        <a:bodyPr/>
        <a:lstStyle/>
        <a:p>
          <a:endParaRPr lang="en-GB">
            <a:latin typeface="Arial" panose="020B0604020202020204" pitchFamily="34" charset="0"/>
            <a:cs typeface="Arial" panose="020B0604020202020204" pitchFamily="34" charset="0"/>
          </a:endParaRPr>
        </a:p>
      </dgm:t>
    </dgm:pt>
    <dgm:pt modelId="{A3227CA2-4811-4061-9024-70F49EB3B13A}">
      <dgm:prSet phldrT="[Text]" custT="1"/>
      <dgm:spPr>
        <a:solidFill>
          <a:schemeClr val="accent3"/>
        </a:solidFill>
      </dgm:spPr>
      <dgm:t>
        <a:bodyPr/>
        <a:lstStyle/>
        <a:p>
          <a:r>
            <a:rPr lang="en-GB" sz="5400">
              <a:latin typeface="Arial" panose="020B0604020202020204" pitchFamily="34" charset="0"/>
              <a:cs typeface="Arial" panose="020B0604020202020204" pitchFamily="34" charset="0"/>
            </a:rPr>
            <a:t>Universal</a:t>
          </a:r>
          <a:r>
            <a:rPr lang="en-GB" sz="4800">
              <a:latin typeface="Arial" panose="020B0604020202020204" pitchFamily="34" charset="0"/>
              <a:cs typeface="Arial" panose="020B0604020202020204" pitchFamily="34" charset="0"/>
            </a:rPr>
            <a:t> </a:t>
          </a:r>
        </a:p>
      </dgm:t>
    </dgm:pt>
    <dgm:pt modelId="{4E7B20C1-940E-4849-86A4-B29D0BF5E92C}" type="parTrans" cxnId="{4D30F0E0-3DDB-40EE-88D5-4A5FDB553A6C}">
      <dgm:prSet/>
      <dgm:spPr/>
      <dgm:t>
        <a:bodyPr/>
        <a:lstStyle/>
        <a:p>
          <a:endParaRPr lang="en-GB">
            <a:latin typeface="Arial" panose="020B0604020202020204" pitchFamily="34" charset="0"/>
            <a:cs typeface="Arial" panose="020B0604020202020204" pitchFamily="34" charset="0"/>
          </a:endParaRPr>
        </a:p>
      </dgm:t>
    </dgm:pt>
    <dgm:pt modelId="{4EC6CE2E-11D8-46D7-8A4F-2AE135D4D534}" type="sibTrans" cxnId="{4D30F0E0-3DDB-40EE-88D5-4A5FDB553A6C}">
      <dgm:prSet/>
      <dgm:spPr/>
      <dgm:t>
        <a:bodyPr/>
        <a:lstStyle/>
        <a:p>
          <a:endParaRPr lang="en-GB">
            <a:latin typeface="Arial" panose="020B0604020202020204" pitchFamily="34" charset="0"/>
            <a:cs typeface="Arial" panose="020B0604020202020204" pitchFamily="34" charset="0"/>
          </a:endParaRPr>
        </a:p>
      </dgm:t>
    </dgm:pt>
    <dgm:pt modelId="{963DB302-EE73-403B-9913-98590CFE9899}" type="pres">
      <dgm:prSet presAssocID="{9BF54717-8E0A-4B04-968F-CA7E9D44855F}" presName="Name0" presStyleCnt="0">
        <dgm:presLayoutVars>
          <dgm:dir/>
          <dgm:animLvl val="lvl"/>
          <dgm:resizeHandles val="exact"/>
        </dgm:presLayoutVars>
      </dgm:prSet>
      <dgm:spPr/>
    </dgm:pt>
    <dgm:pt modelId="{8F5BE2E9-0D2C-45DA-8DD6-B61EF6759087}" type="pres">
      <dgm:prSet presAssocID="{6E8659D4-3FD7-4ACB-BC3A-DC7EA2A966B3}" presName="Name8" presStyleCnt="0"/>
      <dgm:spPr/>
    </dgm:pt>
    <dgm:pt modelId="{0790FD69-23E6-45C2-AC61-A81542C6058F}" type="pres">
      <dgm:prSet presAssocID="{6E8659D4-3FD7-4ACB-BC3A-DC7EA2A966B3}" presName="level" presStyleLbl="node1" presStyleIdx="0" presStyleCnt="3" custLinFactNeighborX="126" custLinFactNeighborY="-7650">
        <dgm:presLayoutVars>
          <dgm:chMax val="1"/>
          <dgm:bulletEnabled val="1"/>
        </dgm:presLayoutVars>
      </dgm:prSet>
      <dgm:spPr/>
    </dgm:pt>
    <dgm:pt modelId="{A713496D-B0DD-4381-9C67-37E769786CEB}" type="pres">
      <dgm:prSet presAssocID="{6E8659D4-3FD7-4ACB-BC3A-DC7EA2A966B3}" presName="levelTx" presStyleLbl="revTx" presStyleIdx="0" presStyleCnt="0">
        <dgm:presLayoutVars>
          <dgm:chMax val="1"/>
          <dgm:bulletEnabled val="1"/>
        </dgm:presLayoutVars>
      </dgm:prSet>
      <dgm:spPr/>
    </dgm:pt>
    <dgm:pt modelId="{51436F15-D584-4C57-9125-395D24F9F215}" type="pres">
      <dgm:prSet presAssocID="{D067D9A7-DA6E-4B3B-8B69-1ABD1A78FF76}" presName="Name8" presStyleCnt="0"/>
      <dgm:spPr/>
    </dgm:pt>
    <dgm:pt modelId="{B727C3E7-62A4-421E-9851-95D15EA2D66B}" type="pres">
      <dgm:prSet presAssocID="{D067D9A7-DA6E-4B3B-8B69-1ABD1A78FF76}" presName="level" presStyleLbl="node1" presStyleIdx="1" presStyleCnt="3">
        <dgm:presLayoutVars>
          <dgm:chMax val="1"/>
          <dgm:bulletEnabled val="1"/>
        </dgm:presLayoutVars>
      </dgm:prSet>
      <dgm:spPr/>
    </dgm:pt>
    <dgm:pt modelId="{91D812C0-AB6E-4065-B8AD-4EEB66C452DF}" type="pres">
      <dgm:prSet presAssocID="{D067D9A7-DA6E-4B3B-8B69-1ABD1A78FF76}" presName="levelTx" presStyleLbl="revTx" presStyleIdx="0" presStyleCnt="0">
        <dgm:presLayoutVars>
          <dgm:chMax val="1"/>
          <dgm:bulletEnabled val="1"/>
        </dgm:presLayoutVars>
      </dgm:prSet>
      <dgm:spPr/>
    </dgm:pt>
    <dgm:pt modelId="{318972F7-3219-4FF7-8101-C2A6EED6E5D1}" type="pres">
      <dgm:prSet presAssocID="{A3227CA2-4811-4061-9024-70F49EB3B13A}" presName="Name8" presStyleCnt="0"/>
      <dgm:spPr/>
    </dgm:pt>
    <dgm:pt modelId="{3A3671D2-3FEC-462B-92B3-9C7115323F24}" type="pres">
      <dgm:prSet presAssocID="{A3227CA2-4811-4061-9024-70F49EB3B13A}" presName="level" presStyleLbl="node1" presStyleIdx="2" presStyleCnt="3">
        <dgm:presLayoutVars>
          <dgm:chMax val="1"/>
          <dgm:bulletEnabled val="1"/>
        </dgm:presLayoutVars>
      </dgm:prSet>
      <dgm:spPr/>
    </dgm:pt>
    <dgm:pt modelId="{4AF9B3B1-53F9-4ABD-B3CE-F36E381CAFAF}" type="pres">
      <dgm:prSet presAssocID="{A3227CA2-4811-4061-9024-70F49EB3B13A}" presName="levelTx" presStyleLbl="revTx" presStyleIdx="0" presStyleCnt="0">
        <dgm:presLayoutVars>
          <dgm:chMax val="1"/>
          <dgm:bulletEnabled val="1"/>
        </dgm:presLayoutVars>
      </dgm:prSet>
      <dgm:spPr/>
    </dgm:pt>
  </dgm:ptLst>
  <dgm:cxnLst>
    <dgm:cxn modelId="{00CB810F-C466-4D4D-B279-4C2B8FA4169B}" type="presOf" srcId="{6E8659D4-3FD7-4ACB-BC3A-DC7EA2A966B3}" destId="{A713496D-B0DD-4381-9C67-37E769786CEB}" srcOrd="1" destOrd="0" presId="urn:microsoft.com/office/officeart/2005/8/layout/pyramid1"/>
    <dgm:cxn modelId="{59991E25-7191-4D3D-BE4D-96B6AE14FADF}" type="presOf" srcId="{A3227CA2-4811-4061-9024-70F49EB3B13A}" destId="{3A3671D2-3FEC-462B-92B3-9C7115323F24}" srcOrd="0" destOrd="0" presId="urn:microsoft.com/office/officeart/2005/8/layout/pyramid1"/>
    <dgm:cxn modelId="{524BCB67-3614-44B5-9A29-CC77BB4B27EB}" srcId="{9BF54717-8E0A-4B04-968F-CA7E9D44855F}" destId="{6E8659D4-3FD7-4ACB-BC3A-DC7EA2A966B3}" srcOrd="0" destOrd="0" parTransId="{56419C8E-C5D7-4803-93B5-BF7DD8D93D8C}" sibTransId="{258E5F93-1A8E-47CB-9362-3A555BF41F24}"/>
    <dgm:cxn modelId="{58F00A57-33DF-41C6-82D0-69AF6E1FB55B}" type="presOf" srcId="{6E8659D4-3FD7-4ACB-BC3A-DC7EA2A966B3}" destId="{0790FD69-23E6-45C2-AC61-A81542C6058F}" srcOrd="0" destOrd="0" presId="urn:microsoft.com/office/officeart/2005/8/layout/pyramid1"/>
    <dgm:cxn modelId="{1B4CA4A5-BAC4-4787-ABA7-239964A0785D}" type="presOf" srcId="{A3227CA2-4811-4061-9024-70F49EB3B13A}" destId="{4AF9B3B1-53F9-4ABD-B3CE-F36E381CAFAF}" srcOrd="1" destOrd="0" presId="urn:microsoft.com/office/officeart/2005/8/layout/pyramid1"/>
    <dgm:cxn modelId="{18B400AB-F01D-48FA-9C62-A19C7EE09680}" type="presOf" srcId="{D067D9A7-DA6E-4B3B-8B69-1ABD1A78FF76}" destId="{B727C3E7-62A4-421E-9851-95D15EA2D66B}" srcOrd="0" destOrd="0" presId="urn:microsoft.com/office/officeart/2005/8/layout/pyramid1"/>
    <dgm:cxn modelId="{69438BC6-89E4-4CF5-9DD9-8D6437652D36}" type="presOf" srcId="{D067D9A7-DA6E-4B3B-8B69-1ABD1A78FF76}" destId="{91D812C0-AB6E-4065-B8AD-4EEB66C452DF}" srcOrd="1" destOrd="0" presId="urn:microsoft.com/office/officeart/2005/8/layout/pyramid1"/>
    <dgm:cxn modelId="{79F4AAD1-1E46-4452-818F-019312E984A8}" srcId="{9BF54717-8E0A-4B04-968F-CA7E9D44855F}" destId="{D067D9A7-DA6E-4B3B-8B69-1ABD1A78FF76}" srcOrd="1" destOrd="0" parTransId="{D05C3386-426D-4541-A361-EE6D7E894641}" sibTransId="{F1065451-EAA1-40D5-929A-A3BEB44299EF}"/>
    <dgm:cxn modelId="{2025F1D1-BA0C-48ED-96AA-12CE1A6F1836}" type="presOf" srcId="{9BF54717-8E0A-4B04-968F-CA7E9D44855F}" destId="{963DB302-EE73-403B-9913-98590CFE9899}" srcOrd="0" destOrd="0" presId="urn:microsoft.com/office/officeart/2005/8/layout/pyramid1"/>
    <dgm:cxn modelId="{4D30F0E0-3DDB-40EE-88D5-4A5FDB553A6C}" srcId="{9BF54717-8E0A-4B04-968F-CA7E9D44855F}" destId="{A3227CA2-4811-4061-9024-70F49EB3B13A}" srcOrd="2" destOrd="0" parTransId="{4E7B20C1-940E-4849-86A4-B29D0BF5E92C}" sibTransId="{4EC6CE2E-11D8-46D7-8A4F-2AE135D4D534}"/>
    <dgm:cxn modelId="{D72CB674-DDE6-4D45-A854-90987B14FF41}" type="presParOf" srcId="{963DB302-EE73-403B-9913-98590CFE9899}" destId="{8F5BE2E9-0D2C-45DA-8DD6-B61EF6759087}" srcOrd="0" destOrd="0" presId="urn:microsoft.com/office/officeart/2005/8/layout/pyramid1"/>
    <dgm:cxn modelId="{08E40375-2EE0-4E26-8D0E-D76CAD930706}" type="presParOf" srcId="{8F5BE2E9-0D2C-45DA-8DD6-B61EF6759087}" destId="{0790FD69-23E6-45C2-AC61-A81542C6058F}" srcOrd="0" destOrd="0" presId="urn:microsoft.com/office/officeart/2005/8/layout/pyramid1"/>
    <dgm:cxn modelId="{2D28DC8C-FEA8-4DE7-ABD0-C54079581BC5}" type="presParOf" srcId="{8F5BE2E9-0D2C-45DA-8DD6-B61EF6759087}" destId="{A713496D-B0DD-4381-9C67-37E769786CEB}" srcOrd="1" destOrd="0" presId="urn:microsoft.com/office/officeart/2005/8/layout/pyramid1"/>
    <dgm:cxn modelId="{3FFD4317-1C16-4D46-852F-6FD869D5BE25}" type="presParOf" srcId="{963DB302-EE73-403B-9913-98590CFE9899}" destId="{51436F15-D584-4C57-9125-395D24F9F215}" srcOrd="1" destOrd="0" presId="urn:microsoft.com/office/officeart/2005/8/layout/pyramid1"/>
    <dgm:cxn modelId="{1CA1EB9A-B889-4E16-8EEC-2A3033F77A15}" type="presParOf" srcId="{51436F15-D584-4C57-9125-395D24F9F215}" destId="{B727C3E7-62A4-421E-9851-95D15EA2D66B}" srcOrd="0" destOrd="0" presId="urn:microsoft.com/office/officeart/2005/8/layout/pyramid1"/>
    <dgm:cxn modelId="{B619FD2B-B6F5-4F2E-9DCA-5DA15C99E6D5}" type="presParOf" srcId="{51436F15-D584-4C57-9125-395D24F9F215}" destId="{91D812C0-AB6E-4065-B8AD-4EEB66C452DF}" srcOrd="1" destOrd="0" presId="urn:microsoft.com/office/officeart/2005/8/layout/pyramid1"/>
    <dgm:cxn modelId="{CF24994A-D91C-4D13-8EEA-CF2BD46EC758}" type="presParOf" srcId="{963DB302-EE73-403B-9913-98590CFE9899}" destId="{318972F7-3219-4FF7-8101-C2A6EED6E5D1}" srcOrd="2" destOrd="0" presId="urn:microsoft.com/office/officeart/2005/8/layout/pyramid1"/>
    <dgm:cxn modelId="{DF1C92A7-737F-4AEF-80BC-29B17FB9B329}" type="presParOf" srcId="{318972F7-3219-4FF7-8101-C2A6EED6E5D1}" destId="{3A3671D2-3FEC-462B-92B3-9C7115323F24}" srcOrd="0" destOrd="0" presId="urn:microsoft.com/office/officeart/2005/8/layout/pyramid1"/>
    <dgm:cxn modelId="{D45FD331-4883-496B-BBBE-E1AEBF795683}" type="presParOf" srcId="{318972F7-3219-4FF7-8101-C2A6EED6E5D1}" destId="{4AF9B3B1-53F9-4ABD-B3CE-F36E381CAFA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F54717-8E0A-4B04-968F-CA7E9D44855F}" type="doc">
      <dgm:prSet loTypeId="urn:microsoft.com/office/officeart/2005/8/layout/pyramid1" loCatId="pyramid" qsTypeId="urn:microsoft.com/office/officeart/2005/8/quickstyle/simple1" qsCatId="simple" csTypeId="urn:microsoft.com/office/officeart/2005/8/colors/colorful1#1" csCatId="colorful" phldr="1"/>
      <dgm:spPr/>
      <dgm:t>
        <a:bodyPr/>
        <a:lstStyle/>
        <a:p>
          <a:endParaRPr lang="en-GB"/>
        </a:p>
      </dgm:t>
    </dgm:pt>
    <dgm:pt modelId="{6E8659D4-3FD7-4ACB-BC3A-DC7EA2A966B3}">
      <dgm:prSet phldrT="[Text]" custT="1"/>
      <dgm:spPr>
        <a:solidFill>
          <a:schemeClr val="accent2">
            <a:lumMod val="40000"/>
            <a:lumOff val="60000"/>
          </a:schemeClr>
        </a:solidFill>
      </dgm:spPr>
      <dgm:t>
        <a:bodyPr/>
        <a:lstStyle/>
        <a:p>
          <a:pPr algn="ctr"/>
          <a:endParaRPr lang="en-GB" sz="4000">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Specialist</a:t>
          </a:r>
          <a:r>
            <a:rPr lang="en-GB" sz="4000">
              <a:latin typeface="Arial" panose="020B0604020202020204" pitchFamily="34" charset="0"/>
              <a:cs typeface="Arial" panose="020B0604020202020204" pitchFamily="34" charset="0"/>
            </a:rPr>
            <a:t> </a:t>
          </a:r>
        </a:p>
      </dgm:t>
    </dgm:pt>
    <dgm:pt modelId="{56419C8E-C5D7-4803-93B5-BF7DD8D93D8C}" type="parTrans" cxnId="{524BCB67-3614-44B5-9A29-CC77BB4B27EB}">
      <dgm:prSet/>
      <dgm:spPr/>
      <dgm:t>
        <a:bodyPr/>
        <a:lstStyle/>
        <a:p>
          <a:endParaRPr lang="en-GB">
            <a:latin typeface="Arial" panose="020B0604020202020204" pitchFamily="34" charset="0"/>
            <a:cs typeface="Arial" panose="020B0604020202020204" pitchFamily="34" charset="0"/>
          </a:endParaRPr>
        </a:p>
      </dgm:t>
    </dgm:pt>
    <dgm:pt modelId="{258E5F93-1A8E-47CB-9362-3A555BF41F24}" type="sibTrans" cxnId="{524BCB67-3614-44B5-9A29-CC77BB4B27EB}">
      <dgm:prSet/>
      <dgm:spPr/>
      <dgm:t>
        <a:bodyPr/>
        <a:lstStyle/>
        <a:p>
          <a:endParaRPr lang="en-GB">
            <a:latin typeface="Arial" panose="020B0604020202020204" pitchFamily="34" charset="0"/>
            <a:cs typeface="Arial" panose="020B0604020202020204" pitchFamily="34" charset="0"/>
          </a:endParaRPr>
        </a:p>
      </dgm:t>
    </dgm:pt>
    <dgm:pt modelId="{D067D9A7-DA6E-4B3B-8B69-1ABD1A78FF76}">
      <dgm:prSet phldrT="[Text]" custT="1"/>
      <dgm:spPr>
        <a:solidFill>
          <a:schemeClr val="accent6">
            <a:lumMod val="60000"/>
            <a:lumOff val="40000"/>
          </a:schemeClr>
        </a:solidFill>
      </dgm:spPr>
      <dgm:t>
        <a:bodyPr/>
        <a:lstStyle/>
        <a:p>
          <a:r>
            <a:rPr lang="en-GB" sz="4400">
              <a:latin typeface="Arial" panose="020B0604020202020204" pitchFamily="34" charset="0"/>
              <a:cs typeface="Arial" panose="020B0604020202020204" pitchFamily="34" charset="0"/>
            </a:rPr>
            <a:t>Targeted</a:t>
          </a:r>
          <a:r>
            <a:rPr lang="en-GB" sz="4800">
              <a:latin typeface="Arial" panose="020B0604020202020204" pitchFamily="34" charset="0"/>
              <a:cs typeface="Arial" panose="020B0604020202020204" pitchFamily="34" charset="0"/>
            </a:rPr>
            <a:t> </a:t>
          </a:r>
        </a:p>
      </dgm:t>
    </dgm:pt>
    <dgm:pt modelId="{D05C3386-426D-4541-A361-EE6D7E894641}" type="parTrans" cxnId="{79F4AAD1-1E46-4452-818F-019312E984A8}">
      <dgm:prSet/>
      <dgm:spPr/>
      <dgm:t>
        <a:bodyPr/>
        <a:lstStyle/>
        <a:p>
          <a:endParaRPr lang="en-GB">
            <a:latin typeface="Arial" panose="020B0604020202020204" pitchFamily="34" charset="0"/>
            <a:cs typeface="Arial" panose="020B0604020202020204" pitchFamily="34" charset="0"/>
          </a:endParaRPr>
        </a:p>
      </dgm:t>
    </dgm:pt>
    <dgm:pt modelId="{F1065451-EAA1-40D5-929A-A3BEB44299EF}" type="sibTrans" cxnId="{79F4AAD1-1E46-4452-818F-019312E984A8}">
      <dgm:prSet/>
      <dgm:spPr/>
      <dgm:t>
        <a:bodyPr/>
        <a:lstStyle/>
        <a:p>
          <a:endParaRPr lang="en-GB">
            <a:latin typeface="Arial" panose="020B0604020202020204" pitchFamily="34" charset="0"/>
            <a:cs typeface="Arial" panose="020B0604020202020204" pitchFamily="34" charset="0"/>
          </a:endParaRPr>
        </a:p>
      </dgm:t>
    </dgm:pt>
    <dgm:pt modelId="{A3227CA2-4811-4061-9024-70F49EB3B13A}">
      <dgm:prSet phldrT="[Text]" custT="1"/>
      <dgm:spPr>
        <a:solidFill>
          <a:schemeClr val="accent3"/>
        </a:solidFill>
      </dgm:spPr>
      <dgm:t>
        <a:bodyPr/>
        <a:lstStyle/>
        <a:p>
          <a:r>
            <a:rPr lang="en-GB" sz="5400">
              <a:latin typeface="Arial" panose="020B0604020202020204" pitchFamily="34" charset="0"/>
              <a:cs typeface="Arial" panose="020B0604020202020204" pitchFamily="34" charset="0"/>
            </a:rPr>
            <a:t>Universal</a:t>
          </a:r>
          <a:r>
            <a:rPr lang="en-GB" sz="4800">
              <a:latin typeface="Arial" panose="020B0604020202020204" pitchFamily="34" charset="0"/>
              <a:cs typeface="Arial" panose="020B0604020202020204" pitchFamily="34" charset="0"/>
            </a:rPr>
            <a:t> </a:t>
          </a:r>
        </a:p>
      </dgm:t>
    </dgm:pt>
    <dgm:pt modelId="{4E7B20C1-940E-4849-86A4-B29D0BF5E92C}" type="parTrans" cxnId="{4D30F0E0-3DDB-40EE-88D5-4A5FDB553A6C}">
      <dgm:prSet/>
      <dgm:spPr/>
      <dgm:t>
        <a:bodyPr/>
        <a:lstStyle/>
        <a:p>
          <a:endParaRPr lang="en-GB">
            <a:latin typeface="Arial" panose="020B0604020202020204" pitchFamily="34" charset="0"/>
            <a:cs typeface="Arial" panose="020B0604020202020204" pitchFamily="34" charset="0"/>
          </a:endParaRPr>
        </a:p>
      </dgm:t>
    </dgm:pt>
    <dgm:pt modelId="{4EC6CE2E-11D8-46D7-8A4F-2AE135D4D534}" type="sibTrans" cxnId="{4D30F0E0-3DDB-40EE-88D5-4A5FDB553A6C}">
      <dgm:prSet/>
      <dgm:spPr/>
      <dgm:t>
        <a:bodyPr/>
        <a:lstStyle/>
        <a:p>
          <a:endParaRPr lang="en-GB">
            <a:latin typeface="Arial" panose="020B0604020202020204" pitchFamily="34" charset="0"/>
            <a:cs typeface="Arial" panose="020B0604020202020204" pitchFamily="34" charset="0"/>
          </a:endParaRPr>
        </a:p>
      </dgm:t>
    </dgm:pt>
    <dgm:pt modelId="{963DB302-EE73-403B-9913-98590CFE9899}" type="pres">
      <dgm:prSet presAssocID="{9BF54717-8E0A-4B04-968F-CA7E9D44855F}" presName="Name0" presStyleCnt="0">
        <dgm:presLayoutVars>
          <dgm:dir/>
          <dgm:animLvl val="lvl"/>
          <dgm:resizeHandles val="exact"/>
        </dgm:presLayoutVars>
      </dgm:prSet>
      <dgm:spPr/>
    </dgm:pt>
    <dgm:pt modelId="{8F5BE2E9-0D2C-45DA-8DD6-B61EF6759087}" type="pres">
      <dgm:prSet presAssocID="{6E8659D4-3FD7-4ACB-BC3A-DC7EA2A966B3}" presName="Name8" presStyleCnt="0"/>
      <dgm:spPr/>
    </dgm:pt>
    <dgm:pt modelId="{0790FD69-23E6-45C2-AC61-A81542C6058F}" type="pres">
      <dgm:prSet presAssocID="{6E8659D4-3FD7-4ACB-BC3A-DC7EA2A966B3}" presName="level" presStyleLbl="node1" presStyleIdx="0" presStyleCnt="3" custLinFactNeighborX="126" custLinFactNeighborY="-7650">
        <dgm:presLayoutVars>
          <dgm:chMax val="1"/>
          <dgm:bulletEnabled val="1"/>
        </dgm:presLayoutVars>
      </dgm:prSet>
      <dgm:spPr/>
    </dgm:pt>
    <dgm:pt modelId="{A713496D-B0DD-4381-9C67-37E769786CEB}" type="pres">
      <dgm:prSet presAssocID="{6E8659D4-3FD7-4ACB-BC3A-DC7EA2A966B3}" presName="levelTx" presStyleLbl="revTx" presStyleIdx="0" presStyleCnt="0">
        <dgm:presLayoutVars>
          <dgm:chMax val="1"/>
          <dgm:bulletEnabled val="1"/>
        </dgm:presLayoutVars>
      </dgm:prSet>
      <dgm:spPr/>
    </dgm:pt>
    <dgm:pt modelId="{51436F15-D584-4C57-9125-395D24F9F215}" type="pres">
      <dgm:prSet presAssocID="{D067D9A7-DA6E-4B3B-8B69-1ABD1A78FF76}" presName="Name8" presStyleCnt="0"/>
      <dgm:spPr/>
    </dgm:pt>
    <dgm:pt modelId="{B727C3E7-62A4-421E-9851-95D15EA2D66B}" type="pres">
      <dgm:prSet presAssocID="{D067D9A7-DA6E-4B3B-8B69-1ABD1A78FF76}" presName="level" presStyleLbl="node1" presStyleIdx="1" presStyleCnt="3">
        <dgm:presLayoutVars>
          <dgm:chMax val="1"/>
          <dgm:bulletEnabled val="1"/>
        </dgm:presLayoutVars>
      </dgm:prSet>
      <dgm:spPr/>
    </dgm:pt>
    <dgm:pt modelId="{91D812C0-AB6E-4065-B8AD-4EEB66C452DF}" type="pres">
      <dgm:prSet presAssocID="{D067D9A7-DA6E-4B3B-8B69-1ABD1A78FF76}" presName="levelTx" presStyleLbl="revTx" presStyleIdx="0" presStyleCnt="0">
        <dgm:presLayoutVars>
          <dgm:chMax val="1"/>
          <dgm:bulletEnabled val="1"/>
        </dgm:presLayoutVars>
      </dgm:prSet>
      <dgm:spPr/>
    </dgm:pt>
    <dgm:pt modelId="{318972F7-3219-4FF7-8101-C2A6EED6E5D1}" type="pres">
      <dgm:prSet presAssocID="{A3227CA2-4811-4061-9024-70F49EB3B13A}" presName="Name8" presStyleCnt="0"/>
      <dgm:spPr/>
    </dgm:pt>
    <dgm:pt modelId="{3A3671D2-3FEC-462B-92B3-9C7115323F24}" type="pres">
      <dgm:prSet presAssocID="{A3227CA2-4811-4061-9024-70F49EB3B13A}" presName="level" presStyleLbl="node1" presStyleIdx="2" presStyleCnt="3">
        <dgm:presLayoutVars>
          <dgm:chMax val="1"/>
          <dgm:bulletEnabled val="1"/>
        </dgm:presLayoutVars>
      </dgm:prSet>
      <dgm:spPr/>
    </dgm:pt>
    <dgm:pt modelId="{4AF9B3B1-53F9-4ABD-B3CE-F36E381CAFAF}" type="pres">
      <dgm:prSet presAssocID="{A3227CA2-4811-4061-9024-70F49EB3B13A}" presName="levelTx" presStyleLbl="revTx" presStyleIdx="0" presStyleCnt="0">
        <dgm:presLayoutVars>
          <dgm:chMax val="1"/>
          <dgm:bulletEnabled val="1"/>
        </dgm:presLayoutVars>
      </dgm:prSet>
      <dgm:spPr/>
    </dgm:pt>
  </dgm:ptLst>
  <dgm:cxnLst>
    <dgm:cxn modelId="{00CB810F-C466-4D4D-B279-4C2B8FA4169B}" type="presOf" srcId="{6E8659D4-3FD7-4ACB-BC3A-DC7EA2A966B3}" destId="{A713496D-B0DD-4381-9C67-37E769786CEB}" srcOrd="1" destOrd="0" presId="urn:microsoft.com/office/officeart/2005/8/layout/pyramid1"/>
    <dgm:cxn modelId="{59991E25-7191-4D3D-BE4D-96B6AE14FADF}" type="presOf" srcId="{A3227CA2-4811-4061-9024-70F49EB3B13A}" destId="{3A3671D2-3FEC-462B-92B3-9C7115323F24}" srcOrd="0" destOrd="0" presId="urn:microsoft.com/office/officeart/2005/8/layout/pyramid1"/>
    <dgm:cxn modelId="{524BCB67-3614-44B5-9A29-CC77BB4B27EB}" srcId="{9BF54717-8E0A-4B04-968F-CA7E9D44855F}" destId="{6E8659D4-3FD7-4ACB-BC3A-DC7EA2A966B3}" srcOrd="0" destOrd="0" parTransId="{56419C8E-C5D7-4803-93B5-BF7DD8D93D8C}" sibTransId="{258E5F93-1A8E-47CB-9362-3A555BF41F24}"/>
    <dgm:cxn modelId="{58F00A57-33DF-41C6-82D0-69AF6E1FB55B}" type="presOf" srcId="{6E8659D4-3FD7-4ACB-BC3A-DC7EA2A966B3}" destId="{0790FD69-23E6-45C2-AC61-A81542C6058F}" srcOrd="0" destOrd="0" presId="urn:microsoft.com/office/officeart/2005/8/layout/pyramid1"/>
    <dgm:cxn modelId="{1B4CA4A5-BAC4-4787-ABA7-239964A0785D}" type="presOf" srcId="{A3227CA2-4811-4061-9024-70F49EB3B13A}" destId="{4AF9B3B1-53F9-4ABD-B3CE-F36E381CAFAF}" srcOrd="1" destOrd="0" presId="urn:microsoft.com/office/officeart/2005/8/layout/pyramid1"/>
    <dgm:cxn modelId="{18B400AB-F01D-48FA-9C62-A19C7EE09680}" type="presOf" srcId="{D067D9A7-DA6E-4B3B-8B69-1ABD1A78FF76}" destId="{B727C3E7-62A4-421E-9851-95D15EA2D66B}" srcOrd="0" destOrd="0" presId="urn:microsoft.com/office/officeart/2005/8/layout/pyramid1"/>
    <dgm:cxn modelId="{69438BC6-89E4-4CF5-9DD9-8D6437652D36}" type="presOf" srcId="{D067D9A7-DA6E-4B3B-8B69-1ABD1A78FF76}" destId="{91D812C0-AB6E-4065-B8AD-4EEB66C452DF}" srcOrd="1" destOrd="0" presId="urn:microsoft.com/office/officeart/2005/8/layout/pyramid1"/>
    <dgm:cxn modelId="{79F4AAD1-1E46-4452-818F-019312E984A8}" srcId="{9BF54717-8E0A-4B04-968F-CA7E9D44855F}" destId="{D067D9A7-DA6E-4B3B-8B69-1ABD1A78FF76}" srcOrd="1" destOrd="0" parTransId="{D05C3386-426D-4541-A361-EE6D7E894641}" sibTransId="{F1065451-EAA1-40D5-929A-A3BEB44299EF}"/>
    <dgm:cxn modelId="{2025F1D1-BA0C-48ED-96AA-12CE1A6F1836}" type="presOf" srcId="{9BF54717-8E0A-4B04-968F-CA7E9D44855F}" destId="{963DB302-EE73-403B-9913-98590CFE9899}" srcOrd="0" destOrd="0" presId="urn:microsoft.com/office/officeart/2005/8/layout/pyramid1"/>
    <dgm:cxn modelId="{4D30F0E0-3DDB-40EE-88D5-4A5FDB553A6C}" srcId="{9BF54717-8E0A-4B04-968F-CA7E9D44855F}" destId="{A3227CA2-4811-4061-9024-70F49EB3B13A}" srcOrd="2" destOrd="0" parTransId="{4E7B20C1-940E-4849-86A4-B29D0BF5E92C}" sibTransId="{4EC6CE2E-11D8-46D7-8A4F-2AE135D4D534}"/>
    <dgm:cxn modelId="{D72CB674-DDE6-4D45-A854-90987B14FF41}" type="presParOf" srcId="{963DB302-EE73-403B-9913-98590CFE9899}" destId="{8F5BE2E9-0D2C-45DA-8DD6-B61EF6759087}" srcOrd="0" destOrd="0" presId="urn:microsoft.com/office/officeart/2005/8/layout/pyramid1"/>
    <dgm:cxn modelId="{08E40375-2EE0-4E26-8D0E-D76CAD930706}" type="presParOf" srcId="{8F5BE2E9-0D2C-45DA-8DD6-B61EF6759087}" destId="{0790FD69-23E6-45C2-AC61-A81542C6058F}" srcOrd="0" destOrd="0" presId="urn:microsoft.com/office/officeart/2005/8/layout/pyramid1"/>
    <dgm:cxn modelId="{2D28DC8C-FEA8-4DE7-ABD0-C54079581BC5}" type="presParOf" srcId="{8F5BE2E9-0D2C-45DA-8DD6-B61EF6759087}" destId="{A713496D-B0DD-4381-9C67-37E769786CEB}" srcOrd="1" destOrd="0" presId="urn:microsoft.com/office/officeart/2005/8/layout/pyramid1"/>
    <dgm:cxn modelId="{3FFD4317-1C16-4D46-852F-6FD869D5BE25}" type="presParOf" srcId="{963DB302-EE73-403B-9913-98590CFE9899}" destId="{51436F15-D584-4C57-9125-395D24F9F215}" srcOrd="1" destOrd="0" presId="urn:microsoft.com/office/officeart/2005/8/layout/pyramid1"/>
    <dgm:cxn modelId="{1CA1EB9A-B889-4E16-8EEC-2A3033F77A15}" type="presParOf" srcId="{51436F15-D584-4C57-9125-395D24F9F215}" destId="{B727C3E7-62A4-421E-9851-95D15EA2D66B}" srcOrd="0" destOrd="0" presId="urn:microsoft.com/office/officeart/2005/8/layout/pyramid1"/>
    <dgm:cxn modelId="{B619FD2B-B6F5-4F2E-9DCA-5DA15C99E6D5}" type="presParOf" srcId="{51436F15-D584-4C57-9125-395D24F9F215}" destId="{91D812C0-AB6E-4065-B8AD-4EEB66C452DF}" srcOrd="1" destOrd="0" presId="urn:microsoft.com/office/officeart/2005/8/layout/pyramid1"/>
    <dgm:cxn modelId="{CF24994A-D91C-4D13-8EEA-CF2BD46EC758}" type="presParOf" srcId="{963DB302-EE73-403B-9913-98590CFE9899}" destId="{318972F7-3219-4FF7-8101-C2A6EED6E5D1}" srcOrd="2" destOrd="0" presId="urn:microsoft.com/office/officeart/2005/8/layout/pyramid1"/>
    <dgm:cxn modelId="{DF1C92A7-737F-4AEF-80BC-29B17FB9B329}" type="presParOf" srcId="{318972F7-3219-4FF7-8101-C2A6EED6E5D1}" destId="{3A3671D2-3FEC-462B-92B3-9C7115323F24}" srcOrd="0" destOrd="0" presId="urn:microsoft.com/office/officeart/2005/8/layout/pyramid1"/>
    <dgm:cxn modelId="{D45FD331-4883-496B-BBBE-E1AEBF795683}" type="presParOf" srcId="{318972F7-3219-4FF7-8101-C2A6EED6E5D1}" destId="{4AF9B3B1-53F9-4ABD-B3CE-F36E381CAFA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F54717-8E0A-4B04-968F-CA7E9D44855F}" type="doc">
      <dgm:prSet loTypeId="urn:microsoft.com/office/officeart/2005/8/layout/pyramid1" loCatId="pyramid" qsTypeId="urn:microsoft.com/office/officeart/2005/8/quickstyle/simple1" qsCatId="simple" csTypeId="urn:microsoft.com/office/officeart/2005/8/colors/colorful1#1" csCatId="colorful" phldr="1"/>
      <dgm:spPr/>
    </dgm:pt>
    <dgm:pt modelId="{6E8659D4-3FD7-4ACB-BC3A-DC7EA2A966B3}">
      <dgm:prSet phldrT="[Text]" custT="1"/>
      <dgm:spPr>
        <a:solidFill>
          <a:schemeClr val="accent2">
            <a:lumMod val="40000"/>
            <a:lumOff val="60000"/>
          </a:schemeClr>
        </a:solidFill>
      </dgm:spPr>
      <dgm:t>
        <a:bodyPr/>
        <a:lstStyle/>
        <a:p>
          <a:pPr algn="ctr"/>
          <a:endParaRPr lang="en-GB" sz="4000">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Specialist</a:t>
          </a:r>
          <a:r>
            <a:rPr lang="en-GB" sz="4000">
              <a:latin typeface="Arial" panose="020B0604020202020204" pitchFamily="34" charset="0"/>
              <a:cs typeface="Arial" panose="020B0604020202020204" pitchFamily="34" charset="0"/>
            </a:rPr>
            <a:t> </a:t>
          </a:r>
        </a:p>
      </dgm:t>
    </dgm:pt>
    <dgm:pt modelId="{56419C8E-C5D7-4803-93B5-BF7DD8D93D8C}" type="parTrans" cxnId="{524BCB67-3614-44B5-9A29-CC77BB4B27EB}">
      <dgm:prSet/>
      <dgm:spPr/>
      <dgm:t>
        <a:bodyPr/>
        <a:lstStyle/>
        <a:p>
          <a:endParaRPr lang="en-GB">
            <a:latin typeface="Arial" panose="020B0604020202020204" pitchFamily="34" charset="0"/>
            <a:cs typeface="Arial" panose="020B0604020202020204" pitchFamily="34" charset="0"/>
          </a:endParaRPr>
        </a:p>
      </dgm:t>
    </dgm:pt>
    <dgm:pt modelId="{258E5F93-1A8E-47CB-9362-3A555BF41F24}" type="sibTrans" cxnId="{524BCB67-3614-44B5-9A29-CC77BB4B27EB}">
      <dgm:prSet/>
      <dgm:spPr/>
      <dgm:t>
        <a:bodyPr/>
        <a:lstStyle/>
        <a:p>
          <a:endParaRPr lang="en-GB">
            <a:latin typeface="Arial" panose="020B0604020202020204" pitchFamily="34" charset="0"/>
            <a:cs typeface="Arial" panose="020B0604020202020204" pitchFamily="34" charset="0"/>
          </a:endParaRPr>
        </a:p>
      </dgm:t>
    </dgm:pt>
    <dgm:pt modelId="{D067D9A7-DA6E-4B3B-8B69-1ABD1A78FF76}">
      <dgm:prSet phldrT="[Text]" custT="1"/>
      <dgm:spPr>
        <a:solidFill>
          <a:schemeClr val="accent6">
            <a:lumMod val="60000"/>
            <a:lumOff val="40000"/>
          </a:schemeClr>
        </a:solidFill>
      </dgm:spPr>
      <dgm:t>
        <a:bodyPr/>
        <a:lstStyle/>
        <a:p>
          <a:r>
            <a:rPr lang="en-GB" sz="4400">
              <a:latin typeface="Arial" panose="020B0604020202020204" pitchFamily="34" charset="0"/>
              <a:cs typeface="Arial" panose="020B0604020202020204" pitchFamily="34" charset="0"/>
            </a:rPr>
            <a:t>Targeted</a:t>
          </a:r>
          <a:r>
            <a:rPr lang="en-GB" sz="4800">
              <a:latin typeface="Arial" panose="020B0604020202020204" pitchFamily="34" charset="0"/>
              <a:cs typeface="Arial" panose="020B0604020202020204" pitchFamily="34" charset="0"/>
            </a:rPr>
            <a:t> </a:t>
          </a:r>
        </a:p>
      </dgm:t>
    </dgm:pt>
    <dgm:pt modelId="{D05C3386-426D-4541-A361-EE6D7E894641}" type="parTrans" cxnId="{79F4AAD1-1E46-4452-818F-019312E984A8}">
      <dgm:prSet/>
      <dgm:spPr/>
      <dgm:t>
        <a:bodyPr/>
        <a:lstStyle/>
        <a:p>
          <a:endParaRPr lang="en-GB">
            <a:latin typeface="Arial" panose="020B0604020202020204" pitchFamily="34" charset="0"/>
            <a:cs typeface="Arial" panose="020B0604020202020204" pitchFamily="34" charset="0"/>
          </a:endParaRPr>
        </a:p>
      </dgm:t>
    </dgm:pt>
    <dgm:pt modelId="{F1065451-EAA1-40D5-929A-A3BEB44299EF}" type="sibTrans" cxnId="{79F4AAD1-1E46-4452-818F-019312E984A8}">
      <dgm:prSet/>
      <dgm:spPr/>
      <dgm:t>
        <a:bodyPr/>
        <a:lstStyle/>
        <a:p>
          <a:endParaRPr lang="en-GB">
            <a:latin typeface="Arial" panose="020B0604020202020204" pitchFamily="34" charset="0"/>
            <a:cs typeface="Arial" panose="020B0604020202020204" pitchFamily="34" charset="0"/>
          </a:endParaRPr>
        </a:p>
      </dgm:t>
    </dgm:pt>
    <dgm:pt modelId="{A3227CA2-4811-4061-9024-70F49EB3B13A}">
      <dgm:prSet phldrT="[Text]" custT="1"/>
      <dgm:spPr>
        <a:solidFill>
          <a:schemeClr val="accent3"/>
        </a:solidFill>
      </dgm:spPr>
      <dgm:t>
        <a:bodyPr/>
        <a:lstStyle/>
        <a:p>
          <a:r>
            <a:rPr lang="en-GB" sz="5400">
              <a:latin typeface="Arial" panose="020B0604020202020204" pitchFamily="34" charset="0"/>
              <a:cs typeface="Arial" panose="020B0604020202020204" pitchFamily="34" charset="0"/>
            </a:rPr>
            <a:t>Universal</a:t>
          </a:r>
          <a:r>
            <a:rPr lang="en-GB" sz="4800">
              <a:latin typeface="Arial" panose="020B0604020202020204" pitchFamily="34" charset="0"/>
              <a:cs typeface="Arial" panose="020B0604020202020204" pitchFamily="34" charset="0"/>
            </a:rPr>
            <a:t> </a:t>
          </a:r>
        </a:p>
      </dgm:t>
    </dgm:pt>
    <dgm:pt modelId="{4E7B20C1-940E-4849-86A4-B29D0BF5E92C}" type="parTrans" cxnId="{4D30F0E0-3DDB-40EE-88D5-4A5FDB553A6C}">
      <dgm:prSet/>
      <dgm:spPr/>
      <dgm:t>
        <a:bodyPr/>
        <a:lstStyle/>
        <a:p>
          <a:endParaRPr lang="en-GB">
            <a:latin typeface="Arial" panose="020B0604020202020204" pitchFamily="34" charset="0"/>
            <a:cs typeface="Arial" panose="020B0604020202020204" pitchFamily="34" charset="0"/>
          </a:endParaRPr>
        </a:p>
      </dgm:t>
    </dgm:pt>
    <dgm:pt modelId="{4EC6CE2E-11D8-46D7-8A4F-2AE135D4D534}" type="sibTrans" cxnId="{4D30F0E0-3DDB-40EE-88D5-4A5FDB553A6C}">
      <dgm:prSet/>
      <dgm:spPr/>
      <dgm:t>
        <a:bodyPr/>
        <a:lstStyle/>
        <a:p>
          <a:endParaRPr lang="en-GB">
            <a:latin typeface="Arial" panose="020B0604020202020204" pitchFamily="34" charset="0"/>
            <a:cs typeface="Arial" panose="020B0604020202020204" pitchFamily="34" charset="0"/>
          </a:endParaRPr>
        </a:p>
      </dgm:t>
    </dgm:pt>
    <dgm:pt modelId="{963DB302-EE73-403B-9913-98590CFE9899}" type="pres">
      <dgm:prSet presAssocID="{9BF54717-8E0A-4B04-968F-CA7E9D44855F}" presName="Name0" presStyleCnt="0">
        <dgm:presLayoutVars>
          <dgm:dir/>
          <dgm:animLvl val="lvl"/>
          <dgm:resizeHandles val="exact"/>
        </dgm:presLayoutVars>
      </dgm:prSet>
      <dgm:spPr/>
    </dgm:pt>
    <dgm:pt modelId="{8F5BE2E9-0D2C-45DA-8DD6-B61EF6759087}" type="pres">
      <dgm:prSet presAssocID="{6E8659D4-3FD7-4ACB-BC3A-DC7EA2A966B3}" presName="Name8" presStyleCnt="0"/>
      <dgm:spPr/>
    </dgm:pt>
    <dgm:pt modelId="{0790FD69-23E6-45C2-AC61-A81542C6058F}" type="pres">
      <dgm:prSet presAssocID="{6E8659D4-3FD7-4ACB-BC3A-DC7EA2A966B3}" presName="level" presStyleLbl="node1" presStyleIdx="0" presStyleCnt="3" custLinFactNeighborX="126" custLinFactNeighborY="-7650">
        <dgm:presLayoutVars>
          <dgm:chMax val="1"/>
          <dgm:bulletEnabled val="1"/>
        </dgm:presLayoutVars>
      </dgm:prSet>
      <dgm:spPr/>
    </dgm:pt>
    <dgm:pt modelId="{A713496D-B0DD-4381-9C67-37E769786CEB}" type="pres">
      <dgm:prSet presAssocID="{6E8659D4-3FD7-4ACB-BC3A-DC7EA2A966B3}" presName="levelTx" presStyleLbl="revTx" presStyleIdx="0" presStyleCnt="0">
        <dgm:presLayoutVars>
          <dgm:chMax val="1"/>
          <dgm:bulletEnabled val="1"/>
        </dgm:presLayoutVars>
      </dgm:prSet>
      <dgm:spPr/>
    </dgm:pt>
    <dgm:pt modelId="{51436F15-D584-4C57-9125-395D24F9F215}" type="pres">
      <dgm:prSet presAssocID="{D067D9A7-DA6E-4B3B-8B69-1ABD1A78FF76}" presName="Name8" presStyleCnt="0"/>
      <dgm:spPr/>
    </dgm:pt>
    <dgm:pt modelId="{B727C3E7-62A4-421E-9851-95D15EA2D66B}" type="pres">
      <dgm:prSet presAssocID="{D067D9A7-DA6E-4B3B-8B69-1ABD1A78FF76}" presName="level" presStyleLbl="node1" presStyleIdx="1" presStyleCnt="3">
        <dgm:presLayoutVars>
          <dgm:chMax val="1"/>
          <dgm:bulletEnabled val="1"/>
        </dgm:presLayoutVars>
      </dgm:prSet>
      <dgm:spPr/>
    </dgm:pt>
    <dgm:pt modelId="{91D812C0-AB6E-4065-B8AD-4EEB66C452DF}" type="pres">
      <dgm:prSet presAssocID="{D067D9A7-DA6E-4B3B-8B69-1ABD1A78FF76}" presName="levelTx" presStyleLbl="revTx" presStyleIdx="0" presStyleCnt="0">
        <dgm:presLayoutVars>
          <dgm:chMax val="1"/>
          <dgm:bulletEnabled val="1"/>
        </dgm:presLayoutVars>
      </dgm:prSet>
      <dgm:spPr/>
    </dgm:pt>
    <dgm:pt modelId="{318972F7-3219-4FF7-8101-C2A6EED6E5D1}" type="pres">
      <dgm:prSet presAssocID="{A3227CA2-4811-4061-9024-70F49EB3B13A}" presName="Name8" presStyleCnt="0"/>
      <dgm:spPr/>
    </dgm:pt>
    <dgm:pt modelId="{3A3671D2-3FEC-462B-92B3-9C7115323F24}" type="pres">
      <dgm:prSet presAssocID="{A3227CA2-4811-4061-9024-70F49EB3B13A}" presName="level" presStyleLbl="node1" presStyleIdx="2" presStyleCnt="3">
        <dgm:presLayoutVars>
          <dgm:chMax val="1"/>
          <dgm:bulletEnabled val="1"/>
        </dgm:presLayoutVars>
      </dgm:prSet>
      <dgm:spPr/>
    </dgm:pt>
    <dgm:pt modelId="{4AF9B3B1-53F9-4ABD-B3CE-F36E381CAFAF}" type="pres">
      <dgm:prSet presAssocID="{A3227CA2-4811-4061-9024-70F49EB3B13A}" presName="levelTx" presStyleLbl="revTx" presStyleIdx="0" presStyleCnt="0">
        <dgm:presLayoutVars>
          <dgm:chMax val="1"/>
          <dgm:bulletEnabled val="1"/>
        </dgm:presLayoutVars>
      </dgm:prSet>
      <dgm:spPr/>
    </dgm:pt>
  </dgm:ptLst>
  <dgm:cxnLst>
    <dgm:cxn modelId="{EB76262C-DC2B-4748-8BA4-B01D0D2F5EA3}" type="presOf" srcId="{A3227CA2-4811-4061-9024-70F49EB3B13A}" destId="{4AF9B3B1-53F9-4ABD-B3CE-F36E381CAFAF}" srcOrd="1" destOrd="0" presId="urn:microsoft.com/office/officeart/2005/8/layout/pyramid1"/>
    <dgm:cxn modelId="{FE479262-E9E3-074B-97C5-6F64D31BA533}" type="presOf" srcId="{9BF54717-8E0A-4B04-968F-CA7E9D44855F}" destId="{963DB302-EE73-403B-9913-98590CFE9899}" srcOrd="0" destOrd="0" presId="urn:microsoft.com/office/officeart/2005/8/layout/pyramid1"/>
    <dgm:cxn modelId="{524BCB67-3614-44B5-9A29-CC77BB4B27EB}" srcId="{9BF54717-8E0A-4B04-968F-CA7E9D44855F}" destId="{6E8659D4-3FD7-4ACB-BC3A-DC7EA2A966B3}" srcOrd="0" destOrd="0" parTransId="{56419C8E-C5D7-4803-93B5-BF7DD8D93D8C}" sibTransId="{258E5F93-1A8E-47CB-9362-3A555BF41F24}"/>
    <dgm:cxn modelId="{4E22C97D-34B8-F140-A69C-749A28C5426B}" type="presOf" srcId="{6E8659D4-3FD7-4ACB-BC3A-DC7EA2A966B3}" destId="{0790FD69-23E6-45C2-AC61-A81542C6058F}" srcOrd="0" destOrd="0" presId="urn:microsoft.com/office/officeart/2005/8/layout/pyramid1"/>
    <dgm:cxn modelId="{2725398A-B245-A84F-ADF4-9DC8E24A73C8}" type="presOf" srcId="{D067D9A7-DA6E-4B3B-8B69-1ABD1A78FF76}" destId="{B727C3E7-62A4-421E-9851-95D15EA2D66B}" srcOrd="0" destOrd="0" presId="urn:microsoft.com/office/officeart/2005/8/layout/pyramid1"/>
    <dgm:cxn modelId="{DECA7EB3-529B-D04B-8C99-A94974F9CFBA}" type="presOf" srcId="{6E8659D4-3FD7-4ACB-BC3A-DC7EA2A966B3}" destId="{A713496D-B0DD-4381-9C67-37E769786CEB}" srcOrd="1" destOrd="0" presId="urn:microsoft.com/office/officeart/2005/8/layout/pyramid1"/>
    <dgm:cxn modelId="{79F4AAD1-1E46-4452-818F-019312E984A8}" srcId="{9BF54717-8E0A-4B04-968F-CA7E9D44855F}" destId="{D067D9A7-DA6E-4B3B-8B69-1ABD1A78FF76}" srcOrd="1" destOrd="0" parTransId="{D05C3386-426D-4541-A361-EE6D7E894641}" sibTransId="{F1065451-EAA1-40D5-929A-A3BEB44299EF}"/>
    <dgm:cxn modelId="{AF1916D5-CD3C-4E4A-BA9F-7749A39DE7CD}" type="presOf" srcId="{A3227CA2-4811-4061-9024-70F49EB3B13A}" destId="{3A3671D2-3FEC-462B-92B3-9C7115323F24}" srcOrd="0" destOrd="0" presId="urn:microsoft.com/office/officeart/2005/8/layout/pyramid1"/>
    <dgm:cxn modelId="{4D30F0E0-3DDB-40EE-88D5-4A5FDB553A6C}" srcId="{9BF54717-8E0A-4B04-968F-CA7E9D44855F}" destId="{A3227CA2-4811-4061-9024-70F49EB3B13A}" srcOrd="2" destOrd="0" parTransId="{4E7B20C1-940E-4849-86A4-B29D0BF5E92C}" sibTransId="{4EC6CE2E-11D8-46D7-8A4F-2AE135D4D534}"/>
    <dgm:cxn modelId="{C20883E6-C6D1-2E43-87C2-EFB72FDE8568}" type="presOf" srcId="{D067D9A7-DA6E-4B3B-8B69-1ABD1A78FF76}" destId="{91D812C0-AB6E-4065-B8AD-4EEB66C452DF}" srcOrd="1" destOrd="0" presId="urn:microsoft.com/office/officeart/2005/8/layout/pyramid1"/>
    <dgm:cxn modelId="{A8FD0E03-05AB-2046-A0CA-9F673FB6E1AC}" type="presParOf" srcId="{963DB302-EE73-403B-9913-98590CFE9899}" destId="{8F5BE2E9-0D2C-45DA-8DD6-B61EF6759087}" srcOrd="0" destOrd="0" presId="urn:microsoft.com/office/officeart/2005/8/layout/pyramid1"/>
    <dgm:cxn modelId="{C2784AFE-BC13-F845-95FA-8487D6E38AD7}" type="presParOf" srcId="{8F5BE2E9-0D2C-45DA-8DD6-B61EF6759087}" destId="{0790FD69-23E6-45C2-AC61-A81542C6058F}" srcOrd="0" destOrd="0" presId="urn:microsoft.com/office/officeart/2005/8/layout/pyramid1"/>
    <dgm:cxn modelId="{1D27B8B3-49DB-D646-A022-49FBD5D60003}" type="presParOf" srcId="{8F5BE2E9-0D2C-45DA-8DD6-B61EF6759087}" destId="{A713496D-B0DD-4381-9C67-37E769786CEB}" srcOrd="1" destOrd="0" presId="urn:microsoft.com/office/officeart/2005/8/layout/pyramid1"/>
    <dgm:cxn modelId="{E2A8270A-0A96-8247-B06D-8D7F4B64DCED}" type="presParOf" srcId="{963DB302-EE73-403B-9913-98590CFE9899}" destId="{51436F15-D584-4C57-9125-395D24F9F215}" srcOrd="1" destOrd="0" presId="urn:microsoft.com/office/officeart/2005/8/layout/pyramid1"/>
    <dgm:cxn modelId="{27240B7F-96AA-DA40-9022-5F3B52132AF8}" type="presParOf" srcId="{51436F15-D584-4C57-9125-395D24F9F215}" destId="{B727C3E7-62A4-421E-9851-95D15EA2D66B}" srcOrd="0" destOrd="0" presId="urn:microsoft.com/office/officeart/2005/8/layout/pyramid1"/>
    <dgm:cxn modelId="{1D891B96-5ACC-844F-816F-C2A0F29E61C5}" type="presParOf" srcId="{51436F15-D584-4C57-9125-395D24F9F215}" destId="{91D812C0-AB6E-4065-B8AD-4EEB66C452DF}" srcOrd="1" destOrd="0" presId="urn:microsoft.com/office/officeart/2005/8/layout/pyramid1"/>
    <dgm:cxn modelId="{917F1BA6-7B0A-DF47-8517-D14F242C0FEC}" type="presParOf" srcId="{963DB302-EE73-403B-9913-98590CFE9899}" destId="{318972F7-3219-4FF7-8101-C2A6EED6E5D1}" srcOrd="2" destOrd="0" presId="urn:microsoft.com/office/officeart/2005/8/layout/pyramid1"/>
    <dgm:cxn modelId="{2D8A2AB5-B79C-1749-8C94-FAC86BAB58E1}" type="presParOf" srcId="{318972F7-3219-4FF7-8101-C2A6EED6E5D1}" destId="{3A3671D2-3FEC-462B-92B3-9C7115323F24}" srcOrd="0" destOrd="0" presId="urn:microsoft.com/office/officeart/2005/8/layout/pyramid1"/>
    <dgm:cxn modelId="{5F4B5944-71BC-BC4A-8FC4-DDF1EF863339}" type="presParOf" srcId="{318972F7-3219-4FF7-8101-C2A6EED6E5D1}" destId="{4AF9B3B1-53F9-4ABD-B3CE-F36E381CAFA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F54717-8E0A-4B04-968F-CA7E9D44855F}" type="doc">
      <dgm:prSet loTypeId="urn:microsoft.com/office/officeart/2005/8/layout/pyramid1" loCatId="pyramid" qsTypeId="urn:microsoft.com/office/officeart/2005/8/quickstyle/simple1" qsCatId="simple" csTypeId="urn:microsoft.com/office/officeart/2005/8/colors/colorful1#1" csCatId="colorful" phldr="1"/>
      <dgm:spPr/>
      <dgm:t>
        <a:bodyPr/>
        <a:lstStyle/>
        <a:p>
          <a:endParaRPr lang="en-GB"/>
        </a:p>
      </dgm:t>
    </dgm:pt>
    <dgm:pt modelId="{6E8659D4-3FD7-4ACB-BC3A-DC7EA2A966B3}">
      <dgm:prSet phldrT="[Text]" custT="1"/>
      <dgm:spPr>
        <a:solidFill>
          <a:schemeClr val="accent2">
            <a:lumMod val="40000"/>
            <a:lumOff val="60000"/>
          </a:schemeClr>
        </a:solidFill>
      </dgm:spPr>
      <dgm:t>
        <a:bodyPr/>
        <a:lstStyle/>
        <a:p>
          <a:pPr algn="ctr"/>
          <a:endParaRPr lang="en-GB" sz="4000"/>
        </a:p>
        <a:p>
          <a:pPr algn="ctr"/>
          <a:r>
            <a:rPr lang="en-GB" sz="3200"/>
            <a:t>Specialist</a:t>
          </a:r>
          <a:r>
            <a:rPr lang="en-GB" sz="4000"/>
            <a:t> </a:t>
          </a:r>
        </a:p>
      </dgm:t>
    </dgm:pt>
    <dgm:pt modelId="{56419C8E-C5D7-4803-93B5-BF7DD8D93D8C}" type="parTrans" cxnId="{524BCB67-3614-44B5-9A29-CC77BB4B27EB}">
      <dgm:prSet/>
      <dgm:spPr/>
      <dgm:t>
        <a:bodyPr/>
        <a:lstStyle/>
        <a:p>
          <a:endParaRPr lang="en-GB"/>
        </a:p>
      </dgm:t>
    </dgm:pt>
    <dgm:pt modelId="{258E5F93-1A8E-47CB-9362-3A555BF41F24}" type="sibTrans" cxnId="{524BCB67-3614-44B5-9A29-CC77BB4B27EB}">
      <dgm:prSet/>
      <dgm:spPr/>
      <dgm:t>
        <a:bodyPr/>
        <a:lstStyle/>
        <a:p>
          <a:endParaRPr lang="en-GB"/>
        </a:p>
      </dgm:t>
    </dgm:pt>
    <dgm:pt modelId="{D067D9A7-DA6E-4B3B-8B69-1ABD1A78FF76}">
      <dgm:prSet phldrT="[Text]" custT="1"/>
      <dgm:spPr>
        <a:solidFill>
          <a:schemeClr val="accent6">
            <a:lumMod val="60000"/>
            <a:lumOff val="40000"/>
          </a:schemeClr>
        </a:solidFill>
      </dgm:spPr>
      <dgm:t>
        <a:bodyPr/>
        <a:lstStyle/>
        <a:p>
          <a:r>
            <a:rPr lang="en-GB" sz="4400"/>
            <a:t>Targeted</a:t>
          </a:r>
          <a:r>
            <a:rPr lang="en-GB" sz="4800"/>
            <a:t> </a:t>
          </a:r>
        </a:p>
      </dgm:t>
    </dgm:pt>
    <dgm:pt modelId="{D05C3386-426D-4541-A361-EE6D7E894641}" type="parTrans" cxnId="{79F4AAD1-1E46-4452-818F-019312E984A8}">
      <dgm:prSet/>
      <dgm:spPr/>
      <dgm:t>
        <a:bodyPr/>
        <a:lstStyle/>
        <a:p>
          <a:endParaRPr lang="en-GB"/>
        </a:p>
      </dgm:t>
    </dgm:pt>
    <dgm:pt modelId="{F1065451-EAA1-40D5-929A-A3BEB44299EF}" type="sibTrans" cxnId="{79F4AAD1-1E46-4452-818F-019312E984A8}">
      <dgm:prSet/>
      <dgm:spPr/>
      <dgm:t>
        <a:bodyPr/>
        <a:lstStyle/>
        <a:p>
          <a:endParaRPr lang="en-GB"/>
        </a:p>
      </dgm:t>
    </dgm:pt>
    <dgm:pt modelId="{A3227CA2-4811-4061-9024-70F49EB3B13A}">
      <dgm:prSet phldrT="[Text]" custT="1"/>
      <dgm:spPr>
        <a:solidFill>
          <a:schemeClr val="accent3"/>
        </a:solidFill>
      </dgm:spPr>
      <dgm:t>
        <a:bodyPr/>
        <a:lstStyle/>
        <a:p>
          <a:r>
            <a:rPr lang="en-GB" sz="5400"/>
            <a:t>Universal</a:t>
          </a:r>
          <a:r>
            <a:rPr lang="en-GB" sz="4800"/>
            <a:t> </a:t>
          </a:r>
        </a:p>
      </dgm:t>
    </dgm:pt>
    <dgm:pt modelId="{4E7B20C1-940E-4849-86A4-B29D0BF5E92C}" type="parTrans" cxnId="{4D30F0E0-3DDB-40EE-88D5-4A5FDB553A6C}">
      <dgm:prSet/>
      <dgm:spPr/>
      <dgm:t>
        <a:bodyPr/>
        <a:lstStyle/>
        <a:p>
          <a:endParaRPr lang="en-GB"/>
        </a:p>
      </dgm:t>
    </dgm:pt>
    <dgm:pt modelId="{4EC6CE2E-11D8-46D7-8A4F-2AE135D4D534}" type="sibTrans" cxnId="{4D30F0E0-3DDB-40EE-88D5-4A5FDB553A6C}">
      <dgm:prSet/>
      <dgm:spPr/>
      <dgm:t>
        <a:bodyPr/>
        <a:lstStyle/>
        <a:p>
          <a:endParaRPr lang="en-GB"/>
        </a:p>
      </dgm:t>
    </dgm:pt>
    <dgm:pt modelId="{963DB302-EE73-403B-9913-98590CFE9899}" type="pres">
      <dgm:prSet presAssocID="{9BF54717-8E0A-4B04-968F-CA7E9D44855F}" presName="Name0" presStyleCnt="0">
        <dgm:presLayoutVars>
          <dgm:dir/>
          <dgm:animLvl val="lvl"/>
          <dgm:resizeHandles val="exact"/>
        </dgm:presLayoutVars>
      </dgm:prSet>
      <dgm:spPr/>
    </dgm:pt>
    <dgm:pt modelId="{8F5BE2E9-0D2C-45DA-8DD6-B61EF6759087}" type="pres">
      <dgm:prSet presAssocID="{6E8659D4-3FD7-4ACB-BC3A-DC7EA2A966B3}" presName="Name8" presStyleCnt="0"/>
      <dgm:spPr/>
    </dgm:pt>
    <dgm:pt modelId="{0790FD69-23E6-45C2-AC61-A81542C6058F}" type="pres">
      <dgm:prSet presAssocID="{6E8659D4-3FD7-4ACB-BC3A-DC7EA2A966B3}" presName="level" presStyleLbl="node1" presStyleIdx="0" presStyleCnt="3" custLinFactNeighborX="126" custLinFactNeighborY="-7650">
        <dgm:presLayoutVars>
          <dgm:chMax val="1"/>
          <dgm:bulletEnabled val="1"/>
        </dgm:presLayoutVars>
      </dgm:prSet>
      <dgm:spPr/>
    </dgm:pt>
    <dgm:pt modelId="{A713496D-B0DD-4381-9C67-37E769786CEB}" type="pres">
      <dgm:prSet presAssocID="{6E8659D4-3FD7-4ACB-BC3A-DC7EA2A966B3}" presName="levelTx" presStyleLbl="revTx" presStyleIdx="0" presStyleCnt="0">
        <dgm:presLayoutVars>
          <dgm:chMax val="1"/>
          <dgm:bulletEnabled val="1"/>
        </dgm:presLayoutVars>
      </dgm:prSet>
      <dgm:spPr/>
    </dgm:pt>
    <dgm:pt modelId="{51436F15-D584-4C57-9125-395D24F9F215}" type="pres">
      <dgm:prSet presAssocID="{D067D9A7-DA6E-4B3B-8B69-1ABD1A78FF76}" presName="Name8" presStyleCnt="0"/>
      <dgm:spPr/>
    </dgm:pt>
    <dgm:pt modelId="{B727C3E7-62A4-421E-9851-95D15EA2D66B}" type="pres">
      <dgm:prSet presAssocID="{D067D9A7-DA6E-4B3B-8B69-1ABD1A78FF76}" presName="level" presStyleLbl="node1" presStyleIdx="1" presStyleCnt="3">
        <dgm:presLayoutVars>
          <dgm:chMax val="1"/>
          <dgm:bulletEnabled val="1"/>
        </dgm:presLayoutVars>
      </dgm:prSet>
      <dgm:spPr/>
    </dgm:pt>
    <dgm:pt modelId="{91D812C0-AB6E-4065-B8AD-4EEB66C452DF}" type="pres">
      <dgm:prSet presAssocID="{D067D9A7-DA6E-4B3B-8B69-1ABD1A78FF76}" presName="levelTx" presStyleLbl="revTx" presStyleIdx="0" presStyleCnt="0">
        <dgm:presLayoutVars>
          <dgm:chMax val="1"/>
          <dgm:bulletEnabled val="1"/>
        </dgm:presLayoutVars>
      </dgm:prSet>
      <dgm:spPr/>
    </dgm:pt>
    <dgm:pt modelId="{318972F7-3219-4FF7-8101-C2A6EED6E5D1}" type="pres">
      <dgm:prSet presAssocID="{A3227CA2-4811-4061-9024-70F49EB3B13A}" presName="Name8" presStyleCnt="0"/>
      <dgm:spPr/>
    </dgm:pt>
    <dgm:pt modelId="{3A3671D2-3FEC-462B-92B3-9C7115323F24}" type="pres">
      <dgm:prSet presAssocID="{A3227CA2-4811-4061-9024-70F49EB3B13A}" presName="level" presStyleLbl="node1" presStyleIdx="2" presStyleCnt="3">
        <dgm:presLayoutVars>
          <dgm:chMax val="1"/>
          <dgm:bulletEnabled val="1"/>
        </dgm:presLayoutVars>
      </dgm:prSet>
      <dgm:spPr/>
    </dgm:pt>
    <dgm:pt modelId="{4AF9B3B1-53F9-4ABD-B3CE-F36E381CAFAF}" type="pres">
      <dgm:prSet presAssocID="{A3227CA2-4811-4061-9024-70F49EB3B13A}" presName="levelTx" presStyleLbl="revTx" presStyleIdx="0" presStyleCnt="0">
        <dgm:presLayoutVars>
          <dgm:chMax val="1"/>
          <dgm:bulletEnabled val="1"/>
        </dgm:presLayoutVars>
      </dgm:prSet>
      <dgm:spPr/>
    </dgm:pt>
  </dgm:ptLst>
  <dgm:cxnLst>
    <dgm:cxn modelId="{00CB810F-C466-4D4D-B279-4C2B8FA4169B}" type="presOf" srcId="{6E8659D4-3FD7-4ACB-BC3A-DC7EA2A966B3}" destId="{A713496D-B0DD-4381-9C67-37E769786CEB}" srcOrd="1" destOrd="0" presId="urn:microsoft.com/office/officeart/2005/8/layout/pyramid1"/>
    <dgm:cxn modelId="{59991E25-7191-4D3D-BE4D-96B6AE14FADF}" type="presOf" srcId="{A3227CA2-4811-4061-9024-70F49EB3B13A}" destId="{3A3671D2-3FEC-462B-92B3-9C7115323F24}" srcOrd="0" destOrd="0" presId="urn:microsoft.com/office/officeart/2005/8/layout/pyramid1"/>
    <dgm:cxn modelId="{524BCB67-3614-44B5-9A29-CC77BB4B27EB}" srcId="{9BF54717-8E0A-4B04-968F-CA7E9D44855F}" destId="{6E8659D4-3FD7-4ACB-BC3A-DC7EA2A966B3}" srcOrd="0" destOrd="0" parTransId="{56419C8E-C5D7-4803-93B5-BF7DD8D93D8C}" sibTransId="{258E5F93-1A8E-47CB-9362-3A555BF41F24}"/>
    <dgm:cxn modelId="{58F00A57-33DF-41C6-82D0-69AF6E1FB55B}" type="presOf" srcId="{6E8659D4-3FD7-4ACB-BC3A-DC7EA2A966B3}" destId="{0790FD69-23E6-45C2-AC61-A81542C6058F}" srcOrd="0" destOrd="0" presId="urn:microsoft.com/office/officeart/2005/8/layout/pyramid1"/>
    <dgm:cxn modelId="{1B4CA4A5-BAC4-4787-ABA7-239964A0785D}" type="presOf" srcId="{A3227CA2-4811-4061-9024-70F49EB3B13A}" destId="{4AF9B3B1-53F9-4ABD-B3CE-F36E381CAFAF}" srcOrd="1" destOrd="0" presId="urn:microsoft.com/office/officeart/2005/8/layout/pyramid1"/>
    <dgm:cxn modelId="{18B400AB-F01D-48FA-9C62-A19C7EE09680}" type="presOf" srcId="{D067D9A7-DA6E-4B3B-8B69-1ABD1A78FF76}" destId="{B727C3E7-62A4-421E-9851-95D15EA2D66B}" srcOrd="0" destOrd="0" presId="urn:microsoft.com/office/officeart/2005/8/layout/pyramid1"/>
    <dgm:cxn modelId="{69438BC6-89E4-4CF5-9DD9-8D6437652D36}" type="presOf" srcId="{D067D9A7-DA6E-4B3B-8B69-1ABD1A78FF76}" destId="{91D812C0-AB6E-4065-B8AD-4EEB66C452DF}" srcOrd="1" destOrd="0" presId="urn:microsoft.com/office/officeart/2005/8/layout/pyramid1"/>
    <dgm:cxn modelId="{79F4AAD1-1E46-4452-818F-019312E984A8}" srcId="{9BF54717-8E0A-4B04-968F-CA7E9D44855F}" destId="{D067D9A7-DA6E-4B3B-8B69-1ABD1A78FF76}" srcOrd="1" destOrd="0" parTransId="{D05C3386-426D-4541-A361-EE6D7E894641}" sibTransId="{F1065451-EAA1-40D5-929A-A3BEB44299EF}"/>
    <dgm:cxn modelId="{2025F1D1-BA0C-48ED-96AA-12CE1A6F1836}" type="presOf" srcId="{9BF54717-8E0A-4B04-968F-CA7E9D44855F}" destId="{963DB302-EE73-403B-9913-98590CFE9899}" srcOrd="0" destOrd="0" presId="urn:microsoft.com/office/officeart/2005/8/layout/pyramid1"/>
    <dgm:cxn modelId="{4D30F0E0-3DDB-40EE-88D5-4A5FDB553A6C}" srcId="{9BF54717-8E0A-4B04-968F-CA7E9D44855F}" destId="{A3227CA2-4811-4061-9024-70F49EB3B13A}" srcOrd="2" destOrd="0" parTransId="{4E7B20C1-940E-4849-86A4-B29D0BF5E92C}" sibTransId="{4EC6CE2E-11D8-46D7-8A4F-2AE135D4D534}"/>
    <dgm:cxn modelId="{D72CB674-DDE6-4D45-A854-90987B14FF41}" type="presParOf" srcId="{963DB302-EE73-403B-9913-98590CFE9899}" destId="{8F5BE2E9-0D2C-45DA-8DD6-B61EF6759087}" srcOrd="0" destOrd="0" presId="urn:microsoft.com/office/officeart/2005/8/layout/pyramid1"/>
    <dgm:cxn modelId="{08E40375-2EE0-4E26-8D0E-D76CAD930706}" type="presParOf" srcId="{8F5BE2E9-0D2C-45DA-8DD6-B61EF6759087}" destId="{0790FD69-23E6-45C2-AC61-A81542C6058F}" srcOrd="0" destOrd="0" presId="urn:microsoft.com/office/officeart/2005/8/layout/pyramid1"/>
    <dgm:cxn modelId="{2D28DC8C-FEA8-4DE7-ABD0-C54079581BC5}" type="presParOf" srcId="{8F5BE2E9-0D2C-45DA-8DD6-B61EF6759087}" destId="{A713496D-B0DD-4381-9C67-37E769786CEB}" srcOrd="1" destOrd="0" presId="urn:microsoft.com/office/officeart/2005/8/layout/pyramid1"/>
    <dgm:cxn modelId="{3FFD4317-1C16-4D46-852F-6FD869D5BE25}" type="presParOf" srcId="{963DB302-EE73-403B-9913-98590CFE9899}" destId="{51436F15-D584-4C57-9125-395D24F9F215}" srcOrd="1" destOrd="0" presId="urn:microsoft.com/office/officeart/2005/8/layout/pyramid1"/>
    <dgm:cxn modelId="{1CA1EB9A-B889-4E16-8EEC-2A3033F77A15}" type="presParOf" srcId="{51436F15-D584-4C57-9125-395D24F9F215}" destId="{B727C3E7-62A4-421E-9851-95D15EA2D66B}" srcOrd="0" destOrd="0" presId="urn:microsoft.com/office/officeart/2005/8/layout/pyramid1"/>
    <dgm:cxn modelId="{B619FD2B-B6F5-4F2E-9DCA-5DA15C99E6D5}" type="presParOf" srcId="{51436F15-D584-4C57-9125-395D24F9F215}" destId="{91D812C0-AB6E-4065-B8AD-4EEB66C452DF}" srcOrd="1" destOrd="0" presId="urn:microsoft.com/office/officeart/2005/8/layout/pyramid1"/>
    <dgm:cxn modelId="{CF24994A-D91C-4D13-8EEA-CF2BD46EC758}" type="presParOf" srcId="{963DB302-EE73-403B-9913-98590CFE9899}" destId="{318972F7-3219-4FF7-8101-C2A6EED6E5D1}" srcOrd="2" destOrd="0" presId="urn:microsoft.com/office/officeart/2005/8/layout/pyramid1"/>
    <dgm:cxn modelId="{DF1C92A7-737F-4AEF-80BC-29B17FB9B329}" type="presParOf" srcId="{318972F7-3219-4FF7-8101-C2A6EED6E5D1}" destId="{3A3671D2-3FEC-462B-92B3-9C7115323F24}" srcOrd="0" destOrd="0" presId="urn:microsoft.com/office/officeart/2005/8/layout/pyramid1"/>
    <dgm:cxn modelId="{D45FD331-4883-496B-BBBE-E1AEBF795683}" type="presParOf" srcId="{318972F7-3219-4FF7-8101-C2A6EED6E5D1}" destId="{4AF9B3B1-53F9-4ABD-B3CE-F36E381CAFA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F54717-8E0A-4B04-968F-CA7E9D44855F}" type="doc">
      <dgm:prSet loTypeId="urn:microsoft.com/office/officeart/2005/8/layout/pyramid1" loCatId="pyramid" qsTypeId="urn:microsoft.com/office/officeart/2005/8/quickstyle/simple1" qsCatId="simple" csTypeId="urn:microsoft.com/office/officeart/2005/8/colors/colorful1#1" csCatId="colorful" phldr="1"/>
      <dgm:spPr/>
      <dgm:t>
        <a:bodyPr/>
        <a:lstStyle/>
        <a:p>
          <a:endParaRPr lang="en-GB"/>
        </a:p>
      </dgm:t>
    </dgm:pt>
    <dgm:pt modelId="{6E8659D4-3FD7-4ACB-BC3A-DC7EA2A966B3}">
      <dgm:prSet phldrT="[Text]" custT="1"/>
      <dgm:spPr>
        <a:solidFill>
          <a:schemeClr val="accent2">
            <a:lumMod val="40000"/>
            <a:lumOff val="60000"/>
          </a:schemeClr>
        </a:solidFill>
      </dgm:spPr>
      <dgm:t>
        <a:bodyPr/>
        <a:lstStyle/>
        <a:p>
          <a:pPr algn="ctr"/>
          <a:endParaRPr lang="en-GB" sz="4000"/>
        </a:p>
        <a:p>
          <a:pPr algn="ctr"/>
          <a:r>
            <a:rPr lang="en-GB" sz="3200"/>
            <a:t>Specialist</a:t>
          </a:r>
          <a:r>
            <a:rPr lang="en-GB" sz="4000"/>
            <a:t> </a:t>
          </a:r>
        </a:p>
      </dgm:t>
    </dgm:pt>
    <dgm:pt modelId="{56419C8E-C5D7-4803-93B5-BF7DD8D93D8C}" type="parTrans" cxnId="{524BCB67-3614-44B5-9A29-CC77BB4B27EB}">
      <dgm:prSet/>
      <dgm:spPr/>
      <dgm:t>
        <a:bodyPr/>
        <a:lstStyle/>
        <a:p>
          <a:endParaRPr lang="en-GB"/>
        </a:p>
      </dgm:t>
    </dgm:pt>
    <dgm:pt modelId="{258E5F93-1A8E-47CB-9362-3A555BF41F24}" type="sibTrans" cxnId="{524BCB67-3614-44B5-9A29-CC77BB4B27EB}">
      <dgm:prSet/>
      <dgm:spPr/>
      <dgm:t>
        <a:bodyPr/>
        <a:lstStyle/>
        <a:p>
          <a:endParaRPr lang="en-GB"/>
        </a:p>
      </dgm:t>
    </dgm:pt>
    <dgm:pt modelId="{D067D9A7-DA6E-4B3B-8B69-1ABD1A78FF76}">
      <dgm:prSet phldrT="[Text]" custT="1"/>
      <dgm:spPr>
        <a:solidFill>
          <a:schemeClr val="accent6">
            <a:lumMod val="60000"/>
            <a:lumOff val="40000"/>
          </a:schemeClr>
        </a:solidFill>
      </dgm:spPr>
      <dgm:t>
        <a:bodyPr/>
        <a:lstStyle/>
        <a:p>
          <a:r>
            <a:rPr lang="en-GB" sz="4400"/>
            <a:t>Targeted</a:t>
          </a:r>
          <a:r>
            <a:rPr lang="en-GB" sz="4800"/>
            <a:t> </a:t>
          </a:r>
        </a:p>
      </dgm:t>
    </dgm:pt>
    <dgm:pt modelId="{D05C3386-426D-4541-A361-EE6D7E894641}" type="parTrans" cxnId="{79F4AAD1-1E46-4452-818F-019312E984A8}">
      <dgm:prSet/>
      <dgm:spPr/>
      <dgm:t>
        <a:bodyPr/>
        <a:lstStyle/>
        <a:p>
          <a:endParaRPr lang="en-GB"/>
        </a:p>
      </dgm:t>
    </dgm:pt>
    <dgm:pt modelId="{F1065451-EAA1-40D5-929A-A3BEB44299EF}" type="sibTrans" cxnId="{79F4AAD1-1E46-4452-818F-019312E984A8}">
      <dgm:prSet/>
      <dgm:spPr/>
      <dgm:t>
        <a:bodyPr/>
        <a:lstStyle/>
        <a:p>
          <a:endParaRPr lang="en-GB"/>
        </a:p>
      </dgm:t>
    </dgm:pt>
    <dgm:pt modelId="{A3227CA2-4811-4061-9024-70F49EB3B13A}">
      <dgm:prSet phldrT="[Text]" custT="1"/>
      <dgm:spPr>
        <a:solidFill>
          <a:schemeClr val="accent3"/>
        </a:solidFill>
      </dgm:spPr>
      <dgm:t>
        <a:bodyPr/>
        <a:lstStyle/>
        <a:p>
          <a:r>
            <a:rPr lang="en-GB" sz="5400"/>
            <a:t>Universal</a:t>
          </a:r>
          <a:r>
            <a:rPr lang="en-GB" sz="4800"/>
            <a:t> </a:t>
          </a:r>
        </a:p>
      </dgm:t>
    </dgm:pt>
    <dgm:pt modelId="{4E7B20C1-940E-4849-86A4-B29D0BF5E92C}" type="parTrans" cxnId="{4D30F0E0-3DDB-40EE-88D5-4A5FDB553A6C}">
      <dgm:prSet/>
      <dgm:spPr/>
      <dgm:t>
        <a:bodyPr/>
        <a:lstStyle/>
        <a:p>
          <a:endParaRPr lang="en-GB"/>
        </a:p>
      </dgm:t>
    </dgm:pt>
    <dgm:pt modelId="{4EC6CE2E-11D8-46D7-8A4F-2AE135D4D534}" type="sibTrans" cxnId="{4D30F0E0-3DDB-40EE-88D5-4A5FDB553A6C}">
      <dgm:prSet/>
      <dgm:spPr/>
      <dgm:t>
        <a:bodyPr/>
        <a:lstStyle/>
        <a:p>
          <a:endParaRPr lang="en-GB"/>
        </a:p>
      </dgm:t>
    </dgm:pt>
    <dgm:pt modelId="{963DB302-EE73-403B-9913-98590CFE9899}" type="pres">
      <dgm:prSet presAssocID="{9BF54717-8E0A-4B04-968F-CA7E9D44855F}" presName="Name0" presStyleCnt="0">
        <dgm:presLayoutVars>
          <dgm:dir/>
          <dgm:animLvl val="lvl"/>
          <dgm:resizeHandles val="exact"/>
        </dgm:presLayoutVars>
      </dgm:prSet>
      <dgm:spPr/>
    </dgm:pt>
    <dgm:pt modelId="{8F5BE2E9-0D2C-45DA-8DD6-B61EF6759087}" type="pres">
      <dgm:prSet presAssocID="{6E8659D4-3FD7-4ACB-BC3A-DC7EA2A966B3}" presName="Name8" presStyleCnt="0"/>
      <dgm:spPr/>
    </dgm:pt>
    <dgm:pt modelId="{0790FD69-23E6-45C2-AC61-A81542C6058F}" type="pres">
      <dgm:prSet presAssocID="{6E8659D4-3FD7-4ACB-BC3A-DC7EA2A966B3}" presName="level" presStyleLbl="node1" presStyleIdx="0" presStyleCnt="3" custLinFactNeighborX="126" custLinFactNeighborY="-7650">
        <dgm:presLayoutVars>
          <dgm:chMax val="1"/>
          <dgm:bulletEnabled val="1"/>
        </dgm:presLayoutVars>
      </dgm:prSet>
      <dgm:spPr/>
    </dgm:pt>
    <dgm:pt modelId="{A713496D-B0DD-4381-9C67-37E769786CEB}" type="pres">
      <dgm:prSet presAssocID="{6E8659D4-3FD7-4ACB-BC3A-DC7EA2A966B3}" presName="levelTx" presStyleLbl="revTx" presStyleIdx="0" presStyleCnt="0">
        <dgm:presLayoutVars>
          <dgm:chMax val="1"/>
          <dgm:bulletEnabled val="1"/>
        </dgm:presLayoutVars>
      </dgm:prSet>
      <dgm:spPr/>
    </dgm:pt>
    <dgm:pt modelId="{51436F15-D584-4C57-9125-395D24F9F215}" type="pres">
      <dgm:prSet presAssocID="{D067D9A7-DA6E-4B3B-8B69-1ABD1A78FF76}" presName="Name8" presStyleCnt="0"/>
      <dgm:spPr/>
    </dgm:pt>
    <dgm:pt modelId="{B727C3E7-62A4-421E-9851-95D15EA2D66B}" type="pres">
      <dgm:prSet presAssocID="{D067D9A7-DA6E-4B3B-8B69-1ABD1A78FF76}" presName="level" presStyleLbl="node1" presStyleIdx="1" presStyleCnt="3">
        <dgm:presLayoutVars>
          <dgm:chMax val="1"/>
          <dgm:bulletEnabled val="1"/>
        </dgm:presLayoutVars>
      </dgm:prSet>
      <dgm:spPr/>
    </dgm:pt>
    <dgm:pt modelId="{91D812C0-AB6E-4065-B8AD-4EEB66C452DF}" type="pres">
      <dgm:prSet presAssocID="{D067D9A7-DA6E-4B3B-8B69-1ABD1A78FF76}" presName="levelTx" presStyleLbl="revTx" presStyleIdx="0" presStyleCnt="0">
        <dgm:presLayoutVars>
          <dgm:chMax val="1"/>
          <dgm:bulletEnabled val="1"/>
        </dgm:presLayoutVars>
      </dgm:prSet>
      <dgm:spPr/>
    </dgm:pt>
    <dgm:pt modelId="{318972F7-3219-4FF7-8101-C2A6EED6E5D1}" type="pres">
      <dgm:prSet presAssocID="{A3227CA2-4811-4061-9024-70F49EB3B13A}" presName="Name8" presStyleCnt="0"/>
      <dgm:spPr/>
    </dgm:pt>
    <dgm:pt modelId="{3A3671D2-3FEC-462B-92B3-9C7115323F24}" type="pres">
      <dgm:prSet presAssocID="{A3227CA2-4811-4061-9024-70F49EB3B13A}" presName="level" presStyleLbl="node1" presStyleIdx="2" presStyleCnt="3">
        <dgm:presLayoutVars>
          <dgm:chMax val="1"/>
          <dgm:bulletEnabled val="1"/>
        </dgm:presLayoutVars>
      </dgm:prSet>
      <dgm:spPr/>
    </dgm:pt>
    <dgm:pt modelId="{4AF9B3B1-53F9-4ABD-B3CE-F36E381CAFAF}" type="pres">
      <dgm:prSet presAssocID="{A3227CA2-4811-4061-9024-70F49EB3B13A}" presName="levelTx" presStyleLbl="revTx" presStyleIdx="0" presStyleCnt="0">
        <dgm:presLayoutVars>
          <dgm:chMax val="1"/>
          <dgm:bulletEnabled val="1"/>
        </dgm:presLayoutVars>
      </dgm:prSet>
      <dgm:spPr/>
    </dgm:pt>
  </dgm:ptLst>
  <dgm:cxnLst>
    <dgm:cxn modelId="{00CB810F-C466-4D4D-B279-4C2B8FA4169B}" type="presOf" srcId="{6E8659D4-3FD7-4ACB-BC3A-DC7EA2A966B3}" destId="{A713496D-B0DD-4381-9C67-37E769786CEB}" srcOrd="1" destOrd="0" presId="urn:microsoft.com/office/officeart/2005/8/layout/pyramid1"/>
    <dgm:cxn modelId="{59991E25-7191-4D3D-BE4D-96B6AE14FADF}" type="presOf" srcId="{A3227CA2-4811-4061-9024-70F49EB3B13A}" destId="{3A3671D2-3FEC-462B-92B3-9C7115323F24}" srcOrd="0" destOrd="0" presId="urn:microsoft.com/office/officeart/2005/8/layout/pyramid1"/>
    <dgm:cxn modelId="{524BCB67-3614-44B5-9A29-CC77BB4B27EB}" srcId="{9BF54717-8E0A-4B04-968F-CA7E9D44855F}" destId="{6E8659D4-3FD7-4ACB-BC3A-DC7EA2A966B3}" srcOrd="0" destOrd="0" parTransId="{56419C8E-C5D7-4803-93B5-BF7DD8D93D8C}" sibTransId="{258E5F93-1A8E-47CB-9362-3A555BF41F24}"/>
    <dgm:cxn modelId="{58F00A57-33DF-41C6-82D0-69AF6E1FB55B}" type="presOf" srcId="{6E8659D4-3FD7-4ACB-BC3A-DC7EA2A966B3}" destId="{0790FD69-23E6-45C2-AC61-A81542C6058F}" srcOrd="0" destOrd="0" presId="urn:microsoft.com/office/officeart/2005/8/layout/pyramid1"/>
    <dgm:cxn modelId="{1B4CA4A5-BAC4-4787-ABA7-239964A0785D}" type="presOf" srcId="{A3227CA2-4811-4061-9024-70F49EB3B13A}" destId="{4AF9B3B1-53F9-4ABD-B3CE-F36E381CAFAF}" srcOrd="1" destOrd="0" presId="urn:microsoft.com/office/officeart/2005/8/layout/pyramid1"/>
    <dgm:cxn modelId="{18B400AB-F01D-48FA-9C62-A19C7EE09680}" type="presOf" srcId="{D067D9A7-DA6E-4B3B-8B69-1ABD1A78FF76}" destId="{B727C3E7-62A4-421E-9851-95D15EA2D66B}" srcOrd="0" destOrd="0" presId="urn:microsoft.com/office/officeart/2005/8/layout/pyramid1"/>
    <dgm:cxn modelId="{69438BC6-89E4-4CF5-9DD9-8D6437652D36}" type="presOf" srcId="{D067D9A7-DA6E-4B3B-8B69-1ABD1A78FF76}" destId="{91D812C0-AB6E-4065-B8AD-4EEB66C452DF}" srcOrd="1" destOrd="0" presId="urn:microsoft.com/office/officeart/2005/8/layout/pyramid1"/>
    <dgm:cxn modelId="{79F4AAD1-1E46-4452-818F-019312E984A8}" srcId="{9BF54717-8E0A-4B04-968F-CA7E9D44855F}" destId="{D067D9A7-DA6E-4B3B-8B69-1ABD1A78FF76}" srcOrd="1" destOrd="0" parTransId="{D05C3386-426D-4541-A361-EE6D7E894641}" sibTransId="{F1065451-EAA1-40D5-929A-A3BEB44299EF}"/>
    <dgm:cxn modelId="{2025F1D1-BA0C-48ED-96AA-12CE1A6F1836}" type="presOf" srcId="{9BF54717-8E0A-4B04-968F-CA7E9D44855F}" destId="{963DB302-EE73-403B-9913-98590CFE9899}" srcOrd="0" destOrd="0" presId="urn:microsoft.com/office/officeart/2005/8/layout/pyramid1"/>
    <dgm:cxn modelId="{4D30F0E0-3DDB-40EE-88D5-4A5FDB553A6C}" srcId="{9BF54717-8E0A-4B04-968F-CA7E9D44855F}" destId="{A3227CA2-4811-4061-9024-70F49EB3B13A}" srcOrd="2" destOrd="0" parTransId="{4E7B20C1-940E-4849-86A4-B29D0BF5E92C}" sibTransId="{4EC6CE2E-11D8-46D7-8A4F-2AE135D4D534}"/>
    <dgm:cxn modelId="{D72CB674-DDE6-4D45-A854-90987B14FF41}" type="presParOf" srcId="{963DB302-EE73-403B-9913-98590CFE9899}" destId="{8F5BE2E9-0D2C-45DA-8DD6-B61EF6759087}" srcOrd="0" destOrd="0" presId="urn:microsoft.com/office/officeart/2005/8/layout/pyramid1"/>
    <dgm:cxn modelId="{08E40375-2EE0-4E26-8D0E-D76CAD930706}" type="presParOf" srcId="{8F5BE2E9-0D2C-45DA-8DD6-B61EF6759087}" destId="{0790FD69-23E6-45C2-AC61-A81542C6058F}" srcOrd="0" destOrd="0" presId="urn:microsoft.com/office/officeart/2005/8/layout/pyramid1"/>
    <dgm:cxn modelId="{2D28DC8C-FEA8-4DE7-ABD0-C54079581BC5}" type="presParOf" srcId="{8F5BE2E9-0D2C-45DA-8DD6-B61EF6759087}" destId="{A713496D-B0DD-4381-9C67-37E769786CEB}" srcOrd="1" destOrd="0" presId="urn:microsoft.com/office/officeart/2005/8/layout/pyramid1"/>
    <dgm:cxn modelId="{3FFD4317-1C16-4D46-852F-6FD869D5BE25}" type="presParOf" srcId="{963DB302-EE73-403B-9913-98590CFE9899}" destId="{51436F15-D584-4C57-9125-395D24F9F215}" srcOrd="1" destOrd="0" presId="urn:microsoft.com/office/officeart/2005/8/layout/pyramid1"/>
    <dgm:cxn modelId="{1CA1EB9A-B889-4E16-8EEC-2A3033F77A15}" type="presParOf" srcId="{51436F15-D584-4C57-9125-395D24F9F215}" destId="{B727C3E7-62A4-421E-9851-95D15EA2D66B}" srcOrd="0" destOrd="0" presId="urn:microsoft.com/office/officeart/2005/8/layout/pyramid1"/>
    <dgm:cxn modelId="{B619FD2B-B6F5-4F2E-9DCA-5DA15C99E6D5}" type="presParOf" srcId="{51436F15-D584-4C57-9125-395D24F9F215}" destId="{91D812C0-AB6E-4065-B8AD-4EEB66C452DF}" srcOrd="1" destOrd="0" presId="urn:microsoft.com/office/officeart/2005/8/layout/pyramid1"/>
    <dgm:cxn modelId="{CF24994A-D91C-4D13-8EEA-CF2BD46EC758}" type="presParOf" srcId="{963DB302-EE73-403B-9913-98590CFE9899}" destId="{318972F7-3219-4FF7-8101-C2A6EED6E5D1}" srcOrd="2" destOrd="0" presId="urn:microsoft.com/office/officeart/2005/8/layout/pyramid1"/>
    <dgm:cxn modelId="{DF1C92A7-737F-4AEF-80BC-29B17FB9B329}" type="presParOf" srcId="{318972F7-3219-4FF7-8101-C2A6EED6E5D1}" destId="{3A3671D2-3FEC-462B-92B3-9C7115323F24}" srcOrd="0" destOrd="0" presId="urn:microsoft.com/office/officeart/2005/8/layout/pyramid1"/>
    <dgm:cxn modelId="{D45FD331-4883-496B-BBBE-E1AEBF795683}" type="presParOf" srcId="{318972F7-3219-4FF7-8101-C2A6EED6E5D1}" destId="{4AF9B3B1-53F9-4ABD-B3CE-F36E381CAFA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F54717-8E0A-4B04-968F-CA7E9D44855F}" type="doc">
      <dgm:prSet loTypeId="urn:microsoft.com/office/officeart/2005/8/layout/pyramid1" loCatId="pyramid" qsTypeId="urn:microsoft.com/office/officeart/2005/8/quickstyle/simple1" qsCatId="simple" csTypeId="urn:microsoft.com/office/officeart/2005/8/colors/colorful1#1" csCatId="colorful" phldr="1"/>
      <dgm:spPr/>
    </dgm:pt>
    <dgm:pt modelId="{6E8659D4-3FD7-4ACB-BC3A-DC7EA2A966B3}">
      <dgm:prSet phldrT="[Text]" custT="1"/>
      <dgm:spPr>
        <a:solidFill>
          <a:schemeClr val="accent2">
            <a:lumMod val="40000"/>
            <a:lumOff val="60000"/>
          </a:schemeClr>
        </a:solidFill>
      </dgm:spPr>
      <dgm:t>
        <a:bodyPr/>
        <a:lstStyle/>
        <a:p>
          <a:pPr algn="ctr"/>
          <a:endParaRPr lang="en-GB" sz="4000"/>
        </a:p>
        <a:p>
          <a:pPr algn="ctr"/>
          <a:r>
            <a:rPr lang="en-GB" sz="3200"/>
            <a:t>Specialist</a:t>
          </a:r>
          <a:r>
            <a:rPr lang="en-GB" sz="4000"/>
            <a:t> </a:t>
          </a:r>
        </a:p>
      </dgm:t>
    </dgm:pt>
    <dgm:pt modelId="{56419C8E-C5D7-4803-93B5-BF7DD8D93D8C}" type="parTrans" cxnId="{524BCB67-3614-44B5-9A29-CC77BB4B27EB}">
      <dgm:prSet/>
      <dgm:spPr/>
      <dgm:t>
        <a:bodyPr/>
        <a:lstStyle/>
        <a:p>
          <a:endParaRPr lang="en-GB"/>
        </a:p>
      </dgm:t>
    </dgm:pt>
    <dgm:pt modelId="{258E5F93-1A8E-47CB-9362-3A555BF41F24}" type="sibTrans" cxnId="{524BCB67-3614-44B5-9A29-CC77BB4B27EB}">
      <dgm:prSet/>
      <dgm:spPr/>
      <dgm:t>
        <a:bodyPr/>
        <a:lstStyle/>
        <a:p>
          <a:endParaRPr lang="en-GB"/>
        </a:p>
      </dgm:t>
    </dgm:pt>
    <dgm:pt modelId="{D067D9A7-DA6E-4B3B-8B69-1ABD1A78FF76}">
      <dgm:prSet phldrT="[Text]" custT="1"/>
      <dgm:spPr>
        <a:solidFill>
          <a:schemeClr val="accent6">
            <a:lumMod val="60000"/>
            <a:lumOff val="40000"/>
          </a:schemeClr>
        </a:solidFill>
      </dgm:spPr>
      <dgm:t>
        <a:bodyPr/>
        <a:lstStyle/>
        <a:p>
          <a:r>
            <a:rPr lang="en-GB" sz="4400"/>
            <a:t>Targeted</a:t>
          </a:r>
          <a:r>
            <a:rPr lang="en-GB" sz="4800"/>
            <a:t> </a:t>
          </a:r>
        </a:p>
      </dgm:t>
    </dgm:pt>
    <dgm:pt modelId="{D05C3386-426D-4541-A361-EE6D7E894641}" type="parTrans" cxnId="{79F4AAD1-1E46-4452-818F-019312E984A8}">
      <dgm:prSet/>
      <dgm:spPr/>
      <dgm:t>
        <a:bodyPr/>
        <a:lstStyle/>
        <a:p>
          <a:endParaRPr lang="en-GB"/>
        </a:p>
      </dgm:t>
    </dgm:pt>
    <dgm:pt modelId="{F1065451-EAA1-40D5-929A-A3BEB44299EF}" type="sibTrans" cxnId="{79F4AAD1-1E46-4452-818F-019312E984A8}">
      <dgm:prSet/>
      <dgm:spPr/>
      <dgm:t>
        <a:bodyPr/>
        <a:lstStyle/>
        <a:p>
          <a:endParaRPr lang="en-GB"/>
        </a:p>
      </dgm:t>
    </dgm:pt>
    <dgm:pt modelId="{A3227CA2-4811-4061-9024-70F49EB3B13A}">
      <dgm:prSet phldrT="[Text]" custT="1"/>
      <dgm:spPr>
        <a:solidFill>
          <a:schemeClr val="accent3"/>
        </a:solidFill>
      </dgm:spPr>
      <dgm:t>
        <a:bodyPr/>
        <a:lstStyle/>
        <a:p>
          <a:r>
            <a:rPr lang="en-GB" sz="5400"/>
            <a:t>Universal</a:t>
          </a:r>
          <a:r>
            <a:rPr lang="en-GB" sz="4800"/>
            <a:t> </a:t>
          </a:r>
        </a:p>
      </dgm:t>
    </dgm:pt>
    <dgm:pt modelId="{4E7B20C1-940E-4849-86A4-B29D0BF5E92C}" type="parTrans" cxnId="{4D30F0E0-3DDB-40EE-88D5-4A5FDB553A6C}">
      <dgm:prSet/>
      <dgm:spPr/>
      <dgm:t>
        <a:bodyPr/>
        <a:lstStyle/>
        <a:p>
          <a:endParaRPr lang="en-GB"/>
        </a:p>
      </dgm:t>
    </dgm:pt>
    <dgm:pt modelId="{4EC6CE2E-11D8-46D7-8A4F-2AE135D4D534}" type="sibTrans" cxnId="{4D30F0E0-3DDB-40EE-88D5-4A5FDB553A6C}">
      <dgm:prSet/>
      <dgm:spPr/>
      <dgm:t>
        <a:bodyPr/>
        <a:lstStyle/>
        <a:p>
          <a:endParaRPr lang="en-GB"/>
        </a:p>
      </dgm:t>
    </dgm:pt>
    <dgm:pt modelId="{963DB302-EE73-403B-9913-98590CFE9899}" type="pres">
      <dgm:prSet presAssocID="{9BF54717-8E0A-4B04-968F-CA7E9D44855F}" presName="Name0" presStyleCnt="0">
        <dgm:presLayoutVars>
          <dgm:dir/>
          <dgm:animLvl val="lvl"/>
          <dgm:resizeHandles val="exact"/>
        </dgm:presLayoutVars>
      </dgm:prSet>
      <dgm:spPr/>
    </dgm:pt>
    <dgm:pt modelId="{8F5BE2E9-0D2C-45DA-8DD6-B61EF6759087}" type="pres">
      <dgm:prSet presAssocID="{6E8659D4-3FD7-4ACB-BC3A-DC7EA2A966B3}" presName="Name8" presStyleCnt="0"/>
      <dgm:spPr/>
    </dgm:pt>
    <dgm:pt modelId="{0790FD69-23E6-45C2-AC61-A81542C6058F}" type="pres">
      <dgm:prSet presAssocID="{6E8659D4-3FD7-4ACB-BC3A-DC7EA2A966B3}" presName="level" presStyleLbl="node1" presStyleIdx="0" presStyleCnt="3" custLinFactNeighborX="126" custLinFactNeighborY="-7650">
        <dgm:presLayoutVars>
          <dgm:chMax val="1"/>
          <dgm:bulletEnabled val="1"/>
        </dgm:presLayoutVars>
      </dgm:prSet>
      <dgm:spPr/>
    </dgm:pt>
    <dgm:pt modelId="{A713496D-B0DD-4381-9C67-37E769786CEB}" type="pres">
      <dgm:prSet presAssocID="{6E8659D4-3FD7-4ACB-BC3A-DC7EA2A966B3}" presName="levelTx" presStyleLbl="revTx" presStyleIdx="0" presStyleCnt="0">
        <dgm:presLayoutVars>
          <dgm:chMax val="1"/>
          <dgm:bulletEnabled val="1"/>
        </dgm:presLayoutVars>
      </dgm:prSet>
      <dgm:spPr/>
    </dgm:pt>
    <dgm:pt modelId="{51436F15-D584-4C57-9125-395D24F9F215}" type="pres">
      <dgm:prSet presAssocID="{D067D9A7-DA6E-4B3B-8B69-1ABD1A78FF76}" presName="Name8" presStyleCnt="0"/>
      <dgm:spPr/>
    </dgm:pt>
    <dgm:pt modelId="{B727C3E7-62A4-421E-9851-95D15EA2D66B}" type="pres">
      <dgm:prSet presAssocID="{D067D9A7-DA6E-4B3B-8B69-1ABD1A78FF76}" presName="level" presStyleLbl="node1" presStyleIdx="1" presStyleCnt="3">
        <dgm:presLayoutVars>
          <dgm:chMax val="1"/>
          <dgm:bulletEnabled val="1"/>
        </dgm:presLayoutVars>
      </dgm:prSet>
      <dgm:spPr/>
    </dgm:pt>
    <dgm:pt modelId="{91D812C0-AB6E-4065-B8AD-4EEB66C452DF}" type="pres">
      <dgm:prSet presAssocID="{D067D9A7-DA6E-4B3B-8B69-1ABD1A78FF76}" presName="levelTx" presStyleLbl="revTx" presStyleIdx="0" presStyleCnt="0">
        <dgm:presLayoutVars>
          <dgm:chMax val="1"/>
          <dgm:bulletEnabled val="1"/>
        </dgm:presLayoutVars>
      </dgm:prSet>
      <dgm:spPr/>
    </dgm:pt>
    <dgm:pt modelId="{318972F7-3219-4FF7-8101-C2A6EED6E5D1}" type="pres">
      <dgm:prSet presAssocID="{A3227CA2-4811-4061-9024-70F49EB3B13A}" presName="Name8" presStyleCnt="0"/>
      <dgm:spPr/>
    </dgm:pt>
    <dgm:pt modelId="{3A3671D2-3FEC-462B-92B3-9C7115323F24}" type="pres">
      <dgm:prSet presAssocID="{A3227CA2-4811-4061-9024-70F49EB3B13A}" presName="level" presStyleLbl="node1" presStyleIdx="2" presStyleCnt="3">
        <dgm:presLayoutVars>
          <dgm:chMax val="1"/>
          <dgm:bulletEnabled val="1"/>
        </dgm:presLayoutVars>
      </dgm:prSet>
      <dgm:spPr/>
    </dgm:pt>
    <dgm:pt modelId="{4AF9B3B1-53F9-4ABD-B3CE-F36E381CAFAF}" type="pres">
      <dgm:prSet presAssocID="{A3227CA2-4811-4061-9024-70F49EB3B13A}" presName="levelTx" presStyleLbl="revTx" presStyleIdx="0" presStyleCnt="0">
        <dgm:presLayoutVars>
          <dgm:chMax val="1"/>
          <dgm:bulletEnabled val="1"/>
        </dgm:presLayoutVars>
      </dgm:prSet>
      <dgm:spPr/>
    </dgm:pt>
  </dgm:ptLst>
  <dgm:cxnLst>
    <dgm:cxn modelId="{EB76262C-DC2B-4748-8BA4-B01D0D2F5EA3}" type="presOf" srcId="{A3227CA2-4811-4061-9024-70F49EB3B13A}" destId="{4AF9B3B1-53F9-4ABD-B3CE-F36E381CAFAF}" srcOrd="1" destOrd="0" presId="urn:microsoft.com/office/officeart/2005/8/layout/pyramid1"/>
    <dgm:cxn modelId="{FE479262-E9E3-074B-97C5-6F64D31BA533}" type="presOf" srcId="{9BF54717-8E0A-4B04-968F-CA7E9D44855F}" destId="{963DB302-EE73-403B-9913-98590CFE9899}" srcOrd="0" destOrd="0" presId="urn:microsoft.com/office/officeart/2005/8/layout/pyramid1"/>
    <dgm:cxn modelId="{524BCB67-3614-44B5-9A29-CC77BB4B27EB}" srcId="{9BF54717-8E0A-4B04-968F-CA7E9D44855F}" destId="{6E8659D4-3FD7-4ACB-BC3A-DC7EA2A966B3}" srcOrd="0" destOrd="0" parTransId="{56419C8E-C5D7-4803-93B5-BF7DD8D93D8C}" sibTransId="{258E5F93-1A8E-47CB-9362-3A555BF41F24}"/>
    <dgm:cxn modelId="{4E22C97D-34B8-F140-A69C-749A28C5426B}" type="presOf" srcId="{6E8659D4-3FD7-4ACB-BC3A-DC7EA2A966B3}" destId="{0790FD69-23E6-45C2-AC61-A81542C6058F}" srcOrd="0" destOrd="0" presId="urn:microsoft.com/office/officeart/2005/8/layout/pyramid1"/>
    <dgm:cxn modelId="{2725398A-B245-A84F-ADF4-9DC8E24A73C8}" type="presOf" srcId="{D067D9A7-DA6E-4B3B-8B69-1ABD1A78FF76}" destId="{B727C3E7-62A4-421E-9851-95D15EA2D66B}" srcOrd="0" destOrd="0" presId="urn:microsoft.com/office/officeart/2005/8/layout/pyramid1"/>
    <dgm:cxn modelId="{DECA7EB3-529B-D04B-8C99-A94974F9CFBA}" type="presOf" srcId="{6E8659D4-3FD7-4ACB-BC3A-DC7EA2A966B3}" destId="{A713496D-B0DD-4381-9C67-37E769786CEB}" srcOrd="1" destOrd="0" presId="urn:microsoft.com/office/officeart/2005/8/layout/pyramid1"/>
    <dgm:cxn modelId="{79F4AAD1-1E46-4452-818F-019312E984A8}" srcId="{9BF54717-8E0A-4B04-968F-CA7E9D44855F}" destId="{D067D9A7-DA6E-4B3B-8B69-1ABD1A78FF76}" srcOrd="1" destOrd="0" parTransId="{D05C3386-426D-4541-A361-EE6D7E894641}" sibTransId="{F1065451-EAA1-40D5-929A-A3BEB44299EF}"/>
    <dgm:cxn modelId="{AF1916D5-CD3C-4E4A-BA9F-7749A39DE7CD}" type="presOf" srcId="{A3227CA2-4811-4061-9024-70F49EB3B13A}" destId="{3A3671D2-3FEC-462B-92B3-9C7115323F24}" srcOrd="0" destOrd="0" presId="urn:microsoft.com/office/officeart/2005/8/layout/pyramid1"/>
    <dgm:cxn modelId="{4D30F0E0-3DDB-40EE-88D5-4A5FDB553A6C}" srcId="{9BF54717-8E0A-4B04-968F-CA7E9D44855F}" destId="{A3227CA2-4811-4061-9024-70F49EB3B13A}" srcOrd="2" destOrd="0" parTransId="{4E7B20C1-940E-4849-86A4-B29D0BF5E92C}" sibTransId="{4EC6CE2E-11D8-46D7-8A4F-2AE135D4D534}"/>
    <dgm:cxn modelId="{C20883E6-C6D1-2E43-87C2-EFB72FDE8568}" type="presOf" srcId="{D067D9A7-DA6E-4B3B-8B69-1ABD1A78FF76}" destId="{91D812C0-AB6E-4065-B8AD-4EEB66C452DF}" srcOrd="1" destOrd="0" presId="urn:microsoft.com/office/officeart/2005/8/layout/pyramid1"/>
    <dgm:cxn modelId="{A8FD0E03-05AB-2046-A0CA-9F673FB6E1AC}" type="presParOf" srcId="{963DB302-EE73-403B-9913-98590CFE9899}" destId="{8F5BE2E9-0D2C-45DA-8DD6-B61EF6759087}" srcOrd="0" destOrd="0" presId="urn:microsoft.com/office/officeart/2005/8/layout/pyramid1"/>
    <dgm:cxn modelId="{C2784AFE-BC13-F845-95FA-8487D6E38AD7}" type="presParOf" srcId="{8F5BE2E9-0D2C-45DA-8DD6-B61EF6759087}" destId="{0790FD69-23E6-45C2-AC61-A81542C6058F}" srcOrd="0" destOrd="0" presId="urn:microsoft.com/office/officeart/2005/8/layout/pyramid1"/>
    <dgm:cxn modelId="{1D27B8B3-49DB-D646-A022-49FBD5D60003}" type="presParOf" srcId="{8F5BE2E9-0D2C-45DA-8DD6-B61EF6759087}" destId="{A713496D-B0DD-4381-9C67-37E769786CEB}" srcOrd="1" destOrd="0" presId="urn:microsoft.com/office/officeart/2005/8/layout/pyramid1"/>
    <dgm:cxn modelId="{E2A8270A-0A96-8247-B06D-8D7F4B64DCED}" type="presParOf" srcId="{963DB302-EE73-403B-9913-98590CFE9899}" destId="{51436F15-D584-4C57-9125-395D24F9F215}" srcOrd="1" destOrd="0" presId="urn:microsoft.com/office/officeart/2005/8/layout/pyramid1"/>
    <dgm:cxn modelId="{27240B7F-96AA-DA40-9022-5F3B52132AF8}" type="presParOf" srcId="{51436F15-D584-4C57-9125-395D24F9F215}" destId="{B727C3E7-62A4-421E-9851-95D15EA2D66B}" srcOrd="0" destOrd="0" presId="urn:microsoft.com/office/officeart/2005/8/layout/pyramid1"/>
    <dgm:cxn modelId="{1D891B96-5ACC-844F-816F-C2A0F29E61C5}" type="presParOf" srcId="{51436F15-D584-4C57-9125-395D24F9F215}" destId="{91D812C0-AB6E-4065-B8AD-4EEB66C452DF}" srcOrd="1" destOrd="0" presId="urn:microsoft.com/office/officeart/2005/8/layout/pyramid1"/>
    <dgm:cxn modelId="{917F1BA6-7B0A-DF47-8517-D14F242C0FEC}" type="presParOf" srcId="{963DB302-EE73-403B-9913-98590CFE9899}" destId="{318972F7-3219-4FF7-8101-C2A6EED6E5D1}" srcOrd="2" destOrd="0" presId="urn:microsoft.com/office/officeart/2005/8/layout/pyramid1"/>
    <dgm:cxn modelId="{2D8A2AB5-B79C-1749-8C94-FAC86BAB58E1}" type="presParOf" srcId="{318972F7-3219-4FF7-8101-C2A6EED6E5D1}" destId="{3A3671D2-3FEC-462B-92B3-9C7115323F24}" srcOrd="0" destOrd="0" presId="urn:microsoft.com/office/officeart/2005/8/layout/pyramid1"/>
    <dgm:cxn modelId="{5F4B5944-71BC-BC4A-8FC4-DDF1EF863339}" type="presParOf" srcId="{318972F7-3219-4FF7-8101-C2A6EED6E5D1}" destId="{4AF9B3B1-53F9-4ABD-B3CE-F36E381CAFA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53E2C-7D4D-4830-9D6E-003760041EEC}">
      <dsp:nvSpPr>
        <dsp:cNvPr id="0" name=""/>
        <dsp:cNvSpPr/>
      </dsp:nvSpPr>
      <dsp:spPr>
        <a:xfrm>
          <a:off x="1463662" y="-5424"/>
          <a:ext cx="6417171" cy="5581120"/>
        </a:xfrm>
        <a:prstGeom prst="ellips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a:solidFill>
                <a:srgbClr val="542344"/>
              </a:solidFill>
              <a:latin typeface="Arial Rounded MT Bold" panose="020F0704030504030204" pitchFamily="34" charset="0"/>
            </a:rPr>
            <a:t>All children and young people  </a:t>
          </a:r>
        </a:p>
      </dsp:txBody>
      <dsp:txXfrm>
        <a:off x="3775127" y="273631"/>
        <a:ext cx="1794241" cy="837168"/>
      </dsp:txXfrm>
    </dsp:sp>
    <dsp:sp modelId="{6A96C474-77A8-48C6-A8F0-1DA163013F1D}">
      <dsp:nvSpPr>
        <dsp:cNvPr id="0" name=""/>
        <dsp:cNvSpPr/>
      </dsp:nvSpPr>
      <dsp:spPr>
        <a:xfrm>
          <a:off x="2286207" y="1099949"/>
          <a:ext cx="4772080" cy="4486595"/>
        </a:xfrm>
        <a:prstGeom prst="ellipse">
          <a:avLst/>
        </a:prstGeom>
        <a:solidFill>
          <a:srgbClr val="00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Arial Rounded MT Bold" panose="020F0704030504030204" pitchFamily="34" charset="0"/>
            </a:rPr>
            <a:t>Speech, language and communication needs (SLCN)</a:t>
          </a:r>
        </a:p>
      </dsp:txBody>
      <dsp:txXfrm>
        <a:off x="3838326" y="1369145"/>
        <a:ext cx="1667842" cy="807587"/>
      </dsp:txXfrm>
    </dsp:sp>
    <dsp:sp modelId="{93614B2D-46E1-4A74-9D6D-6C7BEFF37383}">
      <dsp:nvSpPr>
        <dsp:cNvPr id="0" name=""/>
        <dsp:cNvSpPr/>
      </dsp:nvSpPr>
      <dsp:spPr>
        <a:xfrm>
          <a:off x="3050201" y="2193084"/>
          <a:ext cx="3190782" cy="305864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a:solidFill>
                <a:srgbClr val="542344"/>
              </a:solidFill>
              <a:latin typeface="Arial Rounded MT Bold" panose="020F0704030504030204" pitchFamily="34" charset="0"/>
            </a:rPr>
            <a:t>Language Disorder </a:t>
          </a:r>
        </a:p>
      </dsp:txBody>
      <dsp:txXfrm>
        <a:off x="3902140" y="2422482"/>
        <a:ext cx="1486904" cy="688194"/>
      </dsp:txXfrm>
    </dsp:sp>
    <dsp:sp modelId="{A253C24D-6E87-47BF-BE73-F96E435272A5}">
      <dsp:nvSpPr>
        <dsp:cNvPr id="0" name=""/>
        <dsp:cNvSpPr/>
      </dsp:nvSpPr>
      <dsp:spPr>
        <a:xfrm>
          <a:off x="3850606" y="3244092"/>
          <a:ext cx="1662972" cy="1675563"/>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1" kern="1200">
              <a:solidFill>
                <a:srgbClr val="542344"/>
              </a:solidFill>
              <a:latin typeface="Arial Rounded MT Bold" panose="020F0704030504030204" pitchFamily="34" charset="0"/>
            </a:rPr>
            <a:t>DLD</a:t>
          </a:r>
        </a:p>
      </dsp:txBody>
      <dsp:txXfrm>
        <a:off x="4094143" y="3662983"/>
        <a:ext cx="1175899" cy="837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0FD69-23E6-45C2-AC61-A81542C6058F}">
      <dsp:nvSpPr>
        <dsp:cNvPr id="0" name=""/>
        <dsp:cNvSpPr/>
      </dsp:nvSpPr>
      <dsp:spPr>
        <a:xfrm>
          <a:off x="2331192" y="0"/>
          <a:ext cx="2328258" cy="1369202"/>
        </a:xfrm>
        <a:prstGeom prst="trapezoid">
          <a:avLst>
            <a:gd name="adj" fmla="val 85022"/>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a:p>
        <a:p>
          <a:pPr marL="0" lvl="0" indent="0" algn="ctr" defTabSz="1778000">
            <a:lnSpc>
              <a:spcPct val="90000"/>
            </a:lnSpc>
            <a:spcBef>
              <a:spcPct val="0"/>
            </a:spcBef>
            <a:spcAft>
              <a:spcPct val="35000"/>
            </a:spcAft>
            <a:buNone/>
          </a:pPr>
          <a:r>
            <a:rPr lang="en-GB" sz="3200" kern="1200"/>
            <a:t>Specialist</a:t>
          </a:r>
          <a:r>
            <a:rPr lang="en-GB" sz="4000" kern="1200"/>
            <a:t> </a:t>
          </a:r>
        </a:p>
      </dsp:txBody>
      <dsp:txXfrm>
        <a:off x="2331192" y="0"/>
        <a:ext cx="2328258" cy="1369202"/>
      </dsp:txXfrm>
    </dsp:sp>
    <dsp:sp modelId="{B727C3E7-62A4-421E-9851-95D15EA2D66B}">
      <dsp:nvSpPr>
        <dsp:cNvPr id="0" name=""/>
        <dsp:cNvSpPr/>
      </dsp:nvSpPr>
      <dsp:spPr>
        <a:xfrm>
          <a:off x="1164129" y="1369202"/>
          <a:ext cx="4656517" cy="1369202"/>
        </a:xfrm>
        <a:prstGeom prst="trapezoid">
          <a:avLst>
            <a:gd name="adj" fmla="val 85022"/>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a:t>Targeted</a:t>
          </a:r>
          <a:r>
            <a:rPr lang="en-GB" sz="4800" kern="1200"/>
            <a:t> </a:t>
          </a:r>
        </a:p>
      </dsp:txBody>
      <dsp:txXfrm>
        <a:off x="1979019" y="1369202"/>
        <a:ext cx="3026736" cy="1369202"/>
      </dsp:txXfrm>
    </dsp:sp>
    <dsp:sp modelId="{3A3671D2-3FEC-462B-92B3-9C7115323F24}">
      <dsp:nvSpPr>
        <dsp:cNvPr id="0" name=""/>
        <dsp:cNvSpPr/>
      </dsp:nvSpPr>
      <dsp:spPr>
        <a:xfrm>
          <a:off x="0" y="2738404"/>
          <a:ext cx="6984776" cy="1369202"/>
        </a:xfrm>
        <a:prstGeom prst="trapezoid">
          <a:avLst>
            <a:gd name="adj" fmla="val 85022"/>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GB" sz="5400" kern="1200"/>
            <a:t>Universal</a:t>
          </a:r>
          <a:r>
            <a:rPr lang="en-GB" sz="4800" kern="1200"/>
            <a:t> </a:t>
          </a:r>
        </a:p>
      </dsp:txBody>
      <dsp:txXfrm>
        <a:off x="1222335" y="2738404"/>
        <a:ext cx="4540104" cy="13692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0FD69-23E6-45C2-AC61-A81542C6058F}">
      <dsp:nvSpPr>
        <dsp:cNvPr id="0" name=""/>
        <dsp:cNvSpPr/>
      </dsp:nvSpPr>
      <dsp:spPr>
        <a:xfrm>
          <a:off x="2446456" y="0"/>
          <a:ext cx="2443377" cy="1548094"/>
        </a:xfrm>
        <a:prstGeom prst="trapezoid">
          <a:avLst>
            <a:gd name="adj" fmla="val 78916"/>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a:latin typeface="Arial" panose="020B0604020202020204" pitchFamily="34" charset="0"/>
            <a:cs typeface="Arial" panose="020B0604020202020204" pitchFamily="34" charset="0"/>
          </a:endParaRPr>
        </a:p>
        <a:p>
          <a:pPr marL="0" lvl="0" indent="0" algn="ctr" defTabSz="1778000">
            <a:lnSpc>
              <a:spcPct val="90000"/>
            </a:lnSpc>
            <a:spcBef>
              <a:spcPct val="0"/>
            </a:spcBef>
            <a:spcAft>
              <a:spcPct val="35000"/>
            </a:spcAft>
            <a:buNone/>
          </a:pPr>
          <a:r>
            <a:rPr lang="en-GB" sz="3200" kern="1200">
              <a:latin typeface="Arial" panose="020B0604020202020204" pitchFamily="34" charset="0"/>
              <a:cs typeface="Arial" panose="020B0604020202020204" pitchFamily="34" charset="0"/>
            </a:rPr>
            <a:t>Specialist</a:t>
          </a:r>
          <a:r>
            <a:rPr lang="en-GB" sz="4000" kern="1200">
              <a:latin typeface="Arial" panose="020B0604020202020204" pitchFamily="34" charset="0"/>
              <a:cs typeface="Arial" panose="020B0604020202020204" pitchFamily="34" charset="0"/>
            </a:rPr>
            <a:t> </a:t>
          </a:r>
        </a:p>
      </dsp:txBody>
      <dsp:txXfrm>
        <a:off x="2446456" y="0"/>
        <a:ext cx="2443377" cy="1548094"/>
      </dsp:txXfrm>
    </dsp:sp>
    <dsp:sp modelId="{B727C3E7-62A4-421E-9851-95D15EA2D66B}">
      <dsp:nvSpPr>
        <dsp:cNvPr id="0" name=""/>
        <dsp:cNvSpPr/>
      </dsp:nvSpPr>
      <dsp:spPr>
        <a:xfrm>
          <a:off x="1221688" y="1548094"/>
          <a:ext cx="4886755" cy="1548094"/>
        </a:xfrm>
        <a:prstGeom prst="trapezoid">
          <a:avLst>
            <a:gd name="adj" fmla="val 78916"/>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a:latin typeface="Arial" panose="020B0604020202020204" pitchFamily="34" charset="0"/>
              <a:cs typeface="Arial" panose="020B0604020202020204" pitchFamily="34" charset="0"/>
            </a:rPr>
            <a:t>Targeted</a:t>
          </a:r>
          <a:r>
            <a:rPr lang="en-GB" sz="4800" kern="1200">
              <a:latin typeface="Arial" panose="020B0604020202020204" pitchFamily="34" charset="0"/>
              <a:cs typeface="Arial" panose="020B0604020202020204" pitchFamily="34" charset="0"/>
            </a:rPr>
            <a:t> </a:t>
          </a:r>
        </a:p>
      </dsp:txBody>
      <dsp:txXfrm>
        <a:off x="2076871" y="1548094"/>
        <a:ext cx="3176390" cy="1548094"/>
      </dsp:txXfrm>
    </dsp:sp>
    <dsp:sp modelId="{3A3671D2-3FEC-462B-92B3-9C7115323F24}">
      <dsp:nvSpPr>
        <dsp:cNvPr id="0" name=""/>
        <dsp:cNvSpPr/>
      </dsp:nvSpPr>
      <dsp:spPr>
        <a:xfrm>
          <a:off x="0" y="3096189"/>
          <a:ext cx="7330133" cy="1548094"/>
        </a:xfrm>
        <a:prstGeom prst="trapezoid">
          <a:avLst>
            <a:gd name="adj" fmla="val 78916"/>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GB" sz="5400" kern="1200">
              <a:latin typeface="Arial" panose="020B0604020202020204" pitchFamily="34" charset="0"/>
              <a:cs typeface="Arial" panose="020B0604020202020204" pitchFamily="34" charset="0"/>
            </a:rPr>
            <a:t>Universal</a:t>
          </a:r>
          <a:r>
            <a:rPr lang="en-GB" sz="4800" kern="1200">
              <a:latin typeface="Arial" panose="020B0604020202020204" pitchFamily="34" charset="0"/>
              <a:cs typeface="Arial" panose="020B0604020202020204" pitchFamily="34" charset="0"/>
            </a:rPr>
            <a:t> </a:t>
          </a:r>
        </a:p>
      </dsp:txBody>
      <dsp:txXfrm>
        <a:off x="1282773" y="3096189"/>
        <a:ext cx="4764586" cy="15480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0FD69-23E6-45C2-AC61-A81542C6058F}">
      <dsp:nvSpPr>
        <dsp:cNvPr id="0" name=""/>
        <dsp:cNvSpPr/>
      </dsp:nvSpPr>
      <dsp:spPr>
        <a:xfrm>
          <a:off x="2446456" y="0"/>
          <a:ext cx="2443377" cy="1548094"/>
        </a:xfrm>
        <a:prstGeom prst="trapezoid">
          <a:avLst>
            <a:gd name="adj" fmla="val 78916"/>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a:latin typeface="Arial" panose="020B0604020202020204" pitchFamily="34" charset="0"/>
            <a:cs typeface="Arial" panose="020B0604020202020204" pitchFamily="34" charset="0"/>
          </a:endParaRPr>
        </a:p>
        <a:p>
          <a:pPr marL="0" lvl="0" indent="0" algn="ctr" defTabSz="1778000">
            <a:lnSpc>
              <a:spcPct val="90000"/>
            </a:lnSpc>
            <a:spcBef>
              <a:spcPct val="0"/>
            </a:spcBef>
            <a:spcAft>
              <a:spcPct val="35000"/>
            </a:spcAft>
            <a:buNone/>
          </a:pPr>
          <a:r>
            <a:rPr lang="en-GB" sz="3200" kern="1200">
              <a:latin typeface="Arial" panose="020B0604020202020204" pitchFamily="34" charset="0"/>
              <a:cs typeface="Arial" panose="020B0604020202020204" pitchFamily="34" charset="0"/>
            </a:rPr>
            <a:t>Specialist</a:t>
          </a:r>
          <a:r>
            <a:rPr lang="en-GB" sz="4000" kern="1200">
              <a:latin typeface="Arial" panose="020B0604020202020204" pitchFamily="34" charset="0"/>
              <a:cs typeface="Arial" panose="020B0604020202020204" pitchFamily="34" charset="0"/>
            </a:rPr>
            <a:t> </a:t>
          </a:r>
        </a:p>
      </dsp:txBody>
      <dsp:txXfrm>
        <a:off x="2446456" y="0"/>
        <a:ext cx="2443377" cy="1548094"/>
      </dsp:txXfrm>
    </dsp:sp>
    <dsp:sp modelId="{B727C3E7-62A4-421E-9851-95D15EA2D66B}">
      <dsp:nvSpPr>
        <dsp:cNvPr id="0" name=""/>
        <dsp:cNvSpPr/>
      </dsp:nvSpPr>
      <dsp:spPr>
        <a:xfrm>
          <a:off x="1221688" y="1548094"/>
          <a:ext cx="4886755" cy="1548094"/>
        </a:xfrm>
        <a:prstGeom prst="trapezoid">
          <a:avLst>
            <a:gd name="adj" fmla="val 78916"/>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a:latin typeface="Arial" panose="020B0604020202020204" pitchFamily="34" charset="0"/>
              <a:cs typeface="Arial" panose="020B0604020202020204" pitchFamily="34" charset="0"/>
            </a:rPr>
            <a:t>Targeted</a:t>
          </a:r>
          <a:r>
            <a:rPr lang="en-GB" sz="4800" kern="1200">
              <a:latin typeface="Arial" panose="020B0604020202020204" pitchFamily="34" charset="0"/>
              <a:cs typeface="Arial" panose="020B0604020202020204" pitchFamily="34" charset="0"/>
            </a:rPr>
            <a:t> </a:t>
          </a:r>
        </a:p>
      </dsp:txBody>
      <dsp:txXfrm>
        <a:off x="2076871" y="1548094"/>
        <a:ext cx="3176390" cy="1548094"/>
      </dsp:txXfrm>
    </dsp:sp>
    <dsp:sp modelId="{3A3671D2-3FEC-462B-92B3-9C7115323F24}">
      <dsp:nvSpPr>
        <dsp:cNvPr id="0" name=""/>
        <dsp:cNvSpPr/>
      </dsp:nvSpPr>
      <dsp:spPr>
        <a:xfrm>
          <a:off x="0" y="3096189"/>
          <a:ext cx="7330133" cy="1548094"/>
        </a:xfrm>
        <a:prstGeom prst="trapezoid">
          <a:avLst>
            <a:gd name="adj" fmla="val 78916"/>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GB" sz="5400" kern="1200">
              <a:latin typeface="Arial" panose="020B0604020202020204" pitchFamily="34" charset="0"/>
              <a:cs typeface="Arial" panose="020B0604020202020204" pitchFamily="34" charset="0"/>
            </a:rPr>
            <a:t>Universal</a:t>
          </a:r>
          <a:r>
            <a:rPr lang="en-GB" sz="4800" kern="1200">
              <a:latin typeface="Arial" panose="020B0604020202020204" pitchFamily="34" charset="0"/>
              <a:cs typeface="Arial" panose="020B0604020202020204" pitchFamily="34" charset="0"/>
            </a:rPr>
            <a:t> </a:t>
          </a:r>
        </a:p>
      </dsp:txBody>
      <dsp:txXfrm>
        <a:off x="1282773" y="3096189"/>
        <a:ext cx="4764586" cy="15480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0FD69-23E6-45C2-AC61-A81542C6058F}">
      <dsp:nvSpPr>
        <dsp:cNvPr id="0" name=""/>
        <dsp:cNvSpPr/>
      </dsp:nvSpPr>
      <dsp:spPr>
        <a:xfrm>
          <a:off x="2331192" y="0"/>
          <a:ext cx="2328258" cy="1369202"/>
        </a:xfrm>
        <a:prstGeom prst="trapezoid">
          <a:avLst>
            <a:gd name="adj" fmla="val 85022"/>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a:latin typeface="Arial" panose="020B0604020202020204" pitchFamily="34" charset="0"/>
            <a:cs typeface="Arial" panose="020B0604020202020204" pitchFamily="34" charset="0"/>
          </a:endParaRPr>
        </a:p>
        <a:p>
          <a:pPr marL="0" lvl="0" indent="0" algn="ctr" defTabSz="1778000">
            <a:lnSpc>
              <a:spcPct val="90000"/>
            </a:lnSpc>
            <a:spcBef>
              <a:spcPct val="0"/>
            </a:spcBef>
            <a:spcAft>
              <a:spcPct val="35000"/>
            </a:spcAft>
            <a:buNone/>
          </a:pPr>
          <a:r>
            <a:rPr lang="en-GB" sz="3200" kern="1200">
              <a:latin typeface="Arial" panose="020B0604020202020204" pitchFamily="34" charset="0"/>
              <a:cs typeface="Arial" panose="020B0604020202020204" pitchFamily="34" charset="0"/>
            </a:rPr>
            <a:t>Specialist</a:t>
          </a:r>
          <a:r>
            <a:rPr lang="en-GB" sz="4000" kern="1200">
              <a:latin typeface="Arial" panose="020B0604020202020204" pitchFamily="34" charset="0"/>
              <a:cs typeface="Arial" panose="020B0604020202020204" pitchFamily="34" charset="0"/>
            </a:rPr>
            <a:t> </a:t>
          </a:r>
        </a:p>
      </dsp:txBody>
      <dsp:txXfrm>
        <a:off x="2331192" y="0"/>
        <a:ext cx="2328258" cy="1369202"/>
      </dsp:txXfrm>
    </dsp:sp>
    <dsp:sp modelId="{B727C3E7-62A4-421E-9851-95D15EA2D66B}">
      <dsp:nvSpPr>
        <dsp:cNvPr id="0" name=""/>
        <dsp:cNvSpPr/>
      </dsp:nvSpPr>
      <dsp:spPr>
        <a:xfrm>
          <a:off x="1164129" y="1369202"/>
          <a:ext cx="4656517" cy="1369202"/>
        </a:xfrm>
        <a:prstGeom prst="trapezoid">
          <a:avLst>
            <a:gd name="adj" fmla="val 85022"/>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a:latin typeface="Arial" panose="020B0604020202020204" pitchFamily="34" charset="0"/>
              <a:cs typeface="Arial" panose="020B0604020202020204" pitchFamily="34" charset="0"/>
            </a:rPr>
            <a:t>Targeted</a:t>
          </a:r>
          <a:r>
            <a:rPr lang="en-GB" sz="4800" kern="1200">
              <a:latin typeface="Arial" panose="020B0604020202020204" pitchFamily="34" charset="0"/>
              <a:cs typeface="Arial" panose="020B0604020202020204" pitchFamily="34" charset="0"/>
            </a:rPr>
            <a:t> </a:t>
          </a:r>
        </a:p>
      </dsp:txBody>
      <dsp:txXfrm>
        <a:off x="1979019" y="1369202"/>
        <a:ext cx="3026736" cy="1369202"/>
      </dsp:txXfrm>
    </dsp:sp>
    <dsp:sp modelId="{3A3671D2-3FEC-462B-92B3-9C7115323F24}">
      <dsp:nvSpPr>
        <dsp:cNvPr id="0" name=""/>
        <dsp:cNvSpPr/>
      </dsp:nvSpPr>
      <dsp:spPr>
        <a:xfrm>
          <a:off x="0" y="2738404"/>
          <a:ext cx="6984776" cy="1369202"/>
        </a:xfrm>
        <a:prstGeom prst="trapezoid">
          <a:avLst>
            <a:gd name="adj" fmla="val 85022"/>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GB" sz="5400" kern="1200">
              <a:latin typeface="Arial" panose="020B0604020202020204" pitchFamily="34" charset="0"/>
              <a:cs typeface="Arial" panose="020B0604020202020204" pitchFamily="34" charset="0"/>
            </a:rPr>
            <a:t>Universal</a:t>
          </a:r>
          <a:r>
            <a:rPr lang="en-GB" sz="4800" kern="1200">
              <a:latin typeface="Arial" panose="020B0604020202020204" pitchFamily="34" charset="0"/>
              <a:cs typeface="Arial" panose="020B0604020202020204" pitchFamily="34" charset="0"/>
            </a:rPr>
            <a:t> </a:t>
          </a:r>
        </a:p>
      </dsp:txBody>
      <dsp:txXfrm>
        <a:off x="1222335" y="2738404"/>
        <a:ext cx="4540104" cy="13692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0FD69-23E6-45C2-AC61-A81542C6058F}">
      <dsp:nvSpPr>
        <dsp:cNvPr id="0" name=""/>
        <dsp:cNvSpPr/>
      </dsp:nvSpPr>
      <dsp:spPr>
        <a:xfrm>
          <a:off x="2446456" y="0"/>
          <a:ext cx="2443377" cy="1548094"/>
        </a:xfrm>
        <a:prstGeom prst="trapezoid">
          <a:avLst>
            <a:gd name="adj" fmla="val 78916"/>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a:p>
        <a:p>
          <a:pPr marL="0" lvl="0" indent="0" algn="ctr" defTabSz="1778000">
            <a:lnSpc>
              <a:spcPct val="90000"/>
            </a:lnSpc>
            <a:spcBef>
              <a:spcPct val="0"/>
            </a:spcBef>
            <a:spcAft>
              <a:spcPct val="35000"/>
            </a:spcAft>
            <a:buNone/>
          </a:pPr>
          <a:r>
            <a:rPr lang="en-GB" sz="3200" kern="1200"/>
            <a:t>Specialist</a:t>
          </a:r>
          <a:r>
            <a:rPr lang="en-GB" sz="4000" kern="1200"/>
            <a:t> </a:t>
          </a:r>
        </a:p>
      </dsp:txBody>
      <dsp:txXfrm>
        <a:off x="2446456" y="0"/>
        <a:ext cx="2443377" cy="1548094"/>
      </dsp:txXfrm>
    </dsp:sp>
    <dsp:sp modelId="{B727C3E7-62A4-421E-9851-95D15EA2D66B}">
      <dsp:nvSpPr>
        <dsp:cNvPr id="0" name=""/>
        <dsp:cNvSpPr/>
      </dsp:nvSpPr>
      <dsp:spPr>
        <a:xfrm>
          <a:off x="1221688" y="1548094"/>
          <a:ext cx="4886755" cy="1548094"/>
        </a:xfrm>
        <a:prstGeom prst="trapezoid">
          <a:avLst>
            <a:gd name="adj" fmla="val 78916"/>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a:t>Targeted</a:t>
          </a:r>
          <a:r>
            <a:rPr lang="en-GB" sz="4800" kern="1200"/>
            <a:t> </a:t>
          </a:r>
        </a:p>
      </dsp:txBody>
      <dsp:txXfrm>
        <a:off x="2076871" y="1548094"/>
        <a:ext cx="3176390" cy="1548094"/>
      </dsp:txXfrm>
    </dsp:sp>
    <dsp:sp modelId="{3A3671D2-3FEC-462B-92B3-9C7115323F24}">
      <dsp:nvSpPr>
        <dsp:cNvPr id="0" name=""/>
        <dsp:cNvSpPr/>
      </dsp:nvSpPr>
      <dsp:spPr>
        <a:xfrm>
          <a:off x="0" y="3096189"/>
          <a:ext cx="7330133" cy="1548094"/>
        </a:xfrm>
        <a:prstGeom prst="trapezoid">
          <a:avLst>
            <a:gd name="adj" fmla="val 78916"/>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GB" sz="5400" kern="1200"/>
            <a:t>Universal</a:t>
          </a:r>
          <a:r>
            <a:rPr lang="en-GB" sz="4800" kern="1200"/>
            <a:t> </a:t>
          </a:r>
        </a:p>
      </dsp:txBody>
      <dsp:txXfrm>
        <a:off x="1282773" y="3096189"/>
        <a:ext cx="4764586" cy="15480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0FD69-23E6-45C2-AC61-A81542C6058F}">
      <dsp:nvSpPr>
        <dsp:cNvPr id="0" name=""/>
        <dsp:cNvSpPr/>
      </dsp:nvSpPr>
      <dsp:spPr>
        <a:xfrm>
          <a:off x="2446456" y="0"/>
          <a:ext cx="2443377" cy="1548094"/>
        </a:xfrm>
        <a:prstGeom prst="trapezoid">
          <a:avLst>
            <a:gd name="adj" fmla="val 78916"/>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a:p>
        <a:p>
          <a:pPr marL="0" lvl="0" indent="0" algn="ctr" defTabSz="1778000">
            <a:lnSpc>
              <a:spcPct val="90000"/>
            </a:lnSpc>
            <a:spcBef>
              <a:spcPct val="0"/>
            </a:spcBef>
            <a:spcAft>
              <a:spcPct val="35000"/>
            </a:spcAft>
            <a:buNone/>
          </a:pPr>
          <a:r>
            <a:rPr lang="en-GB" sz="3200" kern="1200"/>
            <a:t>Specialist</a:t>
          </a:r>
          <a:r>
            <a:rPr lang="en-GB" sz="4000" kern="1200"/>
            <a:t> </a:t>
          </a:r>
        </a:p>
      </dsp:txBody>
      <dsp:txXfrm>
        <a:off x="2446456" y="0"/>
        <a:ext cx="2443377" cy="1548094"/>
      </dsp:txXfrm>
    </dsp:sp>
    <dsp:sp modelId="{B727C3E7-62A4-421E-9851-95D15EA2D66B}">
      <dsp:nvSpPr>
        <dsp:cNvPr id="0" name=""/>
        <dsp:cNvSpPr/>
      </dsp:nvSpPr>
      <dsp:spPr>
        <a:xfrm>
          <a:off x="1221688" y="1548094"/>
          <a:ext cx="4886755" cy="1548094"/>
        </a:xfrm>
        <a:prstGeom prst="trapezoid">
          <a:avLst>
            <a:gd name="adj" fmla="val 78916"/>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a:t>Targeted</a:t>
          </a:r>
          <a:r>
            <a:rPr lang="en-GB" sz="4800" kern="1200"/>
            <a:t> </a:t>
          </a:r>
        </a:p>
      </dsp:txBody>
      <dsp:txXfrm>
        <a:off x="2076871" y="1548094"/>
        <a:ext cx="3176390" cy="1548094"/>
      </dsp:txXfrm>
    </dsp:sp>
    <dsp:sp modelId="{3A3671D2-3FEC-462B-92B3-9C7115323F24}">
      <dsp:nvSpPr>
        <dsp:cNvPr id="0" name=""/>
        <dsp:cNvSpPr/>
      </dsp:nvSpPr>
      <dsp:spPr>
        <a:xfrm>
          <a:off x="0" y="3096189"/>
          <a:ext cx="7330133" cy="1548094"/>
        </a:xfrm>
        <a:prstGeom prst="trapezoid">
          <a:avLst>
            <a:gd name="adj" fmla="val 78916"/>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GB" sz="5400" kern="1200"/>
            <a:t>Universal</a:t>
          </a:r>
          <a:r>
            <a:rPr lang="en-GB" sz="4800" kern="1200"/>
            <a:t> </a:t>
          </a:r>
        </a:p>
      </dsp:txBody>
      <dsp:txXfrm>
        <a:off x="1282773" y="3096189"/>
        <a:ext cx="4764586" cy="15480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0FD69-23E6-45C2-AC61-A81542C6058F}">
      <dsp:nvSpPr>
        <dsp:cNvPr id="0" name=""/>
        <dsp:cNvSpPr/>
      </dsp:nvSpPr>
      <dsp:spPr>
        <a:xfrm>
          <a:off x="2331192" y="0"/>
          <a:ext cx="2328259" cy="1491732"/>
        </a:xfrm>
        <a:prstGeom prst="trapezoid">
          <a:avLst>
            <a:gd name="adj" fmla="val 78039"/>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GB" sz="4000" kern="1200"/>
        </a:p>
        <a:p>
          <a:pPr marL="0" lvl="0" indent="0" algn="ctr" defTabSz="1778000">
            <a:lnSpc>
              <a:spcPct val="90000"/>
            </a:lnSpc>
            <a:spcBef>
              <a:spcPct val="0"/>
            </a:spcBef>
            <a:spcAft>
              <a:spcPct val="35000"/>
            </a:spcAft>
            <a:buNone/>
          </a:pPr>
          <a:r>
            <a:rPr lang="en-GB" sz="3200" kern="1200"/>
            <a:t>Specialist</a:t>
          </a:r>
          <a:r>
            <a:rPr lang="en-GB" sz="4000" kern="1200"/>
            <a:t> </a:t>
          </a:r>
        </a:p>
      </dsp:txBody>
      <dsp:txXfrm>
        <a:off x="2331192" y="0"/>
        <a:ext cx="2328259" cy="1491732"/>
      </dsp:txXfrm>
    </dsp:sp>
    <dsp:sp modelId="{B727C3E7-62A4-421E-9851-95D15EA2D66B}">
      <dsp:nvSpPr>
        <dsp:cNvPr id="0" name=""/>
        <dsp:cNvSpPr/>
      </dsp:nvSpPr>
      <dsp:spPr>
        <a:xfrm>
          <a:off x="1164129" y="1491732"/>
          <a:ext cx="4656518" cy="1491732"/>
        </a:xfrm>
        <a:prstGeom prst="trapezoid">
          <a:avLst>
            <a:gd name="adj" fmla="val 78039"/>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a:t>Targeted</a:t>
          </a:r>
          <a:r>
            <a:rPr lang="en-GB" sz="4800" kern="1200"/>
            <a:t> </a:t>
          </a:r>
        </a:p>
      </dsp:txBody>
      <dsp:txXfrm>
        <a:off x="1979020" y="1491732"/>
        <a:ext cx="3026736" cy="1491732"/>
      </dsp:txXfrm>
    </dsp:sp>
    <dsp:sp modelId="{3A3671D2-3FEC-462B-92B3-9C7115323F24}">
      <dsp:nvSpPr>
        <dsp:cNvPr id="0" name=""/>
        <dsp:cNvSpPr/>
      </dsp:nvSpPr>
      <dsp:spPr>
        <a:xfrm>
          <a:off x="0" y="2983464"/>
          <a:ext cx="6984777" cy="1491732"/>
        </a:xfrm>
        <a:prstGeom prst="trapezoid">
          <a:avLst>
            <a:gd name="adj" fmla="val 78039"/>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GB" sz="5400" kern="1200"/>
            <a:t>Universal</a:t>
          </a:r>
          <a:r>
            <a:rPr lang="en-GB" sz="4800" kern="1200"/>
            <a:t> </a:t>
          </a:r>
        </a:p>
      </dsp:txBody>
      <dsp:txXfrm>
        <a:off x="1222335" y="2983464"/>
        <a:ext cx="4540105" cy="149173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DBF19-3179-4375-B74E-C8CCBD2FA4EB}" type="datetimeFigureOut">
              <a:rPr lang="en-GB" smtClean="0"/>
              <a:t>08/04/2021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8A9F2-FACE-45C2-BFE6-77D32E86BC1F}" type="slidenum">
              <a:rPr lang="en-GB" smtClean="0"/>
              <a:t>‹#›</a:t>
            </a:fld>
            <a:endParaRPr lang="en-GB"/>
          </a:p>
        </p:txBody>
      </p:sp>
    </p:spTree>
    <p:extLst>
      <p:ext uri="{BB962C8B-B14F-4D97-AF65-F5344CB8AC3E}">
        <p14:creationId xmlns:p14="http://schemas.microsoft.com/office/powerpoint/2010/main" val="2651017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can.org.uk/dld-webinar-serie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sendgateway.org.uk/resourc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rwOfkj0dj_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r1ZbRpU9jak"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ican.org.uk/media/2081/whats-typical-talk-at-secondary.pdf"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This presentation is intended to introduce and raise awareness of Developmental Language Disorder, referred to in short as DLD.</a:t>
            </a:r>
          </a:p>
          <a:p>
            <a:pPr marL="171450" indent="-171450">
              <a:buFont typeface="Arial" panose="020B0604020202020204" pitchFamily="34" charset="0"/>
              <a:buChar char="•"/>
            </a:pPr>
            <a:r>
              <a:rPr lang="en-GB"/>
              <a:t>It has been written by qualified and experienced speech and language therapists (</a:t>
            </a:r>
            <a:r>
              <a:rPr lang="en-GB" err="1"/>
              <a:t>SaLTs</a:t>
            </a:r>
            <a:r>
              <a:rPr lang="en-GB"/>
              <a:t>) at I CAN, the children’s communication charity, and reviewed by SENCos from primary and secondary mainstream settings in the UK to ensure it is appropriate and relevant for delivery to mainstream education staff.</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a:t>It was commissioned by Whole School SEND as part of a package of resources and training for school staff to increase understanding of DLD and support for affected children and young people (CYP), you can find these on I CAN’s DLD webpage </a:t>
            </a:r>
            <a:r>
              <a:rPr lang="en-GB">
                <a:hlinkClick r:id="rId3"/>
              </a:rPr>
              <a:t>https://ican.org.uk/dld-webinar-series/</a:t>
            </a:r>
            <a:r>
              <a:rPr lang="en-GB"/>
              <a:t> and also on the SEND gateway </a:t>
            </a:r>
            <a:r>
              <a:rPr lang="en-GB" sz="1200" b="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www.sendgateway.org.uk/resources</a:t>
            </a:r>
            <a:r>
              <a:rPr lang="en-GB"/>
              <a:t> - there’s a slide with these links at the end of the presentation.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a:p>
          <a:p>
            <a:pPr marL="0" indent="0">
              <a:buFontTx/>
              <a:buNone/>
            </a:pPr>
            <a:r>
              <a:rPr lang="en-GB" i="1"/>
              <a:t>Notes for presenter:</a:t>
            </a:r>
          </a:p>
          <a:p>
            <a:pPr marL="171450" indent="-171450">
              <a:buFont typeface="Arial" panose="020B0604020202020204" pitchFamily="34" charset="0"/>
              <a:buChar char="•"/>
            </a:pPr>
            <a:r>
              <a:rPr lang="en-GB" i="1"/>
              <a:t>Notes under slides are points for presenter to say to audience.</a:t>
            </a:r>
          </a:p>
          <a:p>
            <a:pPr marL="171450" indent="-171450">
              <a:buFont typeface="Arial" panose="020B0604020202020204" pitchFamily="34" charset="0"/>
              <a:buChar char="•"/>
            </a:pPr>
            <a:r>
              <a:rPr lang="en-GB" i="1"/>
              <a:t>Anything in italics (like this) is a note for the presenter to consider – like an optional activity or a point to be aware of.</a:t>
            </a:r>
          </a:p>
          <a:p>
            <a:pPr marL="171450" indent="-171450">
              <a:buFont typeface="Arial" panose="020B0604020202020204" pitchFamily="34" charset="0"/>
              <a:buChar char="•"/>
            </a:pPr>
            <a:r>
              <a:rPr lang="en-GB" i="1"/>
              <a:t>You can vary the length of the presentation based on the amount of time you have available – our reviewers recommend that this is delivered in a twilight training session or as an INSET day. </a:t>
            </a:r>
          </a:p>
          <a:p>
            <a:pPr marL="171450" indent="-171450">
              <a:buFont typeface="Arial" panose="020B0604020202020204" pitchFamily="34" charset="0"/>
              <a:buChar char="•"/>
            </a:pPr>
            <a:r>
              <a:rPr lang="en-GB" i="1"/>
              <a:t>The training could be broken up into 1 – 1.5 hour blocks if desired, with opportunities for attendees to go away and reflect in between sessions, for example:</a:t>
            </a:r>
          </a:p>
          <a:p>
            <a:pPr marL="628650" lvl="1" indent="-171450">
              <a:buFont typeface="Arial" panose="020B0604020202020204" pitchFamily="34" charset="0"/>
              <a:buChar char="•"/>
            </a:pPr>
            <a:r>
              <a:rPr lang="en-GB" i="1"/>
              <a:t>Session 1 – What is DLD / How many CYP does it affect / Long-term impact</a:t>
            </a:r>
          </a:p>
          <a:p>
            <a:pPr marL="628650" lvl="1" indent="-171450">
              <a:buFont typeface="Arial" panose="020B0604020202020204" pitchFamily="34" charset="0"/>
              <a:buChar char="•"/>
            </a:pPr>
            <a:r>
              <a:rPr lang="en-GB" i="1"/>
              <a:t>Session 2 – What does DLD look like in the classroom / Universal strategies to support all CYP</a:t>
            </a:r>
          </a:p>
          <a:p>
            <a:pPr marL="628650" lvl="1" indent="-171450">
              <a:buFont typeface="Arial" panose="020B0604020202020204" pitchFamily="34" charset="0"/>
              <a:buChar char="•"/>
            </a:pPr>
            <a:r>
              <a:rPr lang="en-GB" i="1"/>
              <a:t>Session 3 – Targeted and specialist support for CYP with DLD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1"/>
              <a:t>Optional activities are included throughout – you can either choose to do all, or some, or none of these based on the amount of time you have and the size of your group.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1"/>
              <a:t>Delete slides as needed – you will notice a symbol in the top right hand corner of the slides that are designed specifically for primary/secondary staff.</a:t>
            </a:r>
          </a:p>
          <a:p>
            <a:pPr marL="171450" indent="-171450">
              <a:buFont typeface="Arial" panose="020B0604020202020204" pitchFamily="34" charset="0"/>
              <a:buChar char="•"/>
            </a:pPr>
            <a:r>
              <a:rPr lang="en-GB" i="1"/>
              <a:t>Personalise slides based on your own setting – for example, when talking about specialist support, amend this slide to reflect the support available in your local area. </a:t>
            </a:r>
            <a:endParaRPr lang="en-GB"/>
          </a:p>
        </p:txBody>
      </p:sp>
    </p:spTree>
    <p:extLst>
      <p:ext uri="{BB962C8B-B14F-4D97-AF65-F5344CB8AC3E}">
        <p14:creationId xmlns:p14="http://schemas.microsoft.com/office/powerpoint/2010/main" val="311626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a:t>This is a complex area – we often see CYP who seem to be behind in their talking because they’re learning English as a second, or third or fourth, language.</a:t>
            </a:r>
          </a:p>
          <a:p>
            <a:pPr marL="171450" indent="-171450">
              <a:buFont typeface="Arial" panose="020B0604020202020204" pitchFamily="34" charset="0"/>
              <a:buChar char="•"/>
            </a:pPr>
            <a:r>
              <a:rPr lang="en-GB" b="0"/>
              <a:t>But this is not </a:t>
            </a:r>
            <a:r>
              <a:rPr lang="en-GB"/>
              <a:t>a language</a:t>
            </a:r>
            <a:r>
              <a:rPr lang="en-GB" b="0"/>
              <a:t> disorder. It’s just the process they are going through of learning another language.</a:t>
            </a:r>
            <a:endParaRPr lang="en-GB" b="0">
              <a:cs typeface="Calibri"/>
            </a:endParaRPr>
          </a:p>
          <a:p>
            <a:pPr marL="171450" indent="-171450">
              <a:buFont typeface="Arial" panose="020B0604020202020204" pitchFamily="34" charset="0"/>
              <a:buChar char="•"/>
            </a:pPr>
            <a:r>
              <a:rPr lang="en-GB" b="0"/>
              <a:t>BUT if a CYP does have DLD, it will affect ALL of their languages – they’ll have difficulties in English but also in their home language.</a:t>
            </a:r>
          </a:p>
          <a:p>
            <a:pPr marL="171450" indent="-171450">
              <a:buFont typeface="Arial" panose="020B0604020202020204" pitchFamily="34" charset="0"/>
              <a:buChar char="•"/>
            </a:pPr>
            <a:r>
              <a:rPr lang="en-GB" b="0"/>
              <a:t>So if</a:t>
            </a:r>
            <a:r>
              <a:rPr lang="en-GB"/>
              <a:t> you are</a:t>
            </a:r>
            <a:r>
              <a:rPr lang="en-GB" b="0"/>
              <a:t> concerned about a CYP with EAL, it’s a good idea to ask about their skills in their home language as well.</a:t>
            </a:r>
            <a:endParaRPr lang="en-GB" b="0">
              <a:cs typeface="Calibri"/>
            </a:endParaRPr>
          </a:p>
          <a:p>
            <a:pPr marL="171450" indent="-171450">
              <a:buFont typeface="Arial" panose="020B0604020202020204" pitchFamily="34" charset="0"/>
              <a:buChar char="•"/>
            </a:pPr>
            <a:r>
              <a:rPr lang="en-GB" b="0"/>
              <a:t>Families should keep speaking to their child in their home language – this is the language they are most comfortable in and can give the best language model to their child.</a:t>
            </a:r>
          </a:p>
        </p:txBody>
      </p:sp>
      <p:sp>
        <p:nvSpPr>
          <p:cNvPr id="4" name="Slide Number Placeholder 3"/>
          <p:cNvSpPr>
            <a:spLocks noGrp="1"/>
          </p:cNvSpPr>
          <p:nvPr>
            <p:ph type="sldNum" sz="quarter" idx="5"/>
          </p:nvPr>
        </p:nvSpPr>
        <p:spPr/>
        <p:txBody>
          <a:bodyPr/>
          <a:lstStyle/>
          <a:p>
            <a:fld id="{9ABFA778-E5DD-4289-964A-DD4DAB0D721B}" type="slidenum">
              <a:rPr lang="en-GB" smtClean="0"/>
              <a:t>10</a:t>
            </a:fld>
            <a:endParaRPr lang="en-GB"/>
          </a:p>
        </p:txBody>
      </p:sp>
    </p:spTree>
    <p:extLst>
      <p:ext uri="{BB962C8B-B14F-4D97-AF65-F5344CB8AC3E}">
        <p14:creationId xmlns:p14="http://schemas.microsoft.com/office/powerpoint/2010/main" val="293761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 have talked about what DLD is, now let’s talk about how many CYP are affected by it</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11</a:t>
            </a:fld>
            <a:endParaRPr lang="en-GB"/>
          </a:p>
        </p:txBody>
      </p:sp>
    </p:spTree>
    <p:extLst>
      <p:ext uri="{BB962C8B-B14F-4D97-AF65-F5344CB8AC3E}">
        <p14:creationId xmlns:p14="http://schemas.microsoft.com/office/powerpoint/2010/main" val="1053601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ltLang="en-US"/>
              <a:t>DLD has been called the most common childhood condition that most people have never heard of.</a:t>
            </a:r>
          </a:p>
          <a:p>
            <a:pPr marL="171450" indent="-171450">
              <a:buFont typeface="Arial" panose="020B0604020202020204" pitchFamily="34" charset="0"/>
              <a:buChar char="•"/>
            </a:pPr>
            <a:r>
              <a:rPr lang="en-GB" altLang="en-US"/>
              <a:t>It affects approximately 2 children in every average primary classroom of 30 in the UK.</a:t>
            </a:r>
          </a:p>
          <a:p>
            <a:pPr marL="171450" indent="-171450">
              <a:buFont typeface="Arial" panose="020B0604020202020204" pitchFamily="34" charset="0"/>
              <a:buChar char="•"/>
            </a:pPr>
            <a:r>
              <a:rPr lang="en-GB" altLang="en-US"/>
              <a:t>Analysis of data from DfE indicates that more than half of children with DLD are not being identified by schools – so that means that it’s likely we have lots of CYP in this school with DLD who haven’t yet been identified.</a:t>
            </a:r>
          </a:p>
          <a:p>
            <a:pPr marL="171450" indent="-171450">
              <a:buFont typeface="Arial" panose="020B0604020202020204" pitchFamily="34" charset="0"/>
              <a:buChar char="•"/>
            </a:pPr>
            <a:r>
              <a:rPr lang="en-GB" altLang="en-US"/>
              <a:t>Can you all remember what percentage of children you said you thought had DLD in the quiz?</a:t>
            </a:r>
          </a:p>
          <a:p>
            <a:pPr marL="171450" indent="-171450">
              <a:buFont typeface="Arial" panose="020B0604020202020204" pitchFamily="34" charset="0"/>
              <a:buChar char="•"/>
            </a:pPr>
            <a:r>
              <a:rPr lang="en-GB" altLang="en-US" i="1"/>
              <a:t>CLICK</a:t>
            </a:r>
            <a:r>
              <a:rPr lang="en-GB" altLang="en-US"/>
              <a:t> – the correct answer is approximately ~7.6% of children in primary schools, based on a study by Norbury and colleagues in 2016 called the SCALES study. Remember this is a lifelong condition – so children don’t “grow out” of their difficulties or “catch up” to their peers once they are in secondary school.</a:t>
            </a:r>
          </a:p>
          <a:p>
            <a:pPr marL="171450" indent="-171450">
              <a:buFont typeface="Arial" panose="020B0604020202020204" pitchFamily="34" charset="0"/>
              <a:buChar char="•"/>
            </a:pPr>
            <a:r>
              <a:rPr lang="en-GB" altLang="en-US">
                <a:highlight>
                  <a:srgbClr val="FFFF00"/>
                </a:highlight>
              </a:rPr>
              <a:t>DLD is thought to be approximately 7 times </a:t>
            </a:r>
            <a:r>
              <a:rPr lang="en-GB" altLang="en-US"/>
              <a:t>more common than autism – yet lots of people have never heard of it.</a:t>
            </a:r>
          </a:p>
          <a:p>
            <a:pPr marL="0" indent="0">
              <a:buFontTx/>
              <a:buNone/>
            </a:pPr>
            <a:endParaRPr lang="en-GB" altLang="en-US"/>
          </a:p>
          <a:p>
            <a:pPr marL="0" indent="0">
              <a:buFontTx/>
              <a:buNone/>
            </a:pPr>
            <a:r>
              <a:rPr lang="en-GB" altLang="en-US" i="1"/>
              <a:t>NB: ~7.6% should appear on the screen when presenter clicks mouse</a:t>
            </a:r>
          </a:p>
          <a:p>
            <a:pPr marL="0" indent="0">
              <a:buFontTx/>
              <a:buNone/>
            </a:pPr>
            <a:endParaRPr lang="en-GB" alt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30000">
                <a:solidFill>
                  <a:schemeClr val="tx1"/>
                </a:solidFill>
                <a:effectLst/>
                <a:latin typeface="+mn-lt"/>
                <a:ea typeface="+mn-ea"/>
                <a:cs typeface="+mn-cs"/>
              </a:rPr>
              <a:t>*Surrey Communication and Language in Education Study (SCALES), an epidemiological study in the UK (Norbury et al, 2016). Based on assessment of a population sample of children in state-maintained classrooms in the first few years of school. The researchers estimated the total population prevalence of language disorder to be 9.92%. The prevalence of language disorder of unknown origin was estimated to be 7.58%, while the prevalence of language impairment associated with intellectual disability and/or existing medical diagnosis was 2.34%. These estimates are consistent with previous population studies in the United States (7.4%, Tomblin et al. 1997). The researchers advise that these are estimates and precise numbers in a given community may vary depending on the diagnostic criteria and assessments employed to identify children, and the local context (estimates may be higher in areas of socio-economic disadvantage). </a:t>
            </a:r>
          </a:p>
          <a:p>
            <a:pPr marL="0" indent="0">
              <a:buFontTx/>
              <a:buNone/>
            </a:pPr>
            <a:endParaRPr lang="en-GB" altLang="en-US" i="1"/>
          </a:p>
          <a:p>
            <a:pPr marL="0" indent="0">
              <a:buFontTx/>
              <a:buNone/>
            </a:pPr>
            <a:endParaRPr lang="en-GB" altLang="en-US" i="1"/>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12</a:t>
            </a:fld>
            <a:endParaRPr lang="en-GB"/>
          </a:p>
        </p:txBody>
      </p:sp>
    </p:spTree>
    <p:extLst>
      <p:ext uri="{BB962C8B-B14F-4D97-AF65-F5344CB8AC3E}">
        <p14:creationId xmlns:p14="http://schemas.microsoft.com/office/powerpoint/2010/main" val="1419430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i="1"/>
              <a:t>Optional activity: </a:t>
            </a:r>
          </a:p>
          <a:p>
            <a:pPr>
              <a:defRPr/>
            </a:pPr>
            <a:r>
              <a:rPr lang="en-GB" altLang="en-US" i="1"/>
              <a:t>Cut and past this link to the population calculator </a:t>
            </a:r>
            <a:r>
              <a:rPr lang="en-GB" altLang="en-US"/>
              <a:t>https://radld.org/about/dld/population-calculator/ </a:t>
            </a:r>
            <a:endParaRPr lang="en-GB"/>
          </a:p>
          <a:p>
            <a:pPr marL="0" indent="0">
              <a:buFontTx/>
              <a:buNone/>
            </a:pPr>
            <a:r>
              <a:rPr lang="en-GB" altLang="en-US" i="1"/>
              <a:t>Enter the number of CYP at your school – the calculator will tell you the number estimated to have DLD in your school</a:t>
            </a:r>
          </a:p>
          <a:p>
            <a:pPr marL="0" indent="0">
              <a:buFontTx/>
              <a:buNone/>
            </a:pPr>
            <a:r>
              <a:rPr lang="en-GB" altLang="en-US" i="1"/>
              <a:t>Do you have that many identified?</a:t>
            </a:r>
          </a:p>
          <a:p>
            <a:r>
              <a:rPr lang="en-GB" altLang="en-US" i="1"/>
              <a:t>You can repeat this for different class sizes to show how many CYP in each class are estimated to have DLD.</a:t>
            </a:r>
            <a:endParaRPr lang="en-GB" altLang="en-US" i="1">
              <a:cs typeface="Calibri"/>
            </a:endParaRPr>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13</a:t>
            </a:fld>
            <a:endParaRPr lang="en-GB"/>
          </a:p>
        </p:txBody>
      </p:sp>
    </p:spTree>
    <p:extLst>
      <p:ext uri="{BB962C8B-B14F-4D97-AF65-F5344CB8AC3E}">
        <p14:creationId xmlns:p14="http://schemas.microsoft.com/office/powerpoint/2010/main" val="287541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75649E4E-ADE0-4E4E-B29E-1F6CCBAF52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5DC4992-F639-4737-9E62-B0620C7743FE}"/>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a:t>This slide gives DLD in the context of other types of special educational need. It’s not intended to portray DLD as higher priority than others – but to demonstrate prevalence.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a:t>Approximately 7.6% of children in primary schools in the UK have DLD.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a:t>Compare these numbers to some of the other types of SEN – e.g. ADHD and ASD – much smaller % - but they are much better known.</a:t>
            </a:r>
          </a:p>
          <a:p>
            <a:pPr>
              <a:defRPr/>
            </a:pPr>
            <a:endParaRPr lang="en-GB" altLang="en-US"/>
          </a:p>
          <a:p>
            <a:pPr>
              <a:defRPr/>
            </a:pPr>
            <a:endParaRPr lang="en-GB" altLang="en-US"/>
          </a:p>
        </p:txBody>
      </p:sp>
      <p:sp>
        <p:nvSpPr>
          <p:cNvPr id="32772" name="Slide Number Placeholder 3">
            <a:extLst>
              <a:ext uri="{FF2B5EF4-FFF2-40B4-BE49-F238E27FC236}">
                <a16:creationId xmlns:a16="http://schemas.microsoft.com/office/drawing/2014/main" id="{BA8F8637-702A-442D-B6F7-7AA288FA08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7DFEB9-C409-46E9-996E-3264EBBAFDF6}" type="slidenum">
              <a:rPr lang="en-GB" altLang="en-US">
                <a:latin typeface="Calibri" panose="020F0502020204030204" pitchFamily="34" charset="0"/>
              </a:rPr>
              <a:pPr/>
              <a:t>14</a:t>
            </a:fld>
            <a:endParaRPr lang="en-GB"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A15FF504-4E32-4FB4-B129-83AE99704F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4CCD16C4-F5A9-4C85-9726-97930CD4A16D}"/>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i="1"/>
              <a:t>Watch video (</a:t>
            </a:r>
            <a:r>
              <a:rPr lang="en-GB" altLang="en-US"/>
              <a:t>4:37 mins) </a:t>
            </a:r>
            <a:r>
              <a:rPr lang="en-GB" altLang="en-US" i="1"/>
              <a:t> </a:t>
            </a:r>
            <a:r>
              <a:rPr lang="en-GB" altLang="en-US"/>
              <a:t>https://www.youtube.com/watch?v=tQ-s02HWLb0&amp;vl=en-GB </a:t>
            </a:r>
          </a:p>
          <a:p>
            <a:pPr marL="171450" indent="-171450">
              <a:buFont typeface="Arial" panose="020B0604020202020204" pitchFamily="34" charset="0"/>
              <a:buChar char="•"/>
              <a:defRPr/>
            </a:pPr>
            <a:r>
              <a:rPr lang="en-GB" altLang="en-US"/>
              <a:t>This video demonstrates in an accessible and entertaining way the types of difficulties that children with DLD experience every day. Its particularly poignant when the girl describes how she feels as if people are speaking a different language and she wishes that everyone would stop using big words.</a:t>
            </a:r>
            <a:endParaRPr lang="en-GB" altLang="en-US">
              <a:cs typeface="Calibri"/>
            </a:endParaRPr>
          </a:p>
          <a:p>
            <a:pPr>
              <a:defRPr/>
            </a:pPr>
            <a:endParaRPr lang="en-GB" altLang="en-US"/>
          </a:p>
          <a:p>
            <a:pPr>
              <a:defRPr/>
            </a:pPr>
            <a:r>
              <a:rPr lang="en-GB" altLang="en-US"/>
              <a:t>Let me now ask you 3 quick questions:</a:t>
            </a:r>
          </a:p>
          <a:p>
            <a:pPr marL="228600" indent="-228600">
              <a:buAutoNum type="arabicPeriod"/>
              <a:defRPr/>
            </a:pPr>
            <a:r>
              <a:rPr lang="en-GB" altLang="en-US"/>
              <a:t>Raise your hand if the children in this video reminded you of any children in your class</a:t>
            </a:r>
          </a:p>
          <a:p>
            <a:pPr marL="228600" indent="-228600">
              <a:buAutoNum type="arabicPeriod"/>
              <a:defRPr/>
            </a:pPr>
            <a:r>
              <a:rPr lang="en-GB" altLang="en-US"/>
              <a:t>Keep your hand raised if they are known to speech and language therapy</a:t>
            </a:r>
          </a:p>
          <a:p>
            <a:pPr marL="228600" indent="-228600">
              <a:buAutoNum type="arabicPeriod"/>
              <a:defRPr/>
            </a:pPr>
            <a:r>
              <a:rPr lang="en-GB" altLang="en-US"/>
              <a:t>Now finally, keep your hand raised if they have a diagnosis of DLD</a:t>
            </a:r>
          </a:p>
          <a:p>
            <a:pPr marL="0" indent="0">
              <a:buNone/>
              <a:defRPr/>
            </a:pPr>
            <a:endParaRPr lang="en-GB" altLang="en-US"/>
          </a:p>
          <a:p>
            <a:pPr marL="0" indent="0">
              <a:buNone/>
              <a:defRPr/>
            </a:pPr>
            <a:r>
              <a:rPr lang="en-GB" altLang="en-US"/>
              <a:t>Of course not all the children you are thinking of will have DLD – but some of them may and it’s likely that many of them aren’t identified.</a:t>
            </a:r>
          </a:p>
          <a:p>
            <a:pPr marL="0" indent="0">
              <a:buNone/>
              <a:defRPr/>
            </a:pPr>
            <a:endParaRPr lang="en-GB" alt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i="1" baseline="0"/>
              <a:t>Note to presenter: remember you can d</a:t>
            </a:r>
            <a:r>
              <a:rPr lang="en-GB" i="1"/>
              <a:t>elete slides as needed – see the symbol in the top right hand corner of the slides that show if they are designed specifically for primary/secondary staff.</a:t>
            </a:r>
          </a:p>
          <a:p>
            <a:pPr marL="0" indent="0">
              <a:buNone/>
              <a:defRPr/>
            </a:pPr>
            <a:endParaRPr lang="en-GB" altLang="en-US">
              <a:cs typeface="Calibri"/>
            </a:endParaRPr>
          </a:p>
        </p:txBody>
      </p:sp>
      <p:sp>
        <p:nvSpPr>
          <p:cNvPr id="67588" name="Slide Number Placeholder 3">
            <a:extLst>
              <a:ext uri="{FF2B5EF4-FFF2-40B4-BE49-F238E27FC236}">
                <a16:creationId xmlns:a16="http://schemas.microsoft.com/office/drawing/2014/main" id="{B0D13AAA-4AB1-49FA-B2A9-B04142D5F1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92BA06-A5C7-4698-9FAA-51929A9AAEAB}" type="slidenum">
              <a:rPr lang="en-GB" altLang="en-US">
                <a:latin typeface="Calibri" panose="020F0502020204030204" pitchFamily="34" charset="0"/>
              </a:rPr>
              <a:pPr/>
              <a:t>15</a:t>
            </a:fld>
            <a:endParaRPr lang="en-GB"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A15FF504-4E32-4FB4-B129-83AE99704F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4CCD16C4-F5A9-4C85-9726-97930CD4A16D}"/>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i="1"/>
              <a:t>Watch video (2 mins)</a:t>
            </a:r>
            <a:r>
              <a:rPr lang="en-GB" altLang="en-US" sz="1200" b="0" i="0"/>
              <a:t> </a:t>
            </a:r>
            <a:r>
              <a:rPr lang="en-US" sz="1200" b="0" i="0" kern="1200">
                <a:solidFill>
                  <a:schemeClr val="tx1"/>
                </a:solidFill>
                <a:effectLst/>
                <a:latin typeface="+mn-lt"/>
                <a:ea typeface="+mn-ea"/>
                <a:cs typeface="+mn-cs"/>
                <a:hlinkClick r:id="rId3"/>
              </a:rPr>
              <a:t>https://www.youtube.com/watch?v=rwOfkj0dj_0</a:t>
            </a: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defRPr/>
            </a:pPr>
            <a:r>
              <a:rPr lang="en-GB" altLang="en-US" sz="1200" b="0"/>
              <a:t>This video is helpful because</a:t>
            </a:r>
            <a:r>
              <a:rPr lang="en-GB" altLang="en-US"/>
              <a:t> </a:t>
            </a:r>
            <a:r>
              <a:rPr lang="en-GB" altLang="en-US" sz="1200" b="0"/>
              <a:t>she talks about how it feels for her and what her experience of it is.</a:t>
            </a:r>
            <a:r>
              <a:rPr lang="en-GB" altLang="en-US"/>
              <a:t> </a:t>
            </a:r>
            <a:endParaRPr lang="en-GB" altLang="en-US" sz="1200" b="0"/>
          </a:p>
          <a:p>
            <a:pPr marL="171450" indent="-171450">
              <a:buFont typeface="Arial" panose="020B0604020202020204" pitchFamily="34" charset="0"/>
              <a:buChar char="•"/>
              <a:defRPr/>
            </a:pPr>
            <a:r>
              <a:rPr lang="en-GB" altLang="en-US" sz="1200" b="0"/>
              <a:t>She was only diagnosed at 15 – </a:t>
            </a:r>
            <a:r>
              <a:rPr lang="en-GB" altLang="en-US"/>
              <a:t>this goes</a:t>
            </a:r>
            <a:r>
              <a:rPr lang="en-GB" altLang="en-US" sz="1200" b="0"/>
              <a:t> to show that CYP </a:t>
            </a:r>
            <a:r>
              <a:rPr lang="en-GB" altLang="en-US"/>
              <a:t>with DLD can</a:t>
            </a:r>
            <a:r>
              <a:rPr lang="en-GB" altLang="en-US" sz="1200" b="0"/>
              <a:t> go undetected for a really long time – so </a:t>
            </a:r>
            <a:r>
              <a:rPr lang="en-GB" altLang="en-US"/>
              <a:t>its important</a:t>
            </a:r>
            <a:r>
              <a:rPr lang="en-GB" altLang="en-US" sz="1200" b="0"/>
              <a:t> for us all to be aware of the possible indicators!</a:t>
            </a:r>
            <a:endParaRPr lang="en-GB" altLang="en-US" sz="1200" b="0">
              <a:cs typeface="Calibri"/>
            </a:endParaRPr>
          </a:p>
          <a:p>
            <a:pPr>
              <a:defRPr/>
            </a:pPr>
            <a:endParaRPr lang="en-US" sz="1200" b="0" i="0" kern="1200">
              <a:solidFill>
                <a:schemeClr val="tx1"/>
              </a:solidFill>
              <a:effectLst/>
              <a:latin typeface="+mn-lt"/>
              <a:ea typeface="+mn-ea"/>
              <a:cs typeface="+mn-cs"/>
            </a:endParaRPr>
          </a:p>
          <a:p>
            <a:pPr>
              <a:defRPr/>
            </a:pPr>
            <a:r>
              <a:rPr lang="en-GB" altLang="en-US"/>
              <a:t>Let me now ask you 3 quick questions:</a:t>
            </a:r>
          </a:p>
          <a:p>
            <a:pPr marL="228600" indent="-228600">
              <a:buAutoNum type="arabicPeriod"/>
              <a:defRPr/>
            </a:pPr>
            <a:r>
              <a:rPr lang="en-GB" altLang="en-US"/>
              <a:t>Raise your hand if the girl in this video reminded you of any young people at our school</a:t>
            </a:r>
          </a:p>
          <a:p>
            <a:pPr marL="228600" indent="-228600">
              <a:buAutoNum type="arabicPeriod"/>
              <a:defRPr/>
            </a:pPr>
            <a:r>
              <a:rPr lang="en-GB" altLang="en-US"/>
              <a:t>Keep your hand raised if the young people you are thinking of are known to speech and language therapy</a:t>
            </a:r>
          </a:p>
          <a:p>
            <a:pPr marL="228600" indent="-228600">
              <a:buAutoNum type="arabicPeriod"/>
              <a:defRPr/>
            </a:pPr>
            <a:r>
              <a:rPr lang="en-GB" altLang="en-US"/>
              <a:t>Now finally, keep your hand raised if those young people have a diagnosis of DLD</a:t>
            </a:r>
          </a:p>
          <a:p>
            <a:pPr marL="0" indent="0">
              <a:buNone/>
              <a:defRPr/>
            </a:pPr>
            <a:endParaRPr lang="en-GB" altLang="en-US"/>
          </a:p>
          <a:p>
            <a:pPr marL="0" indent="0">
              <a:buNone/>
              <a:defRPr/>
            </a:pPr>
            <a:r>
              <a:rPr lang="en-GB" altLang="en-US"/>
              <a:t>Of course not all the young people you are thinking of will have DLD – but some of them may, and it’s likely that many of them aren’t identified.</a:t>
            </a:r>
            <a:endParaRPr lang="en-US" sz="1200" b="0" i="0" kern="1200">
              <a:solidFill>
                <a:schemeClr val="tx1"/>
              </a:solidFill>
              <a:effectLst/>
              <a:latin typeface="+mn-lt"/>
              <a:ea typeface="+mn-ea"/>
              <a:cs typeface="+mn-cs"/>
            </a:endParaRPr>
          </a:p>
          <a:p>
            <a:pPr>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i="1" baseline="0"/>
              <a:t>Note to presenter: remember you can d</a:t>
            </a:r>
            <a:r>
              <a:rPr lang="en-GB" i="1"/>
              <a:t>elete slides as needed – see the symbol in the top right hand corner of the slides that show if they are designed specifically for primary/secondary staff</a:t>
            </a:r>
          </a:p>
          <a:p>
            <a:pPr>
              <a:defRPr/>
            </a:pPr>
            <a:endParaRPr lang="en-US" sz="1200" b="0" i="0" kern="1200">
              <a:solidFill>
                <a:schemeClr val="tx1"/>
              </a:solidFill>
              <a:effectLst/>
              <a:latin typeface="+mn-lt"/>
              <a:ea typeface="+mn-ea"/>
              <a:cs typeface="+mn-cs"/>
            </a:endParaRPr>
          </a:p>
          <a:p>
            <a:pPr>
              <a:defRPr/>
            </a:pPr>
            <a:endParaRPr lang="en-US" sz="1200" b="0" i="0" kern="1200">
              <a:solidFill>
                <a:schemeClr val="tx1"/>
              </a:solidFill>
              <a:effectLst/>
              <a:latin typeface="+mn-lt"/>
              <a:ea typeface="+mn-ea"/>
              <a:cs typeface="+mn-cs"/>
            </a:endParaRPr>
          </a:p>
          <a:p>
            <a:pPr>
              <a:defRPr/>
            </a:pPr>
            <a:endParaRPr lang="en-GB" altLang="en-US"/>
          </a:p>
        </p:txBody>
      </p:sp>
      <p:sp>
        <p:nvSpPr>
          <p:cNvPr id="67588" name="Slide Number Placeholder 3">
            <a:extLst>
              <a:ext uri="{FF2B5EF4-FFF2-40B4-BE49-F238E27FC236}">
                <a16:creationId xmlns:a16="http://schemas.microsoft.com/office/drawing/2014/main" id="{B0D13AAA-4AB1-49FA-B2A9-B04142D5F1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92BA06-A5C7-4698-9FAA-51929A9AAEAB}" type="slidenum">
              <a:rPr lang="en-GB" altLang="en-US">
                <a:latin typeface="Calibri" panose="020F0502020204030204" pitchFamily="34" charset="0"/>
              </a:rPr>
              <a:pPr/>
              <a:t>16</a:t>
            </a:fld>
            <a:endParaRPr lang="en-GB"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Now we’re going to think about the potential impacts of DLD – why it matters</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17</a:t>
            </a:fld>
            <a:endParaRPr lang="en-GB"/>
          </a:p>
        </p:txBody>
      </p:sp>
    </p:spTree>
    <p:extLst>
      <p:ext uri="{BB962C8B-B14F-4D97-AF65-F5344CB8AC3E}">
        <p14:creationId xmlns:p14="http://schemas.microsoft.com/office/powerpoint/2010/main" val="4128322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Language underlies much of what we do at school and in life, so it makes sense that CYP with DLD are going to have difficulty with a great many things.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An obvious link is the one between spoken language and reading and writing. If CYP have difficulties with any aspects of spoken language, you will notice the impact in their reading and written language as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Some CYP with DLD will learn how to decode so they can read aloud fluently, but this won’t get them very far if they can’t understand what they have read. Reading comprehension is likely to be affected.</a:t>
            </a:r>
          </a:p>
          <a:p>
            <a:pPr marL="171450" indent="-171450">
              <a:buFont typeface="Arial" panose="020B0604020202020204" pitchFamily="34" charset="0"/>
              <a:buChar char="•"/>
              <a:defRPr/>
            </a:pPr>
            <a:r>
              <a:rPr lang="en-GB"/>
              <a:t>CYP with DLD are also likely to have difficulty learning new concepts and vocabulary, which then impacts their learning.</a:t>
            </a:r>
            <a:endParaRPr lang="en-GB">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They might struggle to understand your explanations and follow your instructions.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In the playground, they might struggle resolving conflicts and negotiating with peers.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Even sports and games rely on language to explain the rules – so CYP with DLD may struggle with this as well.</a:t>
            </a:r>
          </a:p>
          <a:p>
            <a:pPr>
              <a:defRPr/>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18</a:t>
            </a:fld>
            <a:endParaRPr lang="en-GB"/>
          </a:p>
        </p:txBody>
      </p:sp>
    </p:spTree>
    <p:extLst>
      <p:ext uri="{BB962C8B-B14F-4D97-AF65-F5344CB8AC3E}">
        <p14:creationId xmlns:p14="http://schemas.microsoft.com/office/powerpoint/2010/main" val="606690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Then we see a wider impact in other areas as well, such as those shown on this slide.</a:t>
            </a:r>
          </a:p>
          <a:p>
            <a:pPr marL="171450" indent="-171450">
              <a:buFont typeface="Arial" panose="020B0604020202020204" pitchFamily="34" charset="0"/>
              <a:buChar char="•"/>
            </a:pPr>
            <a:r>
              <a:rPr lang="en-GB"/>
              <a:t>They might struggle to make friends because they take longer to process what has been said and are less good at expressing themselves and keeping up in conversations.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aseline="0"/>
              <a:t>This can be apparent in primary school, but then becomes more pronounced by secondary school, when communication b</a:t>
            </a:r>
            <a:r>
              <a:rPr lang="en-GB"/>
              <a:t>etween peers becomes a lot more nuanced, subtle and fast-paced.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a:t>Some may get into trouble or have conflicts with peers in the playground, but can’t explain what has happened whereas others can fluently describe incidents.</a:t>
            </a:r>
            <a:endParaRPr lang="en-GB" alt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 really high proportion of CYP with DLD have mental health difficulties.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0"/>
              <a:t>It has been found that 81% of children with emotional and behavioural disorders may have significant language deficits, often unidentified </a:t>
            </a:r>
            <a:r>
              <a:rPr lang="en-GB" altLang="en-US" sz="800" i="1"/>
              <a:t>(Hollo et al 2014)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One of the problems here is that mental health support usually involves talking therapies, like counselling, which these CYP can’t access.</a:t>
            </a:r>
          </a:p>
          <a:p>
            <a:pPr marL="171450" indent="-171450">
              <a:buFont typeface="Arial" panose="020B0604020202020204" pitchFamily="34" charset="0"/>
              <a:buChar char="•"/>
              <a:defRPr/>
            </a:pPr>
            <a:r>
              <a:rPr lang="en-GB"/>
              <a:t>We also see difficulties in areas like behaviour and reasoning.</a:t>
            </a:r>
          </a:p>
          <a:p>
            <a:pPr marL="171450" indent="-171450">
              <a:buFont typeface="Arial" panose="020B0604020202020204" pitchFamily="34" charset="0"/>
              <a:buChar char="•"/>
              <a:defRPr/>
            </a:pPr>
            <a:r>
              <a:rPr lang="en-GB"/>
              <a:t>And finally language difficulties often result in lower academic attainment, and even affect employment prospects later on.</a:t>
            </a:r>
          </a:p>
          <a:p>
            <a:pPr marL="171450" indent="-171450">
              <a:buFont typeface="Arial" panose="020B0604020202020204" pitchFamily="34" charset="0"/>
              <a:buChar char="•"/>
              <a:defRPr/>
            </a:pPr>
            <a:r>
              <a:rPr lang="en-GB" sz="1800" u="none">
                <a:solidFill>
                  <a:srgbClr val="008080"/>
                </a:solidFill>
                <a:effectLst/>
                <a:latin typeface="Calibri" panose="020F0502020204030204" pitchFamily="34" charset="0"/>
                <a:ea typeface="Calibri" panose="020F0502020204030204" pitchFamily="34" charset="0"/>
                <a:cs typeface="Arial" panose="020B0604020202020204" pitchFamily="34" charset="0"/>
              </a:rPr>
              <a:t>DfE GCSE results from 2019 indicate that young people with speech, language and communication needs achieved an average attainment 8 score (25.8) that was close to half that of their peers with no identified SEN (49.9) (Department for Education, 2019).</a:t>
            </a:r>
            <a:endParaRPr lang="en-GB" altLang="en-US" sz="900" b="0" i="1">
              <a:solidFill>
                <a:schemeClr val="tx1"/>
              </a:solidFill>
              <a:cs typeface="Calibri"/>
            </a:endParaRPr>
          </a:p>
          <a:p>
            <a:pPr marL="171450" indent="-171450">
              <a:buFont typeface="Arial" panose="020B0604020202020204" pitchFamily="34" charset="0"/>
              <a:buChar char="•"/>
              <a:defRPr/>
            </a:pPr>
            <a:r>
              <a:rPr lang="en-GB" altLang="en-US" sz="1200" b="0" i="0"/>
              <a:t>Children with poor vocabulary skills are twice as likely to be unemployed when they reach adulthood.</a:t>
            </a:r>
            <a:r>
              <a:rPr lang="en-GB" altLang="en-US" sz="1200" b="0" i="0">
                <a:cs typeface="Calibri"/>
              </a:rPr>
              <a:t> </a:t>
            </a:r>
            <a:r>
              <a:rPr lang="en-GB" altLang="en-US" sz="1200" i="1"/>
              <a:t>Law, J. et al (2009)</a:t>
            </a:r>
          </a:p>
          <a:p>
            <a:pPr marL="171450" indent="-171450">
              <a:buFontTx/>
              <a:buChar char="-"/>
              <a:defRPr/>
            </a:pPr>
            <a:endParaRPr lang="en-GB" i="0"/>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19</a:t>
            </a:fld>
            <a:endParaRPr lang="en-GB"/>
          </a:p>
        </p:txBody>
      </p:sp>
    </p:spTree>
    <p:extLst>
      <p:ext uri="{BB962C8B-B14F-4D97-AF65-F5344CB8AC3E}">
        <p14:creationId xmlns:p14="http://schemas.microsoft.com/office/powerpoint/2010/main" val="4176127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This slide shows what we will cover in this session.</a:t>
            </a:r>
          </a:p>
          <a:p>
            <a:pPr marL="171450" indent="-171450">
              <a:buFont typeface="Arial" panose="020B0604020202020204" pitchFamily="34" charset="0"/>
              <a:buChar char="•"/>
            </a:pPr>
            <a:r>
              <a:rPr lang="en-GB"/>
              <a:t>The focus of this session is on raising awareness of what DLD is and starting to look at how to identify and support these children and young people at school.</a:t>
            </a:r>
          </a:p>
          <a:p>
            <a:pPr marL="171450" indent="-171450">
              <a:buFont typeface="Arial" panose="020B0604020202020204" pitchFamily="34" charset="0"/>
              <a:buChar char="•"/>
            </a:pPr>
            <a:r>
              <a:rPr lang="en-GB"/>
              <a:t>It’s a complex area and there are many more resources available online – we will share follow up resources at the end.</a:t>
            </a:r>
          </a:p>
          <a:p>
            <a:pPr marL="171450" indent="-171450">
              <a:buFont typeface="Arial" panose="020B0604020202020204" pitchFamily="34" charset="0"/>
              <a:buChar char="•"/>
            </a:pPr>
            <a:r>
              <a:rPr lang="en-GB"/>
              <a:t>Some staff will need to know more than what we cover today, but this is a good starting point. </a:t>
            </a:r>
          </a:p>
          <a:p>
            <a:pPr marL="171450" indent="-171450">
              <a:buFont typeface="Arial" panose="020B0604020202020204" pitchFamily="34" charset="0"/>
              <a:buChar char="•"/>
            </a:pPr>
            <a:r>
              <a:rPr lang="en-GB"/>
              <a:t>We will also discuss at the end how we want to take this forward in our school.</a:t>
            </a:r>
          </a:p>
        </p:txBody>
      </p:sp>
      <p:sp>
        <p:nvSpPr>
          <p:cNvPr id="4" name="Slide Number Placeholder 3"/>
          <p:cNvSpPr>
            <a:spLocks noGrp="1"/>
          </p:cNvSpPr>
          <p:nvPr>
            <p:ph type="sldNum" sz="quarter" idx="5"/>
          </p:nvPr>
        </p:nvSpPr>
        <p:spPr/>
        <p:txBody>
          <a:bodyPr/>
          <a:lstStyle/>
          <a:p>
            <a:fld id="{9ABFA778-E5DD-4289-964A-DD4DAB0D721B}" type="slidenum">
              <a:rPr lang="en-GB" smtClean="0"/>
              <a:t>2</a:t>
            </a:fld>
            <a:endParaRPr lang="en-GB"/>
          </a:p>
        </p:txBody>
      </p:sp>
    </p:spTree>
    <p:extLst>
      <p:ext uri="{BB962C8B-B14F-4D97-AF65-F5344CB8AC3E}">
        <p14:creationId xmlns:p14="http://schemas.microsoft.com/office/powerpoint/2010/main" val="1288476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Activity – discuss in small groups and feedback. 5 mins discussion &amp; 5-10 mins for feedback – you could either ask each group to feedback on one of the elements on this slide, or you could get each group to think about everything and then feed back a couple of the main points they talked about. Write key indicators on the board as groups feed back – then refer to the points on the next few slides to highlight the key indicators.</a:t>
            </a:r>
          </a:p>
          <a:p>
            <a:pPr marL="0" indent="0">
              <a:buFontTx/>
              <a:buNone/>
            </a:pPr>
            <a:endParaRPr lang="en-GB" i="1"/>
          </a:p>
          <a:p>
            <a:pPr marL="171450" indent="-171450">
              <a:buFont typeface="Arial" panose="020B0604020202020204" pitchFamily="34" charset="0"/>
              <a:buChar char="•"/>
            </a:pPr>
            <a:r>
              <a:rPr lang="en-GB"/>
              <a:t>Now let’s think about what these CYP might look like in your classroom, so that you know how to pick them out. </a:t>
            </a:r>
          </a:p>
          <a:p>
            <a:pPr marL="171450" indent="-171450">
              <a:buFont typeface="Arial" panose="020B0604020202020204" pitchFamily="34" charset="0"/>
              <a:buChar char="•"/>
            </a:pPr>
            <a:r>
              <a:rPr lang="en-GB"/>
              <a:t>Remember we said that DLD is referred to as a hidden or invisible disability – so there is no one set of criteria to use.</a:t>
            </a:r>
          </a:p>
          <a:p>
            <a:pPr marL="171450" indent="-171450">
              <a:buFont typeface="Arial" panose="020B0604020202020204" pitchFamily="34" charset="0"/>
              <a:buChar char="•"/>
            </a:pPr>
            <a:r>
              <a:rPr lang="en-GB"/>
              <a:t>Think about what you MIGHT notice in the classroom though – in terms of attention, behaviour, social interaction, talking, understanding, and finally academic work.</a:t>
            </a:r>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20</a:t>
            </a:fld>
            <a:endParaRPr lang="en-GB"/>
          </a:p>
        </p:txBody>
      </p:sp>
    </p:spTree>
    <p:extLst>
      <p:ext uri="{BB962C8B-B14F-4D97-AF65-F5344CB8AC3E}">
        <p14:creationId xmlns:p14="http://schemas.microsoft.com/office/powerpoint/2010/main" val="2998153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a:t>This iceberg model is a nice way of showing what we have just been talking about – that what we see on the surface in terms of someone’s behaviour and communication may not always tell us the full picture of what is going on underneath for them.</a:t>
            </a:r>
          </a:p>
          <a:p>
            <a:pPr marL="171450" indent="-171450">
              <a:buFont typeface="Arial" panose="020B0604020202020204" pitchFamily="34" charset="0"/>
              <a:buChar char="•"/>
            </a:pPr>
            <a:r>
              <a:rPr lang="en-GB"/>
              <a:t>What we notice in the classroom might just be the surface behaviours – but there might be a lot more going on underneath.</a:t>
            </a:r>
          </a:p>
          <a:p>
            <a:pPr marL="0" indent="0">
              <a:buFontTx/>
              <a:buNone/>
            </a:pPr>
            <a:endParaRPr lang="en-GB"/>
          </a:p>
        </p:txBody>
      </p:sp>
      <p:sp>
        <p:nvSpPr>
          <p:cNvPr id="4" name="Slide Number Placeholder 3"/>
          <p:cNvSpPr>
            <a:spLocks noGrp="1"/>
          </p:cNvSpPr>
          <p:nvPr>
            <p:ph type="sldNum" sz="quarter" idx="10"/>
          </p:nvPr>
        </p:nvSpPr>
        <p:spPr/>
        <p:txBody>
          <a:bodyPr/>
          <a:lstStyle/>
          <a:p>
            <a:fld id="{882D750D-D40B-49ED-8E39-F124206A2353}"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GB" altLang="en-US" i="1"/>
              <a:t>This slide is a word cloud that was generated by primary school teachers during an I CAN webinar in Autumn 2020. We asked them what children with DLD might present like in the classroom and this is what they told us. Talk through this based on your discussion already – some extra notes below to discuss further.</a:t>
            </a:r>
          </a:p>
          <a:p>
            <a:pPr marL="171450" indent="-171450">
              <a:buFont typeface="Arial" panose="020B0604020202020204" pitchFamily="34" charset="0"/>
              <a:buChar char="•"/>
              <a:defRPr/>
            </a:pPr>
            <a:r>
              <a:rPr lang="en-GB" altLang="en-US"/>
              <a:t>This word cloud has a few of the key indicators or behaviours that you might notice in your classroom.</a:t>
            </a:r>
          </a:p>
          <a:p>
            <a:pPr marL="171450" indent="-171450">
              <a:buFont typeface="Arial" panose="020B0604020202020204" pitchFamily="34" charset="0"/>
              <a:buChar char="•"/>
              <a:defRPr/>
            </a:pPr>
            <a:r>
              <a:rPr lang="en-GB" altLang="en-US"/>
              <a:t>It’s a word cloud that was generated by primary school teachers during an I CAN webinar in Autumn 2020 when asked “how do you think children with DLD would present in the classroom?”</a:t>
            </a:r>
          </a:p>
          <a:p>
            <a:pPr marL="171450" indent="-171450">
              <a:buFont typeface="Arial" panose="020B0604020202020204" pitchFamily="34" charset="0"/>
              <a:buChar char="•"/>
              <a:defRPr/>
            </a:pPr>
            <a:r>
              <a:rPr lang="en-GB" altLang="en-US"/>
              <a:t>Often children with DLD have poor attention – this can be described as not listening, staring out the window, blank, in their own world.</a:t>
            </a:r>
            <a:endParaRPr lang="en-GB" altLang="en-US">
              <a:cs typeface="Calibri"/>
            </a:endParaRPr>
          </a:p>
          <a:p>
            <a:pPr marL="171450" indent="-171450">
              <a:buFont typeface="Arial" panose="020B0604020202020204" pitchFamily="34" charset="0"/>
              <a:buChar char="•"/>
              <a:defRPr/>
            </a:pPr>
            <a:r>
              <a:rPr lang="en-GB" altLang="en-US"/>
              <a:t>Or, they may become disruptive and act out.</a:t>
            </a:r>
            <a:endParaRPr lang="en-GB" altLang="en-US">
              <a:cs typeface="Calibri" panose="020F0502020204030204"/>
            </a:endParaRPr>
          </a:p>
          <a:p>
            <a:pPr marL="171450" indent="-171450">
              <a:buFont typeface="Arial" panose="020B0604020202020204" pitchFamily="34" charset="0"/>
              <a:buChar char="•"/>
              <a:defRPr/>
            </a:pPr>
            <a:r>
              <a:rPr lang="en-GB" altLang="en-US"/>
              <a:t>Some may get into trouble or have conflicts in the playground, but can’t explain what has happened whereas others can fluently describe incident.</a:t>
            </a:r>
          </a:p>
          <a:p>
            <a:pPr marL="171450" indent="-171450">
              <a:buFont typeface="Arial" panose="020B0604020202020204" pitchFamily="34" charset="0"/>
              <a:buChar char="•"/>
              <a:defRPr/>
            </a:pPr>
            <a:r>
              <a:rPr lang="en-GB" baseline="0"/>
              <a:t>Often they might seem to just be one step behind where the other kids are in a social situation </a:t>
            </a:r>
            <a:r>
              <a:rPr lang="mr-IN" baseline="0"/>
              <a:t>–</a:t>
            </a:r>
            <a:r>
              <a:rPr lang="en-GB" baseline="0"/>
              <a:t> and so because of that they struggle with friendships.</a:t>
            </a:r>
          </a:p>
          <a:p>
            <a:pPr marL="171651" marR="0" lvl="0" indent="-17165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i="1" baseline="0"/>
              <a:t>Note to presenter: remember you can d</a:t>
            </a:r>
            <a:r>
              <a:rPr lang="en-GB" i="1"/>
              <a:t>elete slides as needed – see the symbol in the top right hand corner of the slides that show if they are designed specifically for primary/secondary staff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baseline="0"/>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22</a:t>
            </a:fld>
            <a:endParaRPr lang="en-GB"/>
          </a:p>
        </p:txBody>
      </p:sp>
    </p:spTree>
    <p:extLst>
      <p:ext uri="{BB962C8B-B14F-4D97-AF65-F5344CB8AC3E}">
        <p14:creationId xmlns:p14="http://schemas.microsoft.com/office/powerpoint/2010/main" val="2888152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GB" altLang="en-US" i="1"/>
              <a:t>This slide is a word cloud that was generated by secondary school teachers during an I CAN webinar in Autumn 2020. We asked them what DLD might present like in the classroom and this is what they told us. Talk through this based on your discussion already – some extra notes below to discuss further.</a:t>
            </a:r>
          </a:p>
          <a:p>
            <a:pPr marL="171450" indent="-171450">
              <a:buFont typeface="Arial" panose="020B0604020202020204" pitchFamily="34" charset="0"/>
              <a:buChar char="•"/>
              <a:defRPr/>
            </a:pPr>
            <a:r>
              <a:rPr lang="en-GB" altLang="en-US"/>
              <a:t>This word cloud has a few of the key indicators or behaviours that you might notice in your classroom.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a:t>It’s a word cloud that was generated by secondary school teachers during an I CAN webinar in Autumn 2020 when asked “how do you think children and young people with DLD would present in the classroom?”</a:t>
            </a:r>
          </a:p>
          <a:p>
            <a:pPr marL="171450" indent="-171450">
              <a:buFont typeface="Arial" panose="020B0604020202020204" pitchFamily="34" charset="0"/>
              <a:buChar char="•"/>
              <a:defRPr/>
            </a:pPr>
            <a:r>
              <a:rPr lang="en-GB" altLang="en-US"/>
              <a:t>As we said, DLD is often described as an “invisible” or “hidden” disability. Particularly if it hasn’t been picked up at a younger age, it can be easy to mistake for a behaviour problem once young people reach adolescence. </a:t>
            </a:r>
            <a:endParaRPr lang="en-GB"/>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GB" altLang="en-US"/>
              <a:t>Conversely, sometimes these young people have learned lots of masking behaviours by secondary age, and so they might present as very quiet and compliant.</a:t>
            </a:r>
            <a:endParaRPr lang="en-GB" baseline="0">
              <a:cs typeface="Calibri"/>
            </a:endParaRPr>
          </a:p>
          <a:p>
            <a:pPr marL="171450" indent="-171450">
              <a:buFont typeface="Arial" panose="020B0604020202020204" pitchFamily="34" charset="0"/>
              <a:buChar char="•"/>
              <a:defRPr/>
            </a:pPr>
            <a:r>
              <a:rPr lang="en-GB" baseline="0"/>
              <a:t>Often they might seem to just be one step behind where the other kids are in a social situation </a:t>
            </a:r>
            <a:r>
              <a:rPr lang="mr-IN" baseline="0"/>
              <a:t>–</a:t>
            </a:r>
            <a:r>
              <a:rPr lang="en-GB" baseline="0"/>
              <a:t> and so because of that they struggle with friendships.</a:t>
            </a:r>
          </a:p>
          <a:p>
            <a:pPr marL="171651" marR="0" lvl="0" indent="-17165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i="1" baseline="0"/>
              <a:t>Note to presenter: remember you can d</a:t>
            </a:r>
            <a:r>
              <a:rPr lang="en-GB" i="1"/>
              <a:t>elete slides as needed – see the symbol in the top right hand corner of the slides that show if they are designed specifically for primary/secondary staff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baseline="0"/>
          </a:p>
          <a:p>
            <a:pPr marL="171651" marR="0" lvl="0" indent="-17165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a:p>
          <a:p>
            <a:pPr>
              <a:defRPr/>
            </a:pPr>
            <a:endParaRPr lang="en-GB" altLang="en-US"/>
          </a:p>
          <a:p>
            <a:endParaRPr lang="en-GB"/>
          </a:p>
          <a:p>
            <a:pPr>
              <a:defRPr/>
            </a:pPr>
            <a:endParaRPr lang="en-GB" altLang="en-US"/>
          </a:p>
          <a:p>
            <a:endParaRPr lang="en-GB"/>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23</a:t>
            </a:fld>
            <a:endParaRPr lang="en-GB"/>
          </a:p>
        </p:txBody>
      </p:sp>
    </p:spTree>
    <p:extLst>
      <p:ext uri="{BB962C8B-B14F-4D97-AF65-F5344CB8AC3E}">
        <p14:creationId xmlns:p14="http://schemas.microsoft.com/office/powerpoint/2010/main" val="3313200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i="1"/>
              <a:t>Watch video (7:10 mins) </a:t>
            </a:r>
            <a:r>
              <a:rPr lang="en-GB" altLang="en-US"/>
              <a:t>https://www.youtube.com/watch?v=JAsf_Wqjz4g  </a:t>
            </a:r>
          </a:p>
          <a:p>
            <a:pPr>
              <a:defRPr/>
            </a:pPr>
            <a:endParaRPr lang="en-GB" altLang="en-US" i="1"/>
          </a:p>
          <a:p>
            <a:pPr>
              <a:defRPr/>
            </a:pPr>
            <a:r>
              <a:rPr lang="en-GB" altLang="en-US" i="1"/>
              <a:t>If you want to reduce the length you could play from the beginning up to 4:36)</a:t>
            </a:r>
          </a:p>
          <a:p>
            <a:pPr>
              <a:defRPr/>
            </a:pPr>
            <a:endParaRPr lang="en-GB" i="1"/>
          </a:p>
          <a:p>
            <a:endParaRPr lang="en-GB"/>
          </a:p>
        </p:txBody>
      </p:sp>
      <p:sp>
        <p:nvSpPr>
          <p:cNvPr id="4" name="Slide Number Placeholder 3"/>
          <p:cNvSpPr>
            <a:spLocks noGrp="1"/>
          </p:cNvSpPr>
          <p:nvPr>
            <p:ph type="sldNum" sz="quarter" idx="10"/>
          </p:nvPr>
        </p:nvSpPr>
        <p:spPr/>
        <p:txBody>
          <a:bodyPr/>
          <a:lstStyle/>
          <a:p>
            <a:fld id="{9ABFA778-E5DD-4289-964A-DD4DAB0D721B}" type="slidenum">
              <a:rPr lang="en-GB" smtClean="0"/>
              <a:t>24</a:t>
            </a:fld>
            <a:endParaRPr lang="en-GB"/>
          </a:p>
        </p:txBody>
      </p:sp>
    </p:spTree>
    <p:extLst>
      <p:ext uri="{BB962C8B-B14F-4D97-AF65-F5344CB8AC3E}">
        <p14:creationId xmlns:p14="http://schemas.microsoft.com/office/powerpoint/2010/main" val="272286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now let’s talk about how we can best support these CYP in our school.</a:t>
            </a:r>
          </a:p>
        </p:txBody>
      </p:sp>
      <p:sp>
        <p:nvSpPr>
          <p:cNvPr id="4" name="Slide Number Placeholder 3"/>
          <p:cNvSpPr>
            <a:spLocks noGrp="1"/>
          </p:cNvSpPr>
          <p:nvPr>
            <p:ph type="sldNum" sz="quarter" idx="5"/>
          </p:nvPr>
        </p:nvSpPr>
        <p:spPr/>
        <p:txBody>
          <a:bodyPr/>
          <a:lstStyle/>
          <a:p>
            <a:fld id="{9ABFA778-E5DD-4289-964A-DD4DAB0D721B}" type="slidenum">
              <a:rPr lang="en-GB" smtClean="0"/>
              <a:t>25</a:t>
            </a:fld>
            <a:endParaRPr lang="en-GB"/>
          </a:p>
        </p:txBody>
      </p:sp>
    </p:spTree>
    <p:extLst>
      <p:ext uri="{BB962C8B-B14F-4D97-AF65-F5344CB8AC3E}">
        <p14:creationId xmlns:p14="http://schemas.microsoft.com/office/powerpoint/2010/main" val="3233702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a:t>Its important for us to remember that under the Code of Practice, SEND is everybody’s business. </a:t>
            </a:r>
          </a:p>
          <a:p>
            <a:pPr marL="171450" indent="-171450">
              <a:buFont typeface="Arial" panose="020B0604020202020204" pitchFamily="34" charset="0"/>
              <a:buChar char="•"/>
            </a:pPr>
            <a:r>
              <a:rPr lang="en-GB"/>
              <a:t>Teachers are responsible for students’ progress – so even if they have additional support from other adults, it is important to know what is going on and to be planning that student’s education, when they have time for additional support and interventions, monitoring their progress, etc.</a:t>
            </a:r>
          </a:p>
          <a:p>
            <a:pPr marL="171450" indent="-171450">
              <a:buFont typeface="Arial" panose="020B0604020202020204" pitchFamily="34" charset="0"/>
              <a:buChar char="•"/>
            </a:pPr>
            <a:r>
              <a:rPr lang="en-GB"/>
              <a:t>That means we all need to know how to identify and support CYP with DLD.</a:t>
            </a:r>
            <a:endParaRPr lang="en-GB">
              <a:cs typeface="Calibri"/>
            </a:endParaRPr>
          </a:p>
          <a:p>
            <a:pPr marL="171450" indent="-171450">
              <a:buFont typeface="Arial" panose="020B0604020202020204" pitchFamily="34" charset="0"/>
              <a:buChar char="•"/>
            </a:pPr>
            <a:r>
              <a:rPr lang="en-GB">
                <a:highlight>
                  <a:srgbClr val="FFFF00"/>
                </a:highlight>
              </a:rPr>
              <a:t>We also need to remember to involve families – be aware that other family members may also struggle with aspects of communication and language (although this is not always the case).</a:t>
            </a:r>
            <a:endParaRPr lang="en-GB">
              <a:highlight>
                <a:srgbClr val="FFFF00"/>
              </a:highlight>
              <a:cs typeface="Calibri" panose="020F0502020204030204"/>
            </a:endParaRPr>
          </a:p>
          <a:p>
            <a:endParaRPr lang="en-GB"/>
          </a:p>
        </p:txBody>
      </p:sp>
      <p:sp>
        <p:nvSpPr>
          <p:cNvPr id="4" name="Slide Number Placeholder 3"/>
          <p:cNvSpPr>
            <a:spLocks noGrp="1"/>
          </p:cNvSpPr>
          <p:nvPr>
            <p:ph type="sldNum" sz="quarter" idx="10"/>
          </p:nvPr>
        </p:nvSpPr>
        <p:spPr/>
        <p:txBody>
          <a:bodyPr/>
          <a:lstStyle/>
          <a:p>
            <a:fld id="{9DA9994E-124E-4E02-8B18-0871EDB82DB5}" type="slidenum">
              <a:rPr lang="en-GB" smtClean="0"/>
              <a:pPr/>
              <a:t>26</a:t>
            </a:fld>
            <a:endParaRPr lang="en-GB"/>
          </a:p>
        </p:txBody>
      </p:sp>
    </p:spTree>
    <p:extLst>
      <p:ext uri="{BB962C8B-B14F-4D97-AF65-F5344CB8AC3E}">
        <p14:creationId xmlns:p14="http://schemas.microsoft.com/office/powerpoint/2010/main" val="3992820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706F363-A6C8-43F5-926F-A420C664C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099A0A0-7869-4C6A-A595-5752E537BB7A}"/>
              </a:ext>
            </a:extLst>
          </p:cNvPr>
          <p:cNvSpPr>
            <a:spLocks noGrp="1"/>
          </p:cNvSpPr>
          <p:nvPr>
            <p:ph type="body" idx="1"/>
          </p:nvPr>
        </p:nvSpPr>
        <p:spPr/>
        <p:txBody>
          <a:bodyPr/>
          <a:lstStyle/>
          <a:p>
            <a:pPr marL="171450" indent="-171450">
              <a:buFont typeface="Arial" panose="020B0604020202020204" pitchFamily="34" charset="0"/>
              <a:buChar char="•"/>
              <a:defRPr/>
            </a:pPr>
            <a:r>
              <a:rPr lang="en-GB" altLang="en-US"/>
              <a:t>Let’s think about the support that we can give CYP with DLD according to this model – a graduated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Universal- applies to all CYP. Any strategies put in place at this level benefit all CYP, including those with DLD. This encompasses </a:t>
            </a:r>
            <a:r>
              <a:rPr lang="en-GB" sz="1200" kern="1200">
                <a:solidFill>
                  <a:schemeClr val="tx1"/>
                </a:solidFill>
                <a:effectLst/>
                <a:latin typeface="+mn-lt"/>
                <a:ea typeface="+mn-ea"/>
                <a:cs typeface="+mn-cs"/>
              </a:rPr>
              <a:t>inclusive high quality teaching</a:t>
            </a:r>
            <a:r>
              <a:rPr lang="en-GB"/>
              <a:t> – ensuring that we’re using communication supportive practices all the time to benefit the speech, language and communication skills of all CYP.</a:t>
            </a:r>
          </a:p>
          <a:p>
            <a:pPr marL="171450" indent="-171450">
              <a:buFont typeface="Arial" panose="020B0604020202020204" pitchFamily="34" charset="0"/>
              <a:buChar char="•"/>
              <a:defRPr/>
            </a:pPr>
            <a:r>
              <a:rPr lang="en-GB"/>
              <a:t>Targeted - applies to those CYP are struggling a bit and need a higher level of support. They may benefit from small group work, environmental modifications and additional targeted adult strategies to help them access learning. CYP</a:t>
            </a:r>
            <a:r>
              <a:rPr lang="en-GB" baseline="0"/>
              <a:t> with DLD will benefit from support at this level as well, it’s just that they will often need more support on top of this.</a:t>
            </a:r>
            <a:r>
              <a:rPr lang="en-GB"/>
              <a:t> </a:t>
            </a:r>
            <a:endParaRPr lang="en-GB" baseline="0">
              <a:cs typeface="Calibri"/>
            </a:endParaRPr>
          </a:p>
          <a:p>
            <a:pPr marL="171450" indent="-171450">
              <a:buFont typeface="Arial" panose="020B0604020202020204" pitchFamily="34" charset="0"/>
              <a:buChar char="•"/>
              <a:defRPr/>
            </a:pPr>
            <a:r>
              <a:rPr lang="en-GB"/>
              <a:t>Specialist - applies to those CYP with the most complex needs who require the highest level of support. This includes CYP with DLD – although CYP with DLD won’t always get support at the specialist level. It includes support from external agencies like speech and language therapists or specialist advisory teachers. </a:t>
            </a:r>
            <a:endParaRPr lang="en-GB">
              <a:cs typeface="Calibri" panose="020F0502020204030204"/>
            </a:endParaRPr>
          </a:p>
          <a:p>
            <a:pPr marL="171450" indent="-171450">
              <a:buFont typeface="Arial" panose="020B0604020202020204" pitchFamily="34" charset="0"/>
              <a:buChar char="•"/>
              <a:defRPr/>
            </a:pPr>
            <a:r>
              <a:rPr lang="en-GB"/>
              <a:t>This pyramid shows us that what works for CYP at the universal level will also support CYP needing more specialist support - a good, whole setting approach to supporting CYP’s speech, language and communication also supports CYP all the way up the pyramid.</a:t>
            </a:r>
            <a:endParaRPr lang="en-GB">
              <a:cs typeface="Calibri" panose="020F0502020204030204"/>
            </a:endParaRPr>
          </a:p>
          <a:p>
            <a:pPr marL="171450" indent="-171450">
              <a:buFont typeface="Arial" panose="020B0604020202020204" pitchFamily="34" charset="0"/>
              <a:buChar char="•"/>
              <a:defRPr/>
            </a:pPr>
            <a:r>
              <a:rPr lang="en-GB" altLang="en-US"/>
              <a:t>Today is just an introduction – there is lots we could do across all of these levels, but today we will just introduce a couple of key ideas for each.</a:t>
            </a:r>
          </a:p>
          <a:p>
            <a:pPr marL="171450" indent="-171450">
              <a:buFont typeface="Arial" panose="020B0604020202020204" pitchFamily="34" charset="0"/>
              <a:buChar char="•"/>
              <a:defRPr/>
            </a:pPr>
            <a:endParaRPr lang="en-GB" altLang="en-US"/>
          </a:p>
          <a:p>
            <a:pPr>
              <a:defRPr/>
            </a:pPr>
            <a:endParaRPr lang="en-GB"/>
          </a:p>
        </p:txBody>
      </p:sp>
      <p:sp>
        <p:nvSpPr>
          <p:cNvPr id="86020" name="Slide Number Placeholder 3">
            <a:extLst>
              <a:ext uri="{FF2B5EF4-FFF2-40B4-BE49-F238E27FC236}">
                <a16:creationId xmlns:a16="http://schemas.microsoft.com/office/drawing/2014/main" id="{4F58558A-2E1D-4C1C-884F-40682D176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6EC42A-2D07-4C6E-B443-8CCB17A79EAF}" type="slidenum">
              <a:rPr lang="en-GB" altLang="en-US">
                <a:latin typeface="Calibri" panose="020F0502020204030204" pitchFamily="34" charset="0"/>
              </a:rPr>
              <a:pPr/>
              <a:t>27</a:t>
            </a:fld>
            <a:endParaRPr lang="en-GB"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NOTE TO SENCOS: THE FOLLOWING SLIDES ARE AIMED AT PRIMARY SETTINGS. IF LOOKING FOR SECONDARY SLIDES, PLEASE DELETE THESE SLIDES MARKED “PRIMARY” AND SCROLL THROUGH TO SECONDARY SLIDES LATER IN THIS PRESENTATION.</a:t>
            </a:r>
          </a:p>
        </p:txBody>
      </p:sp>
      <p:sp>
        <p:nvSpPr>
          <p:cNvPr id="4" name="Slide Number Placeholder 3"/>
          <p:cNvSpPr>
            <a:spLocks noGrp="1"/>
          </p:cNvSpPr>
          <p:nvPr>
            <p:ph type="sldNum" sz="quarter" idx="5"/>
          </p:nvPr>
        </p:nvSpPr>
        <p:spPr/>
        <p:txBody>
          <a:bodyPr/>
          <a:lstStyle/>
          <a:p>
            <a:fld id="{2448A9F2-FACE-45C2-BFE6-77D32E86BC1F}" type="slidenum">
              <a:rPr lang="en-GB" smtClean="0"/>
              <a:t>28</a:t>
            </a:fld>
            <a:endParaRPr lang="en-GB"/>
          </a:p>
        </p:txBody>
      </p:sp>
    </p:spTree>
    <p:extLst>
      <p:ext uri="{BB962C8B-B14F-4D97-AF65-F5344CB8AC3E}">
        <p14:creationId xmlns:p14="http://schemas.microsoft.com/office/powerpoint/2010/main" val="2329859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a:spcBef>
                <a:spcPts val="0"/>
              </a:spcBef>
              <a:spcAft>
                <a:spcPts val="0"/>
              </a:spcAft>
              <a:buFont typeface="Arial" panose="020B0604020202020204" pitchFamily="34" charset="0"/>
              <a:buChar char="•"/>
            </a:pPr>
            <a:r>
              <a:rPr lang="en-GB"/>
              <a:t>To have good universal provision for all children, we need these things.</a:t>
            </a:r>
          </a:p>
          <a:p>
            <a:pPr marL="171450" lvl="0" indent="-171450" algn="l">
              <a:spcBef>
                <a:spcPts val="0"/>
              </a:spcBef>
              <a:spcAft>
                <a:spcPts val="0"/>
              </a:spcAft>
              <a:buFont typeface="Arial" panose="020B0604020202020204" pitchFamily="34" charset="0"/>
              <a:buChar char="•"/>
            </a:pPr>
            <a:r>
              <a:rPr lang="en-GB"/>
              <a:t>We all need to know what DLD is and why it’s important – and today is the start (but not the end!) of that.</a:t>
            </a:r>
          </a:p>
          <a:p>
            <a:pPr marL="171450" lvl="0" indent="-171450" algn="l">
              <a:spcBef>
                <a:spcPts val="0"/>
              </a:spcBef>
              <a:spcAft>
                <a:spcPts val="0"/>
              </a:spcAft>
              <a:buFont typeface="Arial" panose="020B0604020202020204" pitchFamily="34" charset="0"/>
              <a:buChar char="•"/>
            </a:pPr>
            <a:r>
              <a:rPr lang="en-GB"/>
              <a:t>We all need to be using communication supportive strategies all the time – we’ll talk about those in a minute.</a:t>
            </a:r>
          </a:p>
          <a:p>
            <a:pPr marL="171450" lvl="0" indent="-171450" algn="l">
              <a:spcBef>
                <a:spcPts val="0"/>
              </a:spcBef>
              <a:spcAft>
                <a:spcPts val="0"/>
              </a:spcAft>
              <a:buFont typeface="Arial" panose="020B0604020202020204" pitchFamily="34" charset="0"/>
              <a:buChar char="•"/>
            </a:pPr>
            <a:r>
              <a:rPr lang="en-GB"/>
              <a:t>We need to make sure that our teaching practices support the speech, language and communication skills of all children – those with DLD as well as those without.</a:t>
            </a:r>
          </a:p>
          <a:p>
            <a:pPr marL="171450" lvl="0" indent="-171450" algn="l">
              <a:spcBef>
                <a:spcPts val="0"/>
              </a:spcBef>
              <a:spcAft>
                <a:spcPts val="0"/>
              </a:spcAft>
              <a:buFont typeface="Arial" panose="020B0604020202020204" pitchFamily="34" charset="0"/>
              <a:buChar char="•"/>
            </a:pPr>
            <a:r>
              <a:rPr lang="en-GB"/>
              <a:t>We also need to make sure that we have tools to help us identify children who are having difficulties, and who have possible DLD.</a:t>
            </a:r>
          </a:p>
        </p:txBody>
      </p:sp>
      <p:sp>
        <p:nvSpPr>
          <p:cNvPr id="492" name="Google Shape;49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Quick quiz to begin – this is intended to be fun!</a:t>
            </a:r>
          </a:p>
          <a:p>
            <a:pPr marL="171450" indent="-171450">
              <a:buFont typeface="Arial" panose="020B0604020202020204" pitchFamily="34" charset="0"/>
              <a:buChar char="•"/>
            </a:pPr>
            <a:r>
              <a:rPr lang="en-GB"/>
              <a:t>Write down your answers on a piece of paper as we’ll come back to these at the end.</a:t>
            </a:r>
          </a:p>
          <a:p>
            <a:pPr marL="0" indent="0">
              <a:buFontTx/>
              <a:buNone/>
            </a:pPr>
            <a:endParaRPr lang="en-GB"/>
          </a:p>
          <a:p>
            <a:r>
              <a:rPr lang="en-GB" i="1"/>
              <a:t>You could also go through the questions and get staff to raise their hands to gauge the level of staff knowledge at the beginning of your training.</a:t>
            </a: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3</a:t>
            </a:fld>
            <a:endParaRPr lang="en-GB"/>
          </a:p>
        </p:txBody>
      </p:sp>
    </p:spTree>
    <p:extLst>
      <p:ext uri="{BB962C8B-B14F-4D97-AF65-F5344CB8AC3E}">
        <p14:creationId xmlns:p14="http://schemas.microsoft.com/office/powerpoint/2010/main" val="1122115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706F363-A6C8-43F5-926F-A420C664C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099A0A0-7869-4C6A-A595-5752E537BB7A}"/>
              </a:ext>
            </a:extLst>
          </p:cNvPr>
          <p:cNvSpPr>
            <a:spLocks noGrp="1"/>
          </p:cNvSpPr>
          <p:nvPr>
            <p:ph type="body" idx="1"/>
          </p:nvPr>
        </p:nvSpPr>
        <p:spPr/>
        <p:txBody>
          <a:bodyPr/>
          <a:lstStyle/>
          <a:p>
            <a:pPr marL="0" indent="0">
              <a:buFontTx/>
              <a:buNone/>
              <a:defRPr/>
            </a:pPr>
            <a:r>
              <a:rPr lang="en-GB" altLang="en-US"/>
              <a:t>We’re going to talk about 3 key strategies that can be applied at the universal level now.</a:t>
            </a:r>
          </a:p>
          <a:p>
            <a:pPr>
              <a:defRPr/>
            </a:pPr>
            <a:endParaRPr lang="en-GB"/>
          </a:p>
        </p:txBody>
      </p:sp>
      <p:sp>
        <p:nvSpPr>
          <p:cNvPr id="86020" name="Slide Number Placeholder 3">
            <a:extLst>
              <a:ext uri="{FF2B5EF4-FFF2-40B4-BE49-F238E27FC236}">
                <a16:creationId xmlns:a16="http://schemas.microsoft.com/office/drawing/2014/main" id="{4F58558A-2E1D-4C1C-884F-40682D176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6EC42A-2D07-4C6E-B443-8CCB17A79EAF}" type="slidenum">
              <a:rPr lang="en-GB" altLang="en-US">
                <a:latin typeface="Calibri" panose="020F0502020204030204" pitchFamily="34" charset="0"/>
              </a:rPr>
              <a:pPr/>
              <a:t>30</a:t>
            </a:fld>
            <a:endParaRPr lang="en-GB" altLang="en-US">
              <a:latin typeface="Calibri" panose="020F0502020204030204" pitchFamily="34" charset="0"/>
            </a:endParaRPr>
          </a:p>
        </p:txBody>
      </p:sp>
    </p:spTree>
    <p:extLst>
      <p:ext uri="{BB962C8B-B14F-4D97-AF65-F5344CB8AC3E}">
        <p14:creationId xmlns:p14="http://schemas.microsoft.com/office/powerpoint/2010/main" val="730581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a:spcBef>
                <a:spcPts val="0"/>
              </a:spcBef>
              <a:spcAft>
                <a:spcPts val="0"/>
              </a:spcAft>
              <a:buFont typeface="Arial" panose="020B0604020202020204" pitchFamily="34" charset="0"/>
              <a:buChar char="•"/>
            </a:pPr>
            <a:r>
              <a:rPr lang="en-GB" sz="1800" b="0">
                <a:effectLst/>
                <a:latin typeface="Calibri"/>
                <a:ea typeface="Calibri" panose="020F0502020204030204" pitchFamily="34" charset="0"/>
                <a:cs typeface="Calibri"/>
              </a:rPr>
              <a:t>One way of supporting the speech, language and communication skills of all children is to have a communication </a:t>
            </a:r>
            <a:r>
              <a:rPr lang="en-GB" sz="1800">
                <a:latin typeface="Calibri"/>
                <a:ea typeface="Calibri" panose="020F0502020204030204" pitchFamily="34" charset="0"/>
                <a:cs typeface="Calibri"/>
              </a:rPr>
              <a:t>supportive environment</a:t>
            </a:r>
            <a:r>
              <a:rPr lang="en-GB" sz="1800" b="0">
                <a:effectLst/>
                <a:latin typeface="Calibri"/>
                <a:ea typeface="Calibri" panose="020F0502020204030204" pitchFamily="34" charset="0"/>
                <a:cs typeface="Calibri"/>
              </a:rPr>
              <a:t>. Some examples of how to do that are given on this slide.</a:t>
            </a:r>
          </a:p>
          <a:p>
            <a:pPr marL="171450" lvl="0" indent="-171450" algn="l">
              <a:spcBef>
                <a:spcPts val="0"/>
              </a:spcBef>
              <a:spcAft>
                <a:spcPts val="0"/>
              </a:spcAft>
              <a:buFont typeface="Arial" panose="020B0604020202020204" pitchFamily="34" charset="0"/>
              <a:buChar char="•"/>
            </a:pPr>
            <a:r>
              <a:rPr lang="en-GB" sz="1800" b="0">
                <a:effectLst/>
                <a:latin typeface="Calibri"/>
                <a:ea typeface="Calibri" panose="020F0502020204030204" pitchFamily="34" charset="0"/>
                <a:cs typeface="Calibri"/>
              </a:rPr>
              <a:t>Reduce background noise – this helps children attend to what you are saying without having to filter out additional noise. </a:t>
            </a:r>
            <a:r>
              <a:rPr lang="en-GB" sz="1800">
                <a:latin typeface="Calibri"/>
                <a:ea typeface="Calibri" panose="020F0502020204030204" pitchFamily="34" charset="0"/>
                <a:cs typeface="Calibri"/>
              </a:rPr>
              <a:t>You could</a:t>
            </a:r>
            <a:r>
              <a:rPr lang="en-GB" sz="1800" b="0">
                <a:effectLst/>
                <a:latin typeface="Calibri"/>
                <a:ea typeface="Calibri" panose="020F0502020204030204" pitchFamily="34" charset="0"/>
                <a:cs typeface="Calibri"/>
              </a:rPr>
              <a:t> do this by closing doors and windows, and ensuring only one person is speaking at a time </a:t>
            </a:r>
            <a:r>
              <a:rPr lang="en-GB" sz="1800" b="0" i="1">
                <a:effectLst/>
                <a:latin typeface="Calibri"/>
                <a:ea typeface="Calibri" panose="020F0502020204030204" pitchFamily="34" charset="0"/>
                <a:cs typeface="Calibri"/>
              </a:rPr>
              <a:t>(adjust this based on policies/procedures in your setting).</a:t>
            </a:r>
          </a:p>
          <a:p>
            <a:pPr marL="171450" lvl="0" indent="-171450" algn="l">
              <a:spcBef>
                <a:spcPts val="0"/>
              </a:spcBef>
              <a:spcAft>
                <a:spcPts val="0"/>
              </a:spcAft>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Plan and use visual supports to explain key concepts - like pictures, symbols, graphs, diagrams, and mind maps.</a:t>
            </a:r>
          </a:p>
          <a:p>
            <a:pPr marL="171450" lvl="0" indent="-171450" algn="l">
              <a:spcBef>
                <a:spcPts val="0"/>
              </a:spcBef>
              <a:spcAft>
                <a:spcPts val="0"/>
              </a:spcAft>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Visually label classroom resources with words as well as photos/symbols/images.</a:t>
            </a:r>
          </a:p>
          <a:p>
            <a:pPr marL="171450" lvl="0" indent="-171450" algn="l">
              <a:spcBef>
                <a:spcPts val="0"/>
              </a:spcBef>
              <a:spcAft>
                <a:spcPts val="0"/>
              </a:spcAft>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Write down key information and instructions at the front of the class. Highlight/underline/bold key words or put them in a different colour.</a:t>
            </a:r>
          </a:p>
          <a:p>
            <a:pPr marL="171450" lvl="0" indent="-171450" algn="l">
              <a:spcBef>
                <a:spcPts val="0"/>
              </a:spcBef>
              <a:spcAft>
                <a:spcPts val="0"/>
              </a:spcAft>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Use a visual timetable or write on the board the activities for the day or the lesson so that children know what to expect. Refer to it and update regularly by removing tasks when completed.</a:t>
            </a:r>
          </a:p>
          <a:p>
            <a:pPr marL="171450" lvl="0" indent="-171450" algn="l">
              <a:spcBef>
                <a:spcPts val="0"/>
              </a:spcBef>
              <a:spcAft>
                <a:spcPts val="0"/>
              </a:spcAft>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Reduce classroom clutter to support attention and reduce the need for children to filter out distractions.</a:t>
            </a:r>
          </a:p>
          <a:p>
            <a:pPr marL="171450" lvl="0" indent="-171450" algn="l">
              <a:spcBef>
                <a:spcPts val="0"/>
              </a:spcBef>
              <a:spcAft>
                <a:spcPts val="0"/>
              </a:spcAft>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Create a safe and supportive environment where asking for help is encouraged – children need to be praised when they ask for help or indicate that they don’t understand something. If a child does ask a question or asks you to repeat something, respond positively and praise them rather than viewing it as a sign that they were distracted or were not paying attention.</a:t>
            </a:r>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31</a:t>
            </a:fld>
            <a:endParaRPr lang="en-GB"/>
          </a:p>
        </p:txBody>
      </p:sp>
    </p:spTree>
    <p:extLst>
      <p:ext uri="{BB962C8B-B14F-4D97-AF65-F5344CB8AC3E}">
        <p14:creationId xmlns:p14="http://schemas.microsoft.com/office/powerpoint/2010/main" val="337472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GB"/>
              <a:t>Now we are going to watch a video of a key stage 1 communication supportive setting </a:t>
            </a:r>
          </a:p>
          <a:p>
            <a:pPr marL="171450" indent="-171450">
              <a:buFont typeface="Arial" panose="020B0604020202020204" pitchFamily="34" charset="0"/>
              <a:buChar char="•"/>
              <a:defRPr/>
            </a:pPr>
            <a:r>
              <a:rPr lang="en-GB"/>
              <a:t>While watching, think about the strategies you can see the practitioners using and the visual supports on display and consider how these make the environment communication supportive</a:t>
            </a:r>
            <a:endParaRPr lang="en-GB">
              <a:cs typeface="Calibri"/>
            </a:endParaRPr>
          </a:p>
          <a:p>
            <a:pPr>
              <a:defRPr/>
            </a:pPr>
            <a:r>
              <a:rPr lang="en-GB" i="1"/>
              <a:t>Watch video (3:19 mins): </a:t>
            </a:r>
            <a:r>
              <a:rPr lang="en-GB">
                <a:latin typeface="Arial"/>
                <a:cs typeface="Arial"/>
                <a:hlinkClick r:id="rId3"/>
              </a:rPr>
              <a:t>https://www.youtube.com/watch?v=r1ZbRpU9jak</a:t>
            </a:r>
            <a:r>
              <a:rPr lang="en-GB">
                <a:latin typeface="Arial"/>
                <a:cs typeface="Arial"/>
              </a:rPr>
              <a:t> </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32</a:t>
            </a:fld>
            <a:endParaRPr lang="en-GB"/>
          </a:p>
        </p:txBody>
      </p:sp>
    </p:spTree>
    <p:extLst>
      <p:ext uri="{BB962C8B-B14F-4D97-AF65-F5344CB8AC3E}">
        <p14:creationId xmlns:p14="http://schemas.microsoft.com/office/powerpoint/2010/main" val="2963821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After video, split attendees into groups based on year group/key stage and discuss the following questions as a group (with 5 mins for each group to feed back a couple of key points from their discussion/what they are going to take forward at the end):</a:t>
            </a:r>
          </a:p>
          <a:p>
            <a:pPr marL="171450" indent="-171450">
              <a:buFont typeface="Arial" panose="020B0604020202020204" pitchFamily="34" charset="0"/>
              <a:buChar char="•"/>
            </a:pPr>
            <a:r>
              <a:rPr lang="en-GB"/>
              <a:t>What examples did you notice that make the environment communication supportive? </a:t>
            </a:r>
            <a:endParaRPr lang="en-GB">
              <a:cs typeface="Calibri"/>
            </a:endParaRPr>
          </a:p>
          <a:p>
            <a:pPr marL="171450" indent="-171450">
              <a:buFont typeface="Arial" panose="020B0604020202020204" pitchFamily="34" charset="0"/>
              <a:buChar char="•"/>
            </a:pPr>
            <a:r>
              <a:rPr lang="en-GB"/>
              <a:t>Which do you already have in place and which could you add to your class? </a:t>
            </a:r>
            <a:endParaRPr lang="en-GB">
              <a:cs typeface="Calibri"/>
            </a:endParaRPr>
          </a:p>
          <a:p>
            <a:pPr marL="0" indent="0">
              <a:buFontTx/>
              <a:buNone/>
            </a:pPr>
            <a:endParaRPr lang="en-GB"/>
          </a:p>
          <a:p>
            <a:pPr marL="0" indent="0">
              <a:buFontTx/>
              <a:buNone/>
            </a:pPr>
            <a:r>
              <a:rPr lang="en-GB"/>
              <a:t>Examples</a:t>
            </a:r>
            <a:endParaRPr lang="en-GB">
              <a:cs typeface="Calibri"/>
            </a:endParaRPr>
          </a:p>
          <a:p>
            <a:pPr marL="171450" indent="-171450">
              <a:buFont typeface="Arial" panose="020B0604020202020204" pitchFamily="34" charset="0"/>
              <a:buChar char="•"/>
            </a:pPr>
            <a:r>
              <a:rPr lang="en-GB"/>
              <a:t>Visuals on display</a:t>
            </a:r>
            <a:endParaRPr lang="en-GB">
              <a:cs typeface="Calibri"/>
            </a:endParaRPr>
          </a:p>
          <a:p>
            <a:pPr marL="171450" indent="-171450">
              <a:buFont typeface="Arial" panose="020B0604020202020204" pitchFamily="34" charset="0"/>
              <a:buChar char="•"/>
            </a:pPr>
            <a:r>
              <a:rPr lang="en-GB"/>
              <a:t>Visual timetable</a:t>
            </a:r>
            <a:endParaRPr lang="en-GB">
              <a:cs typeface="Calibri"/>
            </a:endParaRPr>
          </a:p>
          <a:p>
            <a:pPr marL="171450" indent="-171450">
              <a:buFont typeface="Arial" panose="020B0604020202020204" pitchFamily="34" charset="0"/>
              <a:buChar char="•"/>
            </a:pPr>
            <a:r>
              <a:rPr lang="en-GB"/>
              <a:t>Key resources labelled – written word and photo</a:t>
            </a:r>
            <a:endParaRPr lang="en-GB">
              <a:cs typeface="Calibri"/>
            </a:endParaRPr>
          </a:p>
          <a:p>
            <a:pPr marL="171450" indent="-171450">
              <a:buFont typeface="Arial" panose="020B0604020202020204" pitchFamily="34" charset="0"/>
              <a:buChar char="•"/>
            </a:pPr>
            <a:r>
              <a:rPr lang="en-GB"/>
              <a:t>Key areas in classroom labelled</a:t>
            </a:r>
            <a:endParaRPr lang="en-GB">
              <a:cs typeface="Calibri"/>
            </a:endParaRPr>
          </a:p>
          <a:p>
            <a:pPr marL="171450" indent="-171450">
              <a:buFont typeface="Arial" panose="020B0604020202020204" pitchFamily="34" charset="0"/>
              <a:buChar char="•"/>
            </a:pPr>
            <a:r>
              <a:rPr lang="en-GB"/>
              <a:t>Practitioners use strategies like reducing background noise, teaching active listening, asking open-ended questions to support language and communication.</a:t>
            </a:r>
            <a:endParaRPr lang="en-GB">
              <a:cs typeface="Calibri"/>
            </a:endParaRPr>
          </a:p>
        </p:txBody>
      </p:sp>
      <p:sp>
        <p:nvSpPr>
          <p:cNvPr id="4" name="Slide Number Placeholder 3"/>
          <p:cNvSpPr>
            <a:spLocks noGrp="1"/>
          </p:cNvSpPr>
          <p:nvPr>
            <p:ph type="sldNum" sz="quarter" idx="5"/>
          </p:nvPr>
        </p:nvSpPr>
        <p:spPr/>
        <p:txBody>
          <a:bodyPr/>
          <a:lstStyle/>
          <a:p>
            <a:fld id="{9ABFA778-E5DD-4289-964A-DD4DAB0D721B}" type="slidenum">
              <a:rPr lang="en-GB" smtClean="0"/>
              <a:t>33</a:t>
            </a:fld>
            <a:endParaRPr lang="en-GB"/>
          </a:p>
        </p:txBody>
      </p:sp>
    </p:spTree>
    <p:extLst>
      <p:ext uri="{BB962C8B-B14F-4D97-AF65-F5344CB8AC3E}">
        <p14:creationId xmlns:p14="http://schemas.microsoft.com/office/powerpoint/2010/main" val="3961151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706F363-A6C8-43F5-926F-A420C664C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099A0A0-7869-4C6A-A595-5752E537BB7A}"/>
              </a:ext>
            </a:extLst>
          </p:cNvPr>
          <p:cNvSpPr>
            <a:spLocks noGrp="1"/>
          </p:cNvSpPr>
          <p:nvPr>
            <p:ph type="body" idx="1"/>
          </p:nvPr>
        </p:nvSpPr>
        <p:spPr/>
        <p:txBody>
          <a:bodyPr/>
          <a:lstStyle/>
          <a:p>
            <a:pPr marL="171450" indent="-171450">
              <a:buFont typeface="Arial" panose="020B0604020202020204" pitchFamily="34" charset="0"/>
              <a:buChar char="•"/>
            </a:pPr>
            <a:r>
              <a:rPr lang="en-GB"/>
              <a:t>Another universal strategy which is very simple but often overlooked is adapting your language to make it accessible for all children.</a:t>
            </a:r>
          </a:p>
          <a:p>
            <a:pPr marL="171450" indent="-171450">
              <a:buFont typeface="Arial" panose="020B0604020202020204" pitchFamily="34" charset="0"/>
              <a:buChar char="•"/>
            </a:pPr>
            <a:r>
              <a:rPr lang="en-GB"/>
              <a:t>We often don’t realise the length of sentences or complexity of words we are using.</a:t>
            </a:r>
            <a:endParaRPr lang="en-GB">
              <a:cs typeface="Calibri"/>
            </a:endParaRPr>
          </a:p>
          <a:p>
            <a:pPr marL="171450" indent="-171450">
              <a:buFont typeface="Arial" panose="020B0604020202020204" pitchFamily="34" charset="0"/>
              <a:buChar char="•"/>
            </a:pPr>
            <a:r>
              <a:rPr lang="en-GB"/>
              <a:t>This might be fine for some children to understand but it’s important that ALL children in the class can understand you – not just a select few.</a:t>
            </a:r>
            <a:endParaRPr lang="en-GB">
              <a:cs typeface="Calibri"/>
            </a:endParaRPr>
          </a:p>
          <a:p>
            <a:pPr marL="171450" indent="-171450">
              <a:buFont typeface="Arial" panose="020B0604020202020204" pitchFamily="34" charset="0"/>
              <a:buChar char="•"/>
            </a:pPr>
            <a:r>
              <a:rPr lang="en-GB" b="0"/>
              <a:t>Some key ways of adapting language are given on this slide.</a:t>
            </a:r>
            <a:endParaRPr lang="en-GB" b="0">
              <a:cs typeface="Calibri"/>
            </a:endParaRPr>
          </a:p>
          <a:p>
            <a:pPr marL="171450" indent="-171450">
              <a:buFont typeface="Arial" panose="020B0604020202020204" pitchFamily="34" charset="0"/>
              <a:buChar char="•"/>
            </a:pPr>
            <a:r>
              <a:rPr lang="en-GB" sz="1200" b="0">
                <a:effectLst/>
                <a:latin typeface="Calibri"/>
                <a:ea typeface="Calibri" panose="020F0502020204030204" pitchFamily="34" charset="0"/>
                <a:cs typeface="Calibri"/>
              </a:rPr>
              <a:t>Attract attention first – </a:t>
            </a:r>
            <a:r>
              <a:rPr lang="en-GB" sz="1800">
                <a:effectLst/>
                <a:latin typeface="Calibri" panose="020F0502020204030204" pitchFamily="34" charset="0"/>
                <a:ea typeface="MS Mincho" panose="02020609040205080304" pitchFamily="49" charset="-128"/>
              </a:rPr>
              <a:t>agree a signal that indicates the need for whole class attention or for instructions to specific individuals. S</a:t>
            </a:r>
            <a:r>
              <a:rPr lang="en-GB" sz="1200" b="0">
                <a:effectLst/>
                <a:latin typeface="Calibri"/>
                <a:ea typeface="Calibri" panose="020F0502020204030204" pitchFamily="34" charset="0"/>
                <a:cs typeface="Calibri"/>
              </a:rPr>
              <a:t>ay children’s names before giving them an instruction.</a:t>
            </a:r>
          </a:p>
          <a:p>
            <a:pPr marL="171450" indent="-171450">
              <a:buFont typeface="Arial" panose="020B0604020202020204" pitchFamily="34" charset="0"/>
              <a:buChar char="•"/>
            </a:pPr>
            <a:r>
              <a:rPr lang="en-GB" sz="1200" b="0">
                <a:effectLst/>
                <a:latin typeface="Calibri"/>
                <a:ea typeface="Calibri" panose="020F0502020204030204" pitchFamily="34" charset="0"/>
                <a:cs typeface="Calibri"/>
              </a:rPr>
              <a:t>Give simple instructions – one idea at a time. For younger children, give instructions in the order you want them to follow and avoid abstract words like before and after. For older children, explain any abstract terms you are using.</a:t>
            </a:r>
          </a:p>
          <a:p>
            <a:pPr marL="171450" indent="-171450">
              <a:buFont typeface="Arial" panose="020B0604020202020204" pitchFamily="34" charset="0"/>
              <a:buChar char="•"/>
            </a:pPr>
            <a:r>
              <a:rPr lang="en-GB" sz="1200" b="0">
                <a:effectLst/>
                <a:latin typeface="Calibri"/>
                <a:ea typeface="Calibri" panose="020F0502020204030204" pitchFamily="34" charset="0"/>
                <a:cs typeface="Calibri"/>
              </a:rPr>
              <a:t>Use familiar vocabulary that you know children will understand. </a:t>
            </a:r>
            <a:r>
              <a:rPr lang="en-GB" sz="1800">
                <a:effectLst/>
                <a:latin typeface="Calibri" panose="020F0502020204030204" pitchFamily="34" charset="0"/>
                <a:ea typeface="MS Mincho" panose="02020609040205080304" pitchFamily="49" charset="-128"/>
              </a:rPr>
              <a:t>Explicitly highlight when you have used a new or less familiar word, and check for understanding. </a:t>
            </a:r>
            <a:endParaRPr lang="en-GB" sz="1200" b="0">
              <a:effectLst/>
              <a:latin typeface="Calibri"/>
              <a:ea typeface="Calibri" panose="020F0502020204030204" pitchFamily="34" charset="0"/>
              <a:cs typeface="Calibri"/>
            </a:endParaRPr>
          </a:p>
          <a:p>
            <a:pPr marL="171450" indent="-171450">
              <a:buFont typeface="Arial" panose="020B0604020202020204" pitchFamily="34" charset="0"/>
              <a:buChar char="•"/>
            </a:pPr>
            <a:r>
              <a:rPr lang="en-GB" sz="1200" b="0">
                <a:effectLst/>
                <a:latin typeface="Calibri"/>
                <a:ea typeface="Calibri" panose="020F0502020204030204" pitchFamily="34" charset="0"/>
                <a:cs typeface="Calibri"/>
              </a:rPr>
              <a:t>Use short sentences and do not talk for too long at any one time.</a:t>
            </a:r>
          </a:p>
          <a:p>
            <a:pPr marL="171450" indent="-171450">
              <a:buFont typeface="Arial" panose="020B0604020202020204" pitchFamily="34" charset="0"/>
              <a:buChar char="•"/>
            </a:pPr>
            <a:r>
              <a:rPr lang="en-GB" sz="1200" b="0">
                <a:effectLst/>
                <a:latin typeface="Calibri"/>
                <a:ea typeface="Calibri" panose="020F0502020204030204" pitchFamily="34" charset="0"/>
                <a:cs typeface="Calibri"/>
              </a:rPr>
              <a:t>Give extra thinking time and processing time – go slow and pause often.</a:t>
            </a:r>
          </a:p>
          <a:p>
            <a:pPr marL="171450" indent="-171450">
              <a:buFont typeface="Arial" panose="020B0604020202020204" pitchFamily="34" charset="0"/>
              <a:buChar char="•"/>
            </a:pPr>
            <a:r>
              <a:rPr lang="en-GB" sz="1200" b="0">
                <a:effectLst/>
                <a:latin typeface="Calibri"/>
                <a:ea typeface="Calibri" panose="020F0502020204030204" pitchFamily="34" charset="0"/>
                <a:cs typeface="Calibri"/>
              </a:rPr>
              <a:t>Repeat key points and summarise at the end.</a:t>
            </a:r>
          </a:p>
          <a:p>
            <a:pPr marL="171450" indent="-171450">
              <a:buFont typeface="Arial" panose="020B0604020202020204" pitchFamily="34" charset="0"/>
              <a:buChar char="•"/>
            </a:pPr>
            <a:r>
              <a:rPr lang="en-GB" sz="1200" b="0">
                <a:effectLst/>
                <a:latin typeface="Calibri"/>
                <a:ea typeface="Calibri" panose="020F0502020204030204" pitchFamily="34" charset="0"/>
                <a:cs typeface="Calibri"/>
              </a:rPr>
              <a:t>And finally use visuals – we talked about this under communication </a:t>
            </a:r>
            <a:r>
              <a:rPr lang="en-GB">
                <a:latin typeface="Calibri"/>
                <a:ea typeface="Calibri" panose="020F0502020204030204" pitchFamily="34" charset="0"/>
                <a:cs typeface="Calibri"/>
              </a:rPr>
              <a:t>supportive environment</a:t>
            </a:r>
            <a:r>
              <a:rPr lang="en-GB" sz="1200" b="0">
                <a:effectLst/>
                <a:latin typeface="Calibri"/>
                <a:ea typeface="Calibri" panose="020F0502020204030204" pitchFamily="34" charset="0"/>
                <a:cs typeface="Calibri"/>
              </a:rPr>
              <a:t> but it is really important. Having a visual cue gives something extra to help children understand – plus a visual lasts longer than a spoken word.</a:t>
            </a:r>
          </a:p>
        </p:txBody>
      </p:sp>
      <p:sp>
        <p:nvSpPr>
          <p:cNvPr id="86020" name="Slide Number Placeholder 3">
            <a:extLst>
              <a:ext uri="{FF2B5EF4-FFF2-40B4-BE49-F238E27FC236}">
                <a16:creationId xmlns:a16="http://schemas.microsoft.com/office/drawing/2014/main" id="{4F58558A-2E1D-4C1C-884F-40682D176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6EC42A-2D07-4C6E-B443-8CCB17A79EAF}" type="slidenum">
              <a:rPr lang="en-GB" altLang="en-US">
                <a:latin typeface="Calibri" panose="020F0502020204030204" pitchFamily="34" charset="0"/>
              </a:rPr>
              <a:pPr/>
              <a:t>34</a:t>
            </a:fld>
            <a:endParaRPr lang="en-GB" altLang="en-US">
              <a:latin typeface="Calibri" panose="020F0502020204030204" pitchFamily="34" charset="0"/>
            </a:endParaRPr>
          </a:p>
        </p:txBody>
      </p:sp>
    </p:spTree>
    <p:extLst>
      <p:ext uri="{BB962C8B-B14F-4D97-AF65-F5344CB8AC3E}">
        <p14:creationId xmlns:p14="http://schemas.microsoft.com/office/powerpoint/2010/main" val="3651312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Now we are going to watch a video about adapting language.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While watching, think about the strategies for adapting language and reflect on your own language use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1"/>
              <a:t>Watch video (3:23 mins) </a:t>
            </a:r>
            <a:r>
              <a:rPr lang="en-GB" i="0"/>
              <a:t>https://www.youtube.com/watch?v=MNf-VHzClPE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NB: advise participants that they use the term SLI in the video because it came out before DLD was formulated as a term. We would now interpret this as DLD – all children who got a diagnosis of SLI in the past would qualify for a diagnosis of DLD.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a:p>
          <a:p>
            <a:endParaRPr lang="en-GB"/>
          </a:p>
          <a:p>
            <a:pPr marL="171450" indent="-171450">
              <a:buFontTx/>
              <a:buChar char="-"/>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35</a:t>
            </a:fld>
            <a:endParaRPr lang="en-GB"/>
          </a:p>
        </p:txBody>
      </p:sp>
    </p:spTree>
    <p:extLst>
      <p:ext uri="{BB962C8B-B14F-4D97-AF65-F5344CB8AC3E}">
        <p14:creationId xmlns:p14="http://schemas.microsoft.com/office/powerpoint/2010/main" val="2107500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After video, split attendees into groups based on year group/key stage and discuss the following questions as a group (with 5 mins for each group to feed back a couple of key points from their discussion/what they are going to take forward at the end):</a:t>
            </a:r>
          </a:p>
          <a:p>
            <a:pPr marL="171450" indent="-171450">
              <a:buFont typeface="Arial" panose="020B0604020202020204" pitchFamily="34" charset="0"/>
              <a:buChar char="•"/>
            </a:pPr>
            <a:r>
              <a:rPr lang="en-GB" sz="1200">
                <a:solidFill>
                  <a:schemeClr val="tx1"/>
                </a:solidFill>
                <a:latin typeface="+mn-lt"/>
                <a:cs typeface="Arial" panose="020B0604020202020204" pitchFamily="34" charset="0"/>
              </a:rPr>
              <a:t>What examples of adapting language did you notice the teachers using in the video?</a:t>
            </a:r>
          </a:p>
          <a:p>
            <a:pPr marL="171450" indent="-171450">
              <a:buFont typeface="Arial" panose="020B0604020202020204" pitchFamily="34" charset="0"/>
              <a:buChar char="•"/>
            </a:pPr>
            <a:r>
              <a:rPr lang="en-GB"/>
              <a:t>Which of these do you feel you use already?</a:t>
            </a:r>
          </a:p>
          <a:p>
            <a:pPr marL="171450" indent="-171450">
              <a:buFont typeface="Arial" panose="020B0604020202020204" pitchFamily="34" charset="0"/>
              <a:buChar char="•"/>
            </a:pPr>
            <a:r>
              <a:rPr lang="en-GB"/>
              <a:t>Which could you introduce into your practice? </a:t>
            </a:r>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36</a:t>
            </a:fld>
            <a:endParaRPr lang="en-GB"/>
          </a:p>
        </p:txBody>
      </p:sp>
    </p:spTree>
    <p:extLst>
      <p:ext uri="{BB962C8B-B14F-4D97-AF65-F5344CB8AC3E}">
        <p14:creationId xmlns:p14="http://schemas.microsoft.com/office/powerpoint/2010/main" val="4263137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General principles for teaching vocabulary to benefit all children:</a:t>
            </a:r>
          </a:p>
          <a:p>
            <a:pPr marL="171450" indent="-171450">
              <a:buFont typeface="Arial" panose="020B0604020202020204" pitchFamily="34" charset="0"/>
              <a:buChar char="•"/>
            </a:pPr>
            <a:r>
              <a:rPr lang="en-GB" sz="1200">
                <a:solidFill>
                  <a:schemeClr val="tx1"/>
                </a:solidFill>
                <a:latin typeface="+mn-lt"/>
                <a:cs typeface="Calibri"/>
              </a:rPr>
              <a:t>Explicitly teach topic vocabulary – at </a:t>
            </a:r>
            <a:r>
              <a:rPr lang="en-GB">
                <a:cs typeface="Calibri"/>
              </a:rPr>
              <a:t>the beginning</a:t>
            </a:r>
            <a:r>
              <a:rPr lang="en-GB" sz="1200">
                <a:solidFill>
                  <a:schemeClr val="tx1"/>
                </a:solidFill>
                <a:latin typeface="+mn-lt"/>
                <a:cs typeface="Calibri"/>
              </a:rPr>
              <a:t> of </a:t>
            </a:r>
            <a:r>
              <a:rPr lang="en-GB">
                <a:cs typeface="Calibri"/>
              </a:rPr>
              <a:t>a new</a:t>
            </a:r>
            <a:r>
              <a:rPr lang="en-GB" sz="1200">
                <a:solidFill>
                  <a:schemeClr val="tx1"/>
                </a:solidFill>
                <a:latin typeface="+mn-lt"/>
                <a:cs typeface="Calibri"/>
              </a:rPr>
              <a:t> topic. And review it often.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cs typeface="Calibri"/>
              </a:rPr>
              <a:t>It’s </a:t>
            </a:r>
            <a:r>
              <a:rPr lang="en-GB" sz="1200">
                <a:solidFill>
                  <a:schemeClr val="tx1"/>
                </a:solidFill>
                <a:latin typeface="+mn-lt"/>
                <a:cs typeface="Calibri"/>
              </a:rPr>
              <a:t>important to teach Tier 2 vocabulary - </a:t>
            </a:r>
            <a:r>
              <a:rPr lang="en-GB" altLang="en-US" sz="1200">
                <a:solidFill>
                  <a:schemeClr val="tx1"/>
                </a:solidFill>
                <a:latin typeface="+mn-lt"/>
              </a:rPr>
              <a:t>Tier 2 words are commonly used across a variety of subjects and yet often don’t receive as much attention as Tier 3 ‘topic’ vocabulary. Tier 2 words can often be found in the learning objectives that we use with children – e.g. </a:t>
            </a:r>
            <a:r>
              <a:rPr lang="en-GB" altLang="en-US" sz="1200" i="1">
                <a:solidFill>
                  <a:schemeClr val="tx1"/>
                </a:solidFill>
                <a:latin typeface="+mn-lt"/>
              </a:rPr>
              <a:t>explain, summarise, discuss – </a:t>
            </a:r>
            <a:r>
              <a:rPr lang="en-GB" altLang="en-US" sz="1200">
                <a:solidFill>
                  <a:schemeClr val="tx1"/>
                </a:solidFill>
                <a:latin typeface="+mn-lt"/>
              </a:rPr>
              <a:t>without which it’s difficult for them to understand what they’re meant to be doing.</a:t>
            </a:r>
            <a:endParaRPr lang="en-GB" sz="1200">
              <a:solidFill>
                <a:schemeClr val="tx1"/>
              </a:solidFill>
              <a:latin typeface="+mn-lt"/>
              <a:cs typeface="Calibri"/>
            </a:endParaRPr>
          </a:p>
          <a:p>
            <a:pPr marL="171450" indent="-171450">
              <a:buFont typeface="Arial" panose="020B0604020202020204" pitchFamily="34" charset="0"/>
              <a:buChar char="•"/>
            </a:pPr>
            <a:r>
              <a:rPr lang="en-GB">
                <a:cs typeface="Calibri"/>
              </a:rPr>
              <a:t>Use concrete </a:t>
            </a:r>
            <a:r>
              <a:rPr lang="en-GB" sz="1200">
                <a:solidFill>
                  <a:schemeClr val="tx1"/>
                </a:solidFill>
                <a:latin typeface="+mn-lt"/>
                <a:cs typeface="Calibri"/>
              </a:rPr>
              <a:t>examples to help </a:t>
            </a:r>
            <a:r>
              <a:rPr lang="en-GB">
                <a:cs typeface="Calibri"/>
              </a:rPr>
              <a:t>children understand</a:t>
            </a:r>
            <a:r>
              <a:rPr lang="en-GB" sz="1200">
                <a:solidFill>
                  <a:schemeClr val="tx1"/>
                </a:solidFill>
                <a:latin typeface="+mn-lt"/>
                <a:cs typeface="Calibri"/>
              </a:rPr>
              <a:t> </a:t>
            </a:r>
            <a:r>
              <a:rPr lang="en-GB">
                <a:cs typeface="Calibri"/>
              </a:rPr>
              <a:t>the meaning</a:t>
            </a:r>
            <a:r>
              <a:rPr lang="en-GB" sz="1200">
                <a:solidFill>
                  <a:schemeClr val="tx1"/>
                </a:solidFill>
                <a:latin typeface="+mn-lt"/>
                <a:cs typeface="Calibri"/>
              </a:rPr>
              <a:t>.</a:t>
            </a:r>
            <a:r>
              <a:rPr lang="en-GB">
                <a:cs typeface="Calibri"/>
              </a:rPr>
              <a:t> </a:t>
            </a:r>
            <a:endParaRPr lang="en-GB" sz="1200">
              <a:solidFill>
                <a:schemeClr val="tx1"/>
              </a:solidFill>
              <a:latin typeface="+mn-lt"/>
              <a:cs typeface="Calibri"/>
            </a:endParaRPr>
          </a:p>
          <a:p>
            <a:pPr marL="171450" indent="-171450">
              <a:buFont typeface="Arial" panose="020B0604020202020204" pitchFamily="34" charset="0"/>
              <a:buChar char="•"/>
            </a:pPr>
            <a:r>
              <a:rPr lang="en-GB" sz="1200">
                <a:solidFill>
                  <a:schemeClr val="tx1"/>
                </a:solidFill>
                <a:latin typeface="+mn-lt"/>
                <a:cs typeface="Calibri"/>
              </a:rPr>
              <a:t>Create opportunities for children to practise new words – use </a:t>
            </a:r>
            <a:r>
              <a:rPr lang="en-GB">
                <a:cs typeface="Calibri"/>
              </a:rPr>
              <a:t>the word in</a:t>
            </a:r>
            <a:r>
              <a:rPr lang="en-GB" sz="1200">
                <a:solidFill>
                  <a:schemeClr val="tx1"/>
                </a:solidFill>
                <a:latin typeface="+mn-lt"/>
                <a:cs typeface="Calibri"/>
              </a:rPr>
              <a:t> a sentence, give </a:t>
            </a:r>
            <a:r>
              <a:rPr lang="en-GB">
                <a:cs typeface="Calibri"/>
              </a:rPr>
              <a:t>a definition</a:t>
            </a:r>
            <a:r>
              <a:rPr lang="en-GB" sz="1200">
                <a:solidFill>
                  <a:schemeClr val="tx1"/>
                </a:solidFill>
                <a:latin typeface="+mn-lt"/>
                <a:cs typeface="Calibri"/>
              </a:rPr>
              <a:t>, write it, repeat it</a:t>
            </a:r>
          </a:p>
          <a:p>
            <a:pPr marL="171450" indent="-171450">
              <a:buFont typeface="Arial" panose="020B0604020202020204" pitchFamily="34" charset="0"/>
              <a:buChar char="•"/>
            </a:pPr>
            <a:r>
              <a:rPr lang="en-GB" sz="1200">
                <a:solidFill>
                  <a:schemeClr val="tx1"/>
                </a:solidFill>
                <a:latin typeface="+mn-lt"/>
                <a:cs typeface="Calibri"/>
              </a:rPr>
              <a:t>Visual prompts and supports – pictures, diagrams etc. Have key topic vocab stuck up around the class. Refer to it often – </a:t>
            </a:r>
            <a:r>
              <a:rPr lang="en-GB">
                <a:cs typeface="Calibri"/>
              </a:rPr>
              <a:t>visual supports can quickly become obsolete if they aren’t used and referred to often.</a:t>
            </a:r>
            <a:endParaRPr lang="en-GB" sz="1200">
              <a:solidFill>
                <a:schemeClr val="tx1"/>
              </a:solidFill>
              <a:latin typeface="+mn-lt"/>
              <a:cs typeface="Calibri"/>
            </a:endParaRPr>
          </a:p>
          <a:p>
            <a:pPr marL="171450" indent="-171450">
              <a:buFont typeface="Arial" panose="020B0604020202020204" pitchFamily="34" charset="0"/>
              <a:buChar char="•"/>
            </a:pPr>
            <a:r>
              <a:rPr lang="en-GB" sz="1200">
                <a:solidFill>
                  <a:schemeClr val="tx1"/>
                </a:solidFill>
                <a:latin typeface="+mn-lt"/>
                <a:cs typeface="Calibri"/>
              </a:rPr>
              <a:t>Talk about meaning AND sounds</a:t>
            </a:r>
          </a:p>
          <a:p>
            <a:pPr marL="628650" lvl="1" indent="-171450">
              <a:buFont typeface="Arial" panose="020B0604020202020204" pitchFamily="34" charset="0"/>
              <a:buChar char="•"/>
            </a:pPr>
            <a:r>
              <a:rPr lang="en-GB" sz="1200">
                <a:solidFill>
                  <a:schemeClr val="tx1"/>
                </a:solidFill>
                <a:latin typeface="+mn-lt"/>
                <a:cs typeface="Calibri"/>
              </a:rPr>
              <a:t>Meaning – link to other words they know e.g. if teaching science equipment like ”test tube” or “beaker”, link it to other similar equipment. Make explicit links between words that sound the same but have different meanings etc.</a:t>
            </a:r>
          </a:p>
          <a:p>
            <a:pPr marL="628650" lvl="1" indent="-171450">
              <a:buFont typeface="Arial" panose="020B0604020202020204" pitchFamily="34" charset="0"/>
              <a:buChar char="•"/>
            </a:pPr>
            <a:r>
              <a:rPr lang="en-GB" sz="1200">
                <a:solidFill>
                  <a:schemeClr val="tx1"/>
                </a:solidFill>
                <a:latin typeface="+mn-lt"/>
                <a:cs typeface="Calibri"/>
              </a:rPr>
              <a:t>Sounds – explicitly talk about what sound it begins with, syllables, rhyming words.</a:t>
            </a: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0" indent="0">
              <a:buClr>
                <a:srgbClr val="F77F00"/>
              </a:buClr>
              <a:buFont typeface="Arial" panose="020B0604020202020204" pitchFamily="34" charset="0"/>
              <a:buNone/>
            </a:pPr>
            <a:endParaRPr lang="en-GB" sz="2800">
              <a:solidFill>
                <a:srgbClr val="542341"/>
              </a:solidFill>
              <a:latin typeface="Arial" panose="020B0604020202020204" pitchFamily="34" charset="0"/>
              <a:cs typeface="Arial" panose="020B0604020202020204" pitchFamily="34" charset="0"/>
            </a:endParaRPr>
          </a:p>
          <a:p>
            <a:pPr marL="742950" lvl="1"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a:buClr>
                <a:srgbClr val="F77F00"/>
              </a:buClr>
            </a:pPr>
            <a:endParaRPr lang="en-GB" sz="2800">
              <a:solidFill>
                <a:srgbClr val="542341"/>
              </a:solidFill>
              <a:latin typeface="Arial" panose="020B0604020202020204" pitchFamily="34" charset="0"/>
              <a:cs typeface="Arial" panose="020B0604020202020204" pitchFamily="34" charset="0"/>
            </a:endParaRPr>
          </a:p>
          <a:p>
            <a:pPr marL="742950" lvl="1"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37</a:t>
            </a:fld>
            <a:endParaRPr lang="en-GB"/>
          </a:p>
        </p:txBody>
      </p:sp>
    </p:spTree>
    <p:extLst>
      <p:ext uri="{BB962C8B-B14F-4D97-AF65-F5344CB8AC3E}">
        <p14:creationId xmlns:p14="http://schemas.microsoft.com/office/powerpoint/2010/main" val="3170630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example</a:t>
            </a:r>
            <a:r>
              <a:rPr lang="en-GB" baseline="0"/>
              <a:t> of a vocabulary teaching template, you can access this and other resources from the No Pens Day Wednesday section of </a:t>
            </a:r>
            <a:r>
              <a:rPr lang="en-GB"/>
              <a:t>the I </a:t>
            </a:r>
            <a:r>
              <a:rPr lang="en-GB" baseline="0"/>
              <a:t>CAN website https://ican.org.uk/no-pens-day-wednesday/</a:t>
            </a:r>
          </a:p>
          <a:p>
            <a:r>
              <a:rPr lang="en-GB"/>
              <a:t> </a:t>
            </a:r>
          </a:p>
        </p:txBody>
      </p:sp>
      <p:sp>
        <p:nvSpPr>
          <p:cNvPr id="4" name="Slide Number Placeholder 3"/>
          <p:cNvSpPr>
            <a:spLocks noGrp="1"/>
          </p:cNvSpPr>
          <p:nvPr>
            <p:ph type="sldNum" sz="quarter" idx="10"/>
          </p:nvPr>
        </p:nvSpPr>
        <p:spPr/>
        <p:txBody>
          <a:bodyPr/>
          <a:lstStyle/>
          <a:p>
            <a:fld id="{9ABFA778-E5DD-4289-964A-DD4DAB0D721B}" type="slidenum">
              <a:rPr lang="en-GB" smtClean="0"/>
              <a:t>38</a:t>
            </a:fld>
            <a:endParaRPr lang="en-GB"/>
          </a:p>
        </p:txBody>
      </p:sp>
    </p:spTree>
    <p:extLst>
      <p:ext uri="{BB962C8B-B14F-4D97-AF65-F5344CB8AC3E}">
        <p14:creationId xmlns:p14="http://schemas.microsoft.com/office/powerpoint/2010/main" val="1051815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01B1C6CF-D2DF-4C08-B08E-8C2D2CD21F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3EA741D-EC3A-4C22-8572-4CB68014C6C7}"/>
              </a:ext>
            </a:extLst>
          </p:cNvPr>
          <p:cNvSpPr>
            <a:spLocks noGrp="1"/>
          </p:cNvSpPr>
          <p:nvPr>
            <p:ph type="body" idx="1"/>
          </p:nvPr>
        </p:nvSpPr>
        <p:spPr/>
        <p:txBody>
          <a:bodyPr/>
          <a:lstStyle/>
          <a:p>
            <a:pPr marL="171450" indent="-171450">
              <a:buFont typeface="Arial" panose="020B0604020202020204" pitchFamily="34" charset="0"/>
              <a:buChar char="•"/>
              <a:defRPr/>
            </a:pPr>
            <a:r>
              <a:rPr lang="en-GB">
                <a:cs typeface="Calibri" panose="020F0502020204030204"/>
              </a:rPr>
              <a:t>Whilst these universal, good, high quality teaching strategies will support children’s speech, language and communication development, for children with DLD they are unlikely to be enough.  </a:t>
            </a:r>
          </a:p>
          <a:p>
            <a:pPr marL="171450" indent="-171450">
              <a:buFont typeface="Arial" panose="020B0604020202020204" pitchFamily="34" charset="0"/>
              <a:buChar char="•"/>
              <a:defRPr/>
            </a:pPr>
            <a:r>
              <a:rPr lang="en-GB">
                <a:cs typeface="Calibri" panose="020F0502020204030204"/>
              </a:rPr>
              <a:t>As you use these strategies in your teaching you will be able to spot which children are struggling with speech, language and communication, but it can be hard to tell what area they are struggling with or how behind they are.</a:t>
            </a:r>
          </a:p>
          <a:p>
            <a:pPr marL="171450" indent="-171450">
              <a:buFont typeface="Arial" panose="020B0604020202020204" pitchFamily="34" charset="0"/>
              <a:buChar char="•"/>
              <a:defRPr/>
            </a:pPr>
            <a:r>
              <a:rPr lang="en-GB"/>
              <a:t>This is one example of a free identification tool that can be used to check a child’s speech, language and communication development against what is expected for their age.</a:t>
            </a:r>
            <a:endParaRPr lang="en-GB">
              <a:cs typeface="Calibri"/>
            </a:endParaRPr>
          </a:p>
          <a:p>
            <a:pPr marL="0" indent="0">
              <a:buFontTx/>
              <a:buNone/>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1"/>
              <a:t>ACTIVITY: 5-10 mins</a:t>
            </a:r>
            <a:endParaRPr lang="en-GB" i="1">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1"/>
              <a:t>Use this link to open the poster in a separate window: </a:t>
            </a:r>
            <a:r>
              <a:rPr lang="en-GB"/>
              <a:t>https://www.thecommunicationtrust.org.uk/media/1590/primary_milestone_poster_-_final.pdf</a:t>
            </a:r>
            <a:endParaRPr lang="en-GB">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1"/>
              <a:t>Split participants into groups based on year group/key stage – participants to look at the relevant age group and consider whether children in their class are at this level. Do any of the norms surprise participants? Are there children who are perhaps not where we would expect them to be for their age?</a:t>
            </a:r>
            <a:endParaRPr lang="en-GB" i="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p:txBody>
      </p:sp>
      <p:sp>
        <p:nvSpPr>
          <p:cNvPr id="49156" name="Slide Number Placeholder 3">
            <a:extLst>
              <a:ext uri="{FF2B5EF4-FFF2-40B4-BE49-F238E27FC236}">
                <a16:creationId xmlns:a16="http://schemas.microsoft.com/office/drawing/2014/main" id="{54FD9BC2-6CD2-4030-94D1-650799BF17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2D64F9-D2EB-4C9C-8D4B-F0A03F3303CF}" type="slidenum">
              <a:rPr lang="en-GB" altLang="en-US">
                <a:latin typeface="Calibri" panose="020F0502020204030204" pitchFamily="34" charset="0"/>
              </a:rPr>
              <a:pPr/>
              <a:t>39</a:t>
            </a:fld>
            <a:endParaRPr lang="en-GB" altLang="en-US">
              <a:latin typeface="Calibri" panose="020F0502020204030204" pitchFamily="34" charset="0"/>
            </a:endParaRPr>
          </a:p>
        </p:txBody>
      </p:sp>
    </p:spTree>
    <p:extLst>
      <p:ext uri="{BB962C8B-B14F-4D97-AF65-F5344CB8AC3E}">
        <p14:creationId xmlns:p14="http://schemas.microsoft.com/office/powerpoint/2010/main" val="139727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This slide gives us a simplified picture of the process of communication – even in a simplified visual it still looks incredibly complex!</a:t>
            </a:r>
          </a:p>
          <a:p>
            <a:pPr marL="171450" indent="-171450">
              <a:buFont typeface="Arial" panose="020B0604020202020204" pitchFamily="34" charset="0"/>
              <a:buChar char="•"/>
            </a:pPr>
            <a:r>
              <a:rPr lang="en-GB"/>
              <a:t>We take this for granted because we do it every day.</a:t>
            </a:r>
          </a:p>
          <a:p>
            <a:pPr marL="171450" indent="-171450">
              <a:buFont typeface="Arial" panose="020B0604020202020204" pitchFamily="34" charset="0"/>
              <a:buChar char="•"/>
            </a:pPr>
            <a:r>
              <a:rPr lang="en-GB"/>
              <a:t>In reality, the process is not as simplified and linear as this, but for our purposes, roughly the left hand side of the diagram shows listening and understanding and the right hand side depicts expression or talking.</a:t>
            </a:r>
            <a:endParaRPr lang="en-GB">
              <a:cs typeface="Calibri"/>
            </a:endParaRPr>
          </a:p>
          <a:p>
            <a:pPr marL="171450" indent="-171450">
              <a:buFont typeface="Arial" panose="020B0604020202020204" pitchFamily="34" charset="0"/>
              <a:buChar char="•"/>
            </a:pPr>
            <a:r>
              <a:rPr lang="en-GB"/>
              <a:t>CYP with DLD can have a breakdown at many different points on this chain – and often, at multiple points. </a:t>
            </a:r>
          </a:p>
          <a:p>
            <a:pPr marL="171450" indent="-171450">
              <a:buFont typeface="Arial" panose="020B0604020202020204" pitchFamily="34" charset="0"/>
              <a:buChar char="•"/>
            </a:pPr>
            <a:r>
              <a:rPr lang="en-GB"/>
              <a:t>These skills all interact with one another, so a breakdown at one point in the chain will have an impact on many other parts as well.</a:t>
            </a:r>
            <a:endParaRPr lang="en-GB">
              <a:cs typeface="Calibri" panose="020F0502020204030204"/>
            </a:endParaRPr>
          </a:p>
        </p:txBody>
      </p:sp>
      <p:sp>
        <p:nvSpPr>
          <p:cNvPr id="4" name="Slide Number Placeholder 3"/>
          <p:cNvSpPr>
            <a:spLocks noGrp="1"/>
          </p:cNvSpPr>
          <p:nvPr>
            <p:ph type="sldNum" sz="quarter" idx="5"/>
          </p:nvPr>
        </p:nvSpPr>
        <p:spPr/>
        <p:txBody>
          <a:bodyPr/>
          <a:lstStyle/>
          <a:p>
            <a:fld id="{9ABFA778-E5DD-4289-964A-DD4DAB0D721B}" type="slidenum">
              <a:rPr lang="en-GB" smtClean="0"/>
              <a:t>4</a:t>
            </a:fld>
            <a:endParaRPr lang="en-GB"/>
          </a:p>
        </p:txBody>
      </p:sp>
    </p:spTree>
    <p:extLst>
      <p:ext uri="{BB962C8B-B14F-4D97-AF65-F5344CB8AC3E}">
        <p14:creationId xmlns:p14="http://schemas.microsoft.com/office/powerpoint/2010/main" val="3961040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These are some other examples of tools that can be used to identify children with speech, language and communication difficulties. The tools are not intended to be used to diagnose DLD, but they could give you an indication of children who may be struggling with their speech, language and communication skills, and who may need some extra support.</a:t>
            </a:r>
          </a:p>
          <a:p>
            <a:pPr marL="171450" indent="-171450">
              <a:buFont typeface="Arial" panose="020B0604020202020204" pitchFamily="34" charset="0"/>
              <a:buChar char="•"/>
            </a:pPr>
            <a:r>
              <a:rPr lang="en-GB"/>
              <a:t>We have just spent some time looking at the “What’s typical talk at primary” poster.</a:t>
            </a:r>
            <a:endParaRPr lang="en-GB">
              <a:cs typeface="Calibri"/>
            </a:endParaRPr>
          </a:p>
          <a:p>
            <a:pPr marL="171450" indent="-171450">
              <a:buFont typeface="Arial" panose="020B0604020202020204" pitchFamily="34" charset="0"/>
              <a:buChar char="•"/>
            </a:pPr>
            <a:r>
              <a:rPr lang="en-GB"/>
              <a:t>Universally speaking is a similar tool – free to download, gives an indication of what children should be doing at different ages – you can check your observations of children against what is expected for their age.</a:t>
            </a:r>
            <a:endParaRPr lang="en-GB">
              <a:cs typeface="Calibri"/>
            </a:endParaRPr>
          </a:p>
          <a:p>
            <a:pPr marL="171450" indent="-171450">
              <a:buFont typeface="Arial" panose="020B0604020202020204" pitchFamily="34" charset="0"/>
              <a:buChar char="•"/>
            </a:pPr>
            <a:r>
              <a:rPr lang="en-GB"/>
              <a:t>Progression tools – not free, but available across age ranges up to 18 – these can help with identification but also provide a clear means of monitoring progress.</a:t>
            </a:r>
            <a:endParaRPr lang="en-GB">
              <a:cs typeface="Calibri"/>
            </a:endParaRPr>
          </a:p>
          <a:p>
            <a:pPr marL="171450" indent="-171450">
              <a:buFont typeface="Arial" panose="020B0604020202020204" pitchFamily="34" charset="0"/>
              <a:buChar char="•"/>
            </a:pPr>
            <a:r>
              <a:rPr lang="en-GB"/>
              <a:t>Talking point website- has a free progress checker that can be used up to age 11. Go online, select the age of child, then answer a few yes/no questions about their understanding and use of language. At the end it tells you whether they are within normal limits for their age or if you should seek another opinion.</a:t>
            </a:r>
            <a:endParaRPr lang="en-GB">
              <a:cs typeface="Calibri"/>
            </a:endParaRPr>
          </a:p>
          <a:p>
            <a:pPr marL="171450" indent="-171450">
              <a:buFont typeface="Arial" panose="020B0604020202020204" pitchFamily="34" charset="0"/>
              <a:buChar char="•"/>
            </a:pPr>
            <a:r>
              <a:rPr lang="en-GB"/>
              <a:t>I CAN have a free help line you can phone for advice – to discuss concerns with speech and language therapist 020 7843 2544.</a:t>
            </a:r>
            <a:endParaRPr lang="en-GB">
              <a:cs typeface="Calibri"/>
            </a:endParaRPr>
          </a:p>
          <a:p>
            <a:pPr marL="171450" indent="-171450">
              <a:buFont typeface="Arial" panose="020B0604020202020204" pitchFamily="34" charset="0"/>
              <a:buChar char="•"/>
            </a:pPr>
            <a:r>
              <a:rPr lang="en-GB"/>
              <a:t>Language for learning checklists are freely downloadable behaviour checklists that you can use to guide your observations .</a:t>
            </a:r>
          </a:p>
          <a:p>
            <a:pPr marL="171450" indent="-171450">
              <a:buFont typeface="Arial" panose="020B0604020202020204" pitchFamily="34" charset="0"/>
              <a:buChar char="•"/>
            </a:pPr>
            <a:r>
              <a:rPr lang="en-GB"/>
              <a:t>GAPS assessment </a:t>
            </a:r>
            <a:r>
              <a:rPr lang="mr-IN"/>
              <a:t>–</a:t>
            </a:r>
            <a:r>
              <a:rPr lang="en-GB"/>
              <a:t> grammar and phonology screen </a:t>
            </a:r>
            <a:r>
              <a:rPr lang="mr-IN"/>
              <a:t>–</a:t>
            </a:r>
            <a:r>
              <a:rPr lang="en-GB"/>
              <a:t> 10</a:t>
            </a:r>
            <a:r>
              <a:rPr lang="en-GB" baseline="0"/>
              <a:t> min screen, available for free download, but only </a:t>
            </a:r>
            <a:r>
              <a:rPr lang="en-GB"/>
              <a:t>for use</a:t>
            </a:r>
            <a:r>
              <a:rPr lang="en-GB" baseline="0"/>
              <a:t> up to 6 ½ years.</a:t>
            </a:r>
            <a:endParaRPr lang="en-GB" baseline="0">
              <a:cs typeface="Calibri"/>
            </a:endParaRPr>
          </a:p>
          <a:p>
            <a:pPr marL="171450" indent="-171450">
              <a:buFont typeface="Arial" panose="020B0604020202020204" pitchFamily="34" charset="0"/>
              <a:buChar char="•"/>
            </a:pPr>
            <a:r>
              <a:rPr lang="en-GB" baseline="0"/>
              <a:t>Finally, we can use our observation skills – but it’s important to keep a record of these – we can use this information if making a referral to speech and language therapy.</a:t>
            </a:r>
            <a:r>
              <a:rPr lang="en-GB"/>
              <a:t> </a:t>
            </a:r>
            <a:endParaRPr lang="en-GB" baseline="0">
              <a:cs typeface="Calibri"/>
            </a:endParaRPr>
          </a:p>
          <a:p>
            <a:pPr marL="171450" indent="-171450">
              <a:buFont typeface="Arial" panose="020B0604020202020204" pitchFamily="34" charset="0"/>
              <a:buChar char="•"/>
            </a:pPr>
            <a:r>
              <a:rPr lang="en-GB"/>
              <a:t>It’s important to be cautious</a:t>
            </a:r>
            <a:r>
              <a:rPr lang="en-GB" baseline="0"/>
              <a:t> when relying on observation only, because often children may have developed strategies to help them cope in the classroom </a:t>
            </a:r>
            <a:r>
              <a:rPr lang="mr-IN" baseline="0"/>
              <a:t>–</a:t>
            </a:r>
            <a:r>
              <a:rPr lang="en-GB" baseline="0"/>
              <a:t> e.g. they might be following other children and copying what they do even though they don’t understand. So sometimes it might not look like language </a:t>
            </a:r>
            <a:r>
              <a:rPr lang="mr-IN" baseline="0"/>
              <a:t>–</a:t>
            </a:r>
            <a:r>
              <a:rPr lang="en-GB" baseline="0"/>
              <a:t> but if you have concerns in some of the other areas we have talked about, it might be worth using one of these other tools to check out their language.</a:t>
            </a:r>
            <a:endParaRPr lang="en-GB" baseline="0">
              <a:cs typeface="Calibri"/>
            </a:endParaRPr>
          </a:p>
          <a:p>
            <a:pPr marL="171450" indent="-171450">
              <a:buFont typeface="Arial" panose="020B0604020202020204" pitchFamily="34" charset="0"/>
              <a:buChar char="•"/>
            </a:pPr>
            <a:r>
              <a:rPr lang="en-GB" baseline="0"/>
              <a:t>Also we might have noticed from the last activity (What’s typical talk) that we aren’t always 100% aware of what children should be doing at different ages – so it can help to have a tool to guide our observations.</a:t>
            </a:r>
            <a:endParaRPr lang="en-GB" baseline="0">
              <a:cs typeface="Calibri"/>
            </a:endParaRPr>
          </a:p>
          <a:p>
            <a:pPr marL="171450" indent="-171450">
              <a:buFontTx/>
              <a:buChar char="-"/>
            </a:pPr>
            <a:endParaRPr lang="en-GB" baseline="0"/>
          </a:p>
          <a:p>
            <a:pPr marL="0" indent="0">
              <a:buFontTx/>
              <a:buNone/>
            </a:pPr>
            <a:r>
              <a:rPr lang="en-GB" i="1" baseline="0"/>
              <a:t>ACTIVITY</a:t>
            </a:r>
            <a:endParaRPr lang="en-GB" i="1" baseline="0">
              <a:cs typeface="Calibri"/>
            </a:endParaRPr>
          </a:p>
          <a:p>
            <a:pPr marL="171450" indent="-171450">
              <a:buFont typeface="Arial" panose="020B0604020202020204" pitchFamily="34" charset="0"/>
              <a:buChar char="•"/>
            </a:pPr>
            <a:r>
              <a:rPr lang="en-GB" i="1" baseline="0"/>
              <a:t>Option 1: split into groups based on year group/key stage and talk about which of those observation tools you want to use in your class and how you will use them.</a:t>
            </a:r>
            <a:endParaRPr lang="en-GB" i="1" baseline="0">
              <a:cs typeface="Calibri"/>
            </a:endParaRPr>
          </a:p>
          <a:p>
            <a:pPr marL="171450" indent="-171450">
              <a:buFont typeface="Arial" panose="020B0604020202020204" pitchFamily="34" charset="0"/>
              <a:buChar char="•"/>
            </a:pPr>
            <a:r>
              <a:rPr lang="en-GB" i="1" baseline="0"/>
              <a:t>Option 2: discuss as a whole group which tools we want to use in our school and how we will use them.</a:t>
            </a:r>
            <a:endParaRPr lang="en-GB" i="1"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40</a:t>
            </a:fld>
            <a:endParaRPr lang="en-GB"/>
          </a:p>
        </p:txBody>
      </p:sp>
    </p:spTree>
    <p:extLst>
      <p:ext uri="{BB962C8B-B14F-4D97-AF65-F5344CB8AC3E}">
        <p14:creationId xmlns:p14="http://schemas.microsoft.com/office/powerpoint/2010/main" val="2010279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i="1" baseline="0"/>
              <a:t>NOTE: Reorder the first two points on this slide based on what the process is in your setting. Add any additional points as applicable.</a:t>
            </a:r>
          </a:p>
          <a:p>
            <a:pPr marL="0" indent="0">
              <a:buFontTx/>
              <a:buNone/>
            </a:pPr>
            <a:endParaRPr lang="en-GB" b="0" i="1" baseline="0"/>
          </a:p>
          <a:p>
            <a:pPr marL="171450" indent="-171450">
              <a:buFont typeface="Arial" panose="020B0604020202020204" pitchFamily="34" charset="0"/>
              <a:buChar char="•"/>
            </a:pPr>
            <a:r>
              <a:rPr lang="en-GB" b="0" baseline="0"/>
              <a:t>Let’s say now that you have used an identification tool and you think a child is presenting with some speech, language and communication difficulties. What next?</a:t>
            </a:r>
            <a:endParaRPr lang="en-GB" b="0" baseline="0">
              <a:cs typeface="Calibri"/>
            </a:endParaRPr>
          </a:p>
          <a:p>
            <a:pPr marL="171450" indent="-171450">
              <a:buFont typeface="Arial" panose="020B0604020202020204" pitchFamily="34" charset="0"/>
              <a:buChar char="•"/>
            </a:pPr>
            <a:r>
              <a:rPr lang="en-GB" b="0" baseline="0"/>
              <a:t>You would come and discuss it with SENCo to talk about options – which targeted interventions are available, what additional support can be put in place.</a:t>
            </a:r>
            <a:endParaRPr lang="en-GB" b="0" baseline="0">
              <a:cs typeface="Calibri"/>
            </a:endParaRPr>
          </a:p>
          <a:p>
            <a:pPr marL="171450" indent="-171450">
              <a:buFont typeface="Arial" panose="020B0604020202020204" pitchFamily="34" charset="0"/>
              <a:buChar char="•"/>
            </a:pPr>
            <a:r>
              <a:rPr lang="en-GB" b="0" baseline="0"/>
              <a:t>Raise the issue with families – </a:t>
            </a:r>
            <a:r>
              <a:rPr lang="en-GB"/>
              <a:t>the Code</a:t>
            </a:r>
            <a:r>
              <a:rPr lang="en-GB" b="0" baseline="0"/>
              <a:t> of Practice states that families need to be informed and involved. </a:t>
            </a:r>
            <a:r>
              <a:rPr lang="en-GB"/>
              <a:t>This needs</a:t>
            </a:r>
            <a:r>
              <a:rPr lang="en-GB" baseline="0"/>
              <a:t> to be done sensitively</a:t>
            </a:r>
            <a:endParaRPr lang="en-GB" baseline="0">
              <a:cs typeface="Calibri"/>
            </a:endParaRPr>
          </a:p>
          <a:p>
            <a:pPr marL="628650" lvl="1" indent="-171450">
              <a:buFont typeface="Arial" panose="020B0604020202020204" pitchFamily="34" charset="0"/>
              <a:buChar char="•"/>
            </a:pPr>
            <a:r>
              <a:rPr lang="en-GB" b="0"/>
              <a:t>Some families may be unaware that their child’s speech, language or communication development is delayed – you may be the first person who raises this with them.</a:t>
            </a:r>
            <a:r>
              <a:rPr lang="en-GB"/>
              <a:t> </a:t>
            </a:r>
          </a:p>
          <a:p>
            <a:pPr marL="628650" lvl="1" indent="-171450">
              <a:buFont typeface="Arial" panose="020B0604020202020204" pitchFamily="34" charset="0"/>
              <a:buChar char="•"/>
            </a:pPr>
            <a:r>
              <a:rPr lang="en-GB" b="0"/>
              <a:t>Some families may be at different stages of their acceptance of these needs.</a:t>
            </a:r>
            <a:r>
              <a:rPr lang="en-GB"/>
              <a:t> </a:t>
            </a:r>
            <a:endParaRPr lang="en-GB" b="0">
              <a:cs typeface="Calibri"/>
            </a:endParaRPr>
          </a:p>
          <a:p>
            <a:pPr marL="628650" lvl="1" indent="-171450">
              <a:buFont typeface="Arial" panose="020B0604020202020204" pitchFamily="34" charset="0"/>
              <a:buChar char="•"/>
            </a:pPr>
            <a:r>
              <a:rPr lang="en-AU"/>
              <a:t>You may</a:t>
            </a:r>
            <a:r>
              <a:rPr lang="en-AU" sz="1200"/>
              <a:t> need evidence to show families e.g. written observations, recordings etc</a:t>
            </a:r>
            <a:endParaRPr lang="en-GB" sz="1200" baseline="0"/>
          </a:p>
          <a:p>
            <a:pPr marL="171450" indent="-171450">
              <a:buFont typeface="Arial" panose="020B0604020202020204" pitchFamily="34" charset="0"/>
              <a:buChar char="•"/>
            </a:pPr>
            <a:r>
              <a:rPr lang="en-GB" sz="1200" baseline="0"/>
              <a:t>Trial putting some targeted support in place </a:t>
            </a:r>
            <a:r>
              <a:rPr lang="mr-IN" sz="1200" baseline="0"/>
              <a:t>–</a:t>
            </a:r>
            <a:r>
              <a:rPr lang="en-GB" sz="1200" baseline="0"/>
              <a:t> e.g. intervention groups, extra support in class </a:t>
            </a:r>
            <a:r>
              <a:rPr lang="mr-IN" sz="1200" baseline="0"/>
              <a:t>–</a:t>
            </a:r>
            <a:r>
              <a:rPr lang="en-GB" sz="1200" baseline="0"/>
              <a:t> and monitor progress. If no progress</a:t>
            </a:r>
            <a:r>
              <a:rPr lang="en-GB"/>
              <a:t> is made </a:t>
            </a:r>
            <a:r>
              <a:rPr lang="en-GB" sz="1200" baseline="0"/>
              <a:t>this may be a sign to refer on. </a:t>
            </a:r>
            <a:r>
              <a:rPr lang="en-GB"/>
              <a:t>You can</a:t>
            </a:r>
            <a:r>
              <a:rPr lang="en-GB" sz="1200" baseline="0"/>
              <a:t> include </a:t>
            </a:r>
            <a:r>
              <a:rPr lang="en-GB"/>
              <a:t>information</a:t>
            </a:r>
            <a:r>
              <a:rPr lang="en-GB" sz="1200" baseline="0"/>
              <a:t> about support in place already and </a:t>
            </a:r>
            <a:r>
              <a:rPr lang="en-GB"/>
              <a:t>your observations</a:t>
            </a:r>
            <a:r>
              <a:rPr lang="en-GB" sz="1200" baseline="0"/>
              <a:t> in </a:t>
            </a:r>
            <a:r>
              <a:rPr lang="en-GB"/>
              <a:t>the referral</a:t>
            </a:r>
            <a:r>
              <a:rPr lang="en-GB" sz="1200" baseline="0"/>
              <a:t>.</a:t>
            </a:r>
            <a:r>
              <a:rPr lang="en-GB"/>
              <a:t>  You must have parental permission to refer to the speech and language therapy service.</a:t>
            </a:r>
            <a:endParaRPr lang="en-GB" sz="1200" baseline="0">
              <a:cs typeface="Calibri"/>
            </a:endParaRPr>
          </a:p>
          <a:p>
            <a:pPr marL="171450" indent="-171450">
              <a:buFont typeface="Arial" panose="020B0604020202020204" pitchFamily="34" charset="0"/>
              <a:buChar char="•"/>
            </a:pPr>
            <a:r>
              <a:rPr lang="en-GB"/>
              <a:t>The next</a:t>
            </a:r>
            <a:r>
              <a:rPr lang="en-GB" sz="1200" baseline="0"/>
              <a:t> </a:t>
            </a:r>
            <a:r>
              <a:rPr lang="en-GB"/>
              <a:t>step would</a:t>
            </a:r>
            <a:r>
              <a:rPr lang="en-GB" sz="1200" baseline="0"/>
              <a:t> be referral to </a:t>
            </a:r>
            <a:r>
              <a:rPr lang="en-GB"/>
              <a:t>speech and language therapy and/or the advisory teacher service </a:t>
            </a:r>
            <a:r>
              <a:rPr lang="en-GB" sz="1200" baseline="0"/>
              <a:t> – specialist level. </a:t>
            </a:r>
            <a:endParaRPr lang="en-GB"/>
          </a:p>
          <a:p>
            <a:pPr marL="171450" indent="-171450">
              <a:buFont typeface="Arial" panose="020B0604020202020204" pitchFamily="34" charset="0"/>
              <a:buChar char="•"/>
            </a:pPr>
            <a:r>
              <a:rPr lang="en-GB" sz="1200" baseline="0"/>
              <a:t>Let’s discuss targeted </a:t>
            </a:r>
            <a:r>
              <a:rPr lang="en-GB"/>
              <a:t>approaches in more</a:t>
            </a:r>
            <a:r>
              <a:rPr lang="en-GB" sz="1200" baseline="0"/>
              <a:t> </a:t>
            </a:r>
            <a:r>
              <a:rPr lang="en-GB"/>
              <a:t>detail first</a:t>
            </a:r>
            <a:r>
              <a:rPr lang="en-GB" sz="1200" baseline="0"/>
              <a:t>.</a:t>
            </a:r>
            <a:endParaRPr lang="en-GB">
              <a:cs typeface="Calibri"/>
            </a:endParaRPr>
          </a:p>
          <a:p>
            <a:pPr marL="171450" indent="-171450">
              <a:buFont typeface="Arial" panose="020B0604020202020204" pitchFamily="34" charset="0"/>
              <a:buChar char="•"/>
            </a:pPr>
            <a:endParaRPr lang="en-GB" b="0"/>
          </a:p>
          <a:p>
            <a:pPr marL="285750" indent="-285750">
              <a:spcAft>
                <a:spcPts val="1200"/>
              </a:spcAft>
              <a:buClr>
                <a:schemeClr val="accent2"/>
              </a:buClr>
              <a:buFont typeface="Arial"/>
              <a:buChar char="•"/>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41</a:t>
            </a:fld>
            <a:endParaRPr lang="en-GB"/>
          </a:p>
        </p:txBody>
      </p:sp>
    </p:spTree>
    <p:extLst>
      <p:ext uri="{BB962C8B-B14F-4D97-AF65-F5344CB8AC3E}">
        <p14:creationId xmlns:p14="http://schemas.microsoft.com/office/powerpoint/2010/main" val="283301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GB"/>
              <a:t>Now we’re going to talk about targeted support.</a:t>
            </a:r>
          </a:p>
          <a:p>
            <a:pPr marL="171450" indent="-171450">
              <a:buFont typeface="Arial" panose="020B0604020202020204" pitchFamily="34" charset="0"/>
              <a:buChar char="•"/>
            </a:pPr>
            <a:r>
              <a:rPr lang="en-GB"/>
              <a:t>Support at the targeted level may include additional interventions – groups or 1:1 intervention programmes that we have on offer at our school (next slide).</a:t>
            </a:r>
            <a:endParaRPr lang="en-GB">
              <a:cs typeface="Calibri"/>
            </a:endParaRPr>
          </a:p>
          <a:p>
            <a:pPr marL="171450" indent="-171450">
              <a:buFont typeface="Arial" panose="020B0604020202020204" pitchFamily="34" charset="0"/>
              <a:buChar char="•"/>
            </a:pPr>
            <a:r>
              <a:rPr lang="en-GB"/>
              <a:t>It may also include additional strategies that can be put in place in the classroom.</a:t>
            </a:r>
          </a:p>
          <a:p>
            <a:pPr marL="171450" indent="-171450">
              <a:buFont typeface="Arial" panose="020B0604020202020204" pitchFamily="34" charset="0"/>
              <a:buChar char="•"/>
            </a:pPr>
            <a:r>
              <a:rPr lang="en-GB"/>
              <a:t>It's important when putting targeted support in place that we measure how effective it is by collecting outcomes.</a:t>
            </a:r>
          </a:p>
          <a:p>
            <a:pPr marL="171450" indent="-171450">
              <a:buFontTx/>
              <a:buChar char="-"/>
            </a:pPr>
            <a:endParaRPr lang="en-GB"/>
          </a:p>
        </p:txBody>
      </p:sp>
      <p:sp>
        <p:nvSpPr>
          <p:cNvPr id="545" name="Google Shape;54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extLst>
      <p:ext uri="{BB962C8B-B14F-4D97-AF65-F5344CB8AC3E}">
        <p14:creationId xmlns:p14="http://schemas.microsoft.com/office/powerpoint/2010/main" val="2480636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1" name="Google Shape;771;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b="0" i="1"/>
              <a:t>NOTE: personalise this slide based on the interventions you have on offer in your school. We have put some of the I CAN interventions here for reference:</a:t>
            </a:r>
          </a:p>
          <a:p>
            <a:pPr marL="171450" indent="-171450">
              <a:buClr>
                <a:schemeClr val="dk1"/>
              </a:buClr>
              <a:buSzPts val="1200"/>
              <a:buFont typeface="Arial"/>
              <a:buChar char="•"/>
            </a:pPr>
            <a:r>
              <a:rPr lang="en-GB" i="0"/>
              <a:t>Primary Talk is a universal programme – supports the communication development of all children, including (but not only) those with SLCN.</a:t>
            </a:r>
            <a:endParaRPr lang="en-GB" i="0">
              <a:cs typeface="Calibri"/>
            </a:endParaRPr>
          </a:p>
          <a:p>
            <a:pPr marL="171450" indent="-171450">
              <a:buClr>
                <a:schemeClr val="dk1"/>
              </a:buClr>
              <a:buSzPts val="1200"/>
              <a:buFont typeface="Arial"/>
              <a:buChar char="•"/>
            </a:pPr>
            <a:r>
              <a:rPr lang="en-GB" i="0"/>
              <a:t>Talk Boost programmes are examples of targeted interventions with published evidence. Children with delayed language will often make good progress with these programmes. Those that don’t – may have something else going on and should be referred for specialist support. So putting them in a group like Talk Boost could be a way of seeing whether they need further specialist support – if they don’t make progress it’s a sign to refer on.</a:t>
            </a:r>
          </a:p>
          <a:p>
            <a:pPr marL="171450" indent="-171450">
              <a:buClr>
                <a:schemeClr val="dk1"/>
              </a:buClr>
              <a:buSzPts val="1200"/>
              <a:buFont typeface="Arial"/>
              <a:buChar char="•"/>
            </a:pPr>
            <a:endParaRPr lang="en-GB" i="0">
              <a:cs typeface="Calibri"/>
            </a:endParaRPr>
          </a:p>
          <a:p>
            <a:pPr marL="0" indent="0">
              <a:buClr>
                <a:schemeClr val="dk1"/>
              </a:buClr>
              <a:buSzPts val="1200"/>
              <a:buFont typeface="Arial"/>
              <a:buNone/>
            </a:pPr>
            <a:r>
              <a:rPr lang="en-GB" i="1"/>
              <a:t>You may have additional/different interventions at your school, so put them on here and discuss them. Remember a universal intervention is something delivered at the whole class level which benefits all children – and a targeted intervention is for specific groups or individual children who need extra support.</a:t>
            </a:r>
            <a:endParaRPr lang="en-GB" i="1">
              <a:cs typeface="Calibri"/>
            </a:endParaRPr>
          </a:p>
          <a:p>
            <a:pPr marL="0" lvl="0" indent="0" algn="l" rtl="0">
              <a:spcBef>
                <a:spcPts val="0"/>
              </a:spcBef>
              <a:spcAft>
                <a:spcPts val="0"/>
              </a:spcAft>
              <a:buNone/>
            </a:pPr>
            <a:endParaRPr i="0"/>
          </a:p>
          <a:p>
            <a:pPr marL="0" lvl="0" indent="0" algn="l" rtl="0">
              <a:spcBef>
                <a:spcPts val="0"/>
              </a:spcBef>
              <a:spcAft>
                <a:spcPts val="0"/>
              </a:spcAft>
              <a:buNone/>
            </a:pPr>
            <a:endParaRPr/>
          </a:p>
        </p:txBody>
      </p:sp>
      <p:sp>
        <p:nvSpPr>
          <p:cNvPr id="772" name="Google Shape;772;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43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943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706F363-A6C8-43F5-926F-A420C664C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099A0A0-7869-4C6A-A595-5752E537BB7A}"/>
              </a:ext>
            </a:extLst>
          </p:cNvPr>
          <p:cNvSpPr>
            <a:spLocks noGrp="1"/>
          </p:cNvSpPr>
          <p:nvPr>
            <p:ph type="body" idx="1"/>
          </p:nvPr>
        </p:nvSpPr>
        <p:spPr/>
        <p:txBody>
          <a:bodyPr/>
          <a:lstStyle/>
          <a:p>
            <a:pPr marL="0" indent="0">
              <a:buFontTx/>
              <a:buNone/>
              <a:defRPr/>
            </a:pPr>
            <a:r>
              <a:rPr lang="en-GB" altLang="en-US"/>
              <a:t>We’re going to go through 3 key strategies you can use at the targeted level now.</a:t>
            </a:r>
          </a:p>
          <a:p>
            <a:pPr marL="0" indent="0">
              <a:buFontTx/>
              <a:buNone/>
              <a:defRPr/>
            </a:pPr>
            <a:endParaRPr lang="en-GB"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i="0">
                <a:solidFill>
                  <a:schemeClr val="tx1"/>
                </a:solidFill>
                <a:cs typeface="Calibri"/>
              </a:rPr>
              <a:t>Sometimes the difference between universal good, high quality teaching and targeted strategies is not always clear. The differences are in the amount  of personalisation in the use of targeted approaches. The strategies discussed here should be matched closely to the needs of the individual child as highlighted by the identification tool you have used. So for example if a child has problems with putting ideas in order to tell a story, using a visual framework will help. It's also an important component of targeted strategies that you evaluate how they are working for the individual child you are using them with, for example, make a note of what Blank Level the child is able to respond to at the start of term and again at half term after working on supporting their understanding of questions. </a:t>
            </a:r>
          </a:p>
          <a:p>
            <a:pPr marL="0" indent="0">
              <a:buFontTx/>
              <a:buNone/>
              <a:defRPr/>
            </a:pPr>
            <a:endParaRPr lang="en-GB" altLang="en-US"/>
          </a:p>
          <a:p>
            <a:pPr>
              <a:defRPr/>
            </a:pPr>
            <a:endParaRPr lang="en-GB" altLang="en-US"/>
          </a:p>
          <a:p>
            <a:pPr>
              <a:defRPr/>
            </a:pPr>
            <a:endParaRPr lang="en-GB"/>
          </a:p>
        </p:txBody>
      </p:sp>
      <p:sp>
        <p:nvSpPr>
          <p:cNvPr id="86020" name="Slide Number Placeholder 3">
            <a:extLst>
              <a:ext uri="{FF2B5EF4-FFF2-40B4-BE49-F238E27FC236}">
                <a16:creationId xmlns:a16="http://schemas.microsoft.com/office/drawing/2014/main" id="{4F58558A-2E1D-4C1C-884F-40682D176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6EC42A-2D07-4C6E-B443-8CCB17A79EAF}" type="slidenum">
              <a:rPr lang="en-GB" altLang="en-US">
                <a:latin typeface="Calibri" panose="020F0502020204030204" pitchFamily="34" charset="0"/>
              </a:rPr>
              <a:pPr/>
              <a:t>44</a:t>
            </a:fld>
            <a:endParaRPr lang="en-GB" altLang="en-US">
              <a:latin typeface="Calibri" panose="020F0502020204030204" pitchFamily="34" charset="0"/>
            </a:endParaRPr>
          </a:p>
        </p:txBody>
      </p:sp>
    </p:spTree>
    <p:extLst>
      <p:ext uri="{BB962C8B-B14F-4D97-AF65-F5344CB8AC3E}">
        <p14:creationId xmlns:p14="http://schemas.microsoft.com/office/powerpoint/2010/main" val="28007668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First strategy – differentiation. We need to think about how to make work accessible for children who have DLD.</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Differentiate spoken and written work based on children’s language abilities. Children who only use and understand very simple sentences won’t be able to read a long paragraph and respond to comprehension </a:t>
            </a:r>
            <a:r>
              <a:rPr lang="en-GB" sz="1800">
                <a:effectLst/>
                <a:latin typeface="Calibri" panose="020F0502020204030204" pitchFamily="34" charset="0"/>
                <a:ea typeface="Calibri" panose="020F0502020204030204" pitchFamily="34" charset="0"/>
                <a:cs typeface="Arial" panose="020B0604020202020204" pitchFamily="34" charset="0"/>
              </a:rPr>
              <a:t>questions. They might instead need a simple picture with some </a:t>
            </a:r>
            <a:r>
              <a:rPr lang="en-GB" sz="1800" err="1">
                <a:effectLst/>
                <a:latin typeface="Calibri" panose="020F0502020204030204" pitchFamily="34" charset="0"/>
                <a:ea typeface="Calibri" panose="020F0502020204030204" pitchFamily="34" charset="0"/>
                <a:cs typeface="Arial" panose="020B0604020202020204" pitchFamily="34" charset="0"/>
              </a:rPr>
              <a:t>wh</a:t>
            </a:r>
            <a:r>
              <a:rPr lang="en-GB" sz="1800">
                <a:effectLst/>
                <a:latin typeface="Calibri" panose="020F0502020204030204" pitchFamily="34" charset="0"/>
                <a:ea typeface="Calibri" panose="020F0502020204030204" pitchFamily="34" charset="0"/>
                <a:cs typeface="Arial" panose="020B0604020202020204" pitchFamily="34" charset="0"/>
              </a:rPr>
              <a:t>- questions to respond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a:effectLst/>
                <a:latin typeface="Calibri" panose="020F0502020204030204" pitchFamily="34" charset="0"/>
                <a:ea typeface="Calibri" panose="020F0502020204030204" pitchFamily="34" charset="0"/>
                <a:cs typeface="Arial" panose="020B0604020202020204" pitchFamily="34" charset="0"/>
              </a:rPr>
              <a:t>Be aware of the complexity of your questions. A child </a:t>
            </a:r>
            <a:r>
              <a:rPr lang="en-GB" sz="1800">
                <a:effectLst/>
                <a:latin typeface="Calibri" panose="020F0502020204030204" pitchFamily="34" charset="0"/>
                <a:ea typeface="Calibri" panose="020F0502020204030204" pitchFamily="34" charset="0"/>
                <a:cs typeface="Arial" panose="020B0604020202020204" pitchFamily="34" charset="0"/>
              </a:rPr>
              <a:t>who can’t respond to a “why” question verbally won’t be able to answer questions that require reasoning and inferencing in a reading comprehension activity. More about questions in next couple of slides.</a:t>
            </a:r>
          </a:p>
          <a:p>
            <a:pPr marL="171450" indent="-171450">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Arial" panose="020B0604020202020204" pitchFamily="34" charset="0"/>
              </a:rPr>
              <a:t>Part of differentiation could be pre-teaching vocabulary, and then having a vocabulary list or visual support for children to refer to. C</a:t>
            </a: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hildren with DLD need many more exposures to learn new words. Teach vocabulary</a:t>
            </a:r>
            <a:r>
              <a:rPr lang="en-GB" sz="1800">
                <a:effectLst/>
                <a:latin typeface="Calibri" panose="020F0502020204030204" pitchFamily="34" charset="0"/>
                <a:ea typeface="Calibri" panose="020F0502020204030204" pitchFamily="34" charset="0"/>
                <a:cs typeface="Arial" panose="020B0604020202020204" pitchFamily="34" charset="0"/>
              </a:rPr>
              <a:t> to children with DLD before the rest of the class so that they </a:t>
            </a:r>
            <a:r>
              <a:rPr lang="en-GB" sz="1800" b="0">
                <a:effectLst/>
                <a:latin typeface="Calibri" panose="020F0502020204030204" pitchFamily="34" charset="0"/>
                <a:ea typeface="Calibri" panose="020F0502020204030204" pitchFamily="34" charset="0"/>
                <a:cs typeface="Arial" panose="020B0604020202020204" pitchFamily="34" charset="0"/>
              </a:rPr>
              <a:t>are familiar with it – and repeat it more often.</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Use more visual supports – symbols</a:t>
            </a:r>
            <a:r>
              <a:rPr lang="en-GB" sz="1800">
                <a:effectLst/>
                <a:latin typeface="Calibri" panose="020F0502020204030204" pitchFamily="34" charset="0"/>
                <a:ea typeface="Calibri" panose="020F0502020204030204" pitchFamily="34" charset="0"/>
                <a:cs typeface="Arial" panose="020B0604020202020204" pitchFamily="34" charset="0"/>
              </a:rPr>
              <a:t>, cue cards (e.g. colourful semantics cue cards), pictures and images should be used to support their understanding and written expression.</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Be aware how much text </a:t>
            </a:r>
            <a:r>
              <a:rPr lang="en-GB" sz="1800">
                <a:effectLst/>
                <a:latin typeface="Calibri" panose="020F0502020204030204" pitchFamily="34" charset="0"/>
                <a:ea typeface="Calibri" panose="020F0502020204030204" pitchFamily="34" charset="0"/>
                <a:cs typeface="Arial" panose="020B0604020202020204" pitchFamily="34" charset="0"/>
              </a:rPr>
              <a:t>is on a written worksheet or in a textbook. Children with DLD will need more images, diagrams and symbols to break up written information. Highlight/bold/underline key words and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Calibri" panose="020F0502020204030204" pitchFamily="34" charset="0"/>
                <a:ea typeface="Calibri" panose="020F0502020204030204" pitchFamily="34" charset="0"/>
                <a:cs typeface="Arial" panose="020B0604020202020204" pitchFamily="34" charset="0"/>
              </a:rPr>
              <a:t>Support written language </a:t>
            </a:r>
            <a:r>
              <a:rPr lang="en-GB" sz="1800" b="0">
                <a:effectLst/>
                <a:latin typeface="Calibri" panose="020F0502020204030204" pitchFamily="34" charset="0"/>
                <a:ea typeface="Calibri" panose="020F0502020204030204" pitchFamily="34" charset="0"/>
                <a:cs typeface="Arial" panose="020B0604020202020204" pitchFamily="34" charset="0"/>
              </a:rPr>
              <a:t>using narrative frameworks and visual structures – for </a:t>
            </a:r>
            <a:r>
              <a:rPr lang="en-GB" sz="1800">
                <a:effectLst/>
                <a:latin typeface="Calibri" panose="020F0502020204030204" pitchFamily="34" charset="0"/>
                <a:ea typeface="Calibri" panose="020F0502020204030204" pitchFamily="34" charset="0"/>
                <a:cs typeface="Arial" panose="020B0604020202020204" pitchFamily="34" charset="0"/>
              </a:rPr>
              <a:t>example, three boxes for the child to write a sentence about the </a:t>
            </a:r>
            <a:r>
              <a:rPr lang="en-GB" sz="1800" b="0">
                <a:effectLst/>
                <a:latin typeface="Calibri" panose="020F0502020204030204" pitchFamily="34" charset="0"/>
                <a:ea typeface="Calibri" panose="020F0502020204030204" pitchFamily="34" charset="0"/>
                <a:cs typeface="Arial" panose="020B0604020202020204" pitchFamily="34" charset="0"/>
              </a:rPr>
              <a:t>beginning, middle and end of a story. More about frameworks on next slide.</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Help children with DLD at the planning stage of written tasks to organise their thoughts and work out where to start/what to do first. Some children may benefit from having an adult scribe for them at this stage – write down everything the child says about the topic initially, and then help them to look back and edit the vocabulary, sentence structure and grammar.</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Give them a sentence starter (a few words to get them going) if they have trouble starting written work, e.g. “I think that…”, “I disagree with… because”.</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Provide a list of conjunctions </a:t>
            </a:r>
            <a:r>
              <a:rPr lang="en-GB" sz="1800" b="0">
                <a:effectLst/>
                <a:latin typeface="Calibri" panose="020F0502020204030204" pitchFamily="34" charset="0"/>
                <a:ea typeface="Calibri" panose="020F0502020204030204" pitchFamily="34" charset="0"/>
                <a:cs typeface="Calibri" panose="020F0502020204030204" pitchFamily="34" charset="0"/>
              </a:rPr>
              <a:t>and ways they can be used </a:t>
            </a:r>
            <a:r>
              <a:rPr lang="en-GB" sz="1800" b="0">
                <a:effectLst/>
                <a:latin typeface="Calibri" panose="020F0502020204030204" pitchFamily="34" charset="0"/>
                <a:ea typeface="Calibri" panose="020F0502020204030204" pitchFamily="34" charset="0"/>
                <a:cs typeface="Arial" panose="020B0604020202020204" pitchFamily="34" charset="0"/>
              </a:rPr>
              <a:t>to help extend their sentences when writing e.g. to continue the same point use words like “and”, “then”, “so”, “later”, “soon”. To disagree with a point use words like “but”, “however”, “except”.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Don’t forget to differentiate homework as well. Opportunities for “talking homework” with families may be more valuable for children with DLD than a written comprehension task.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a:effectLst/>
                <a:latin typeface="Calibri" panose="020F0502020204030204" pitchFamily="34" charset="0"/>
                <a:ea typeface="Times New Roman" panose="02020603050405020304" pitchFamily="18" charset="0"/>
                <a:cs typeface="Calibri" panose="020F0502020204030204" pitchFamily="34" charset="0"/>
              </a:rPr>
              <a:t>Provide multiple options and scaffolding to help children demonstrate their learning – things </a:t>
            </a:r>
            <a:r>
              <a:rPr lang="en-GB" sz="1800">
                <a:effectLst/>
                <a:latin typeface="Calibri" panose="020F0502020204030204" pitchFamily="34" charset="0"/>
                <a:ea typeface="Times New Roman" panose="02020603050405020304" pitchFamily="18" charset="0"/>
                <a:cs typeface="Calibri" panose="020F0502020204030204" pitchFamily="34" charset="0"/>
              </a:rPr>
              <a:t>could be written, spoken, drawn, demonstrated – or a combination of all of these. Can they explain their ideas to an adult who can scribe for them? </a:t>
            </a:r>
            <a:endParaRPr lang="en-GB" sz="1800" b="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BFA778-E5DD-4289-964A-DD4DAB0D721B}" type="slidenum">
              <a:rPr lang="en-GB" smtClean="0"/>
              <a:t>45</a:t>
            </a:fld>
            <a:endParaRPr lang="en-GB"/>
          </a:p>
        </p:txBody>
      </p:sp>
    </p:spTree>
    <p:extLst>
      <p:ext uri="{BB962C8B-B14F-4D97-AF65-F5344CB8AC3E}">
        <p14:creationId xmlns:p14="http://schemas.microsoft.com/office/powerpoint/2010/main" val="4082892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An example of a visual structure or template that could be used to help a child with DLD to structure their written work. This could be something as simple as 3 boxes on a piece of paper.</a:t>
            </a:r>
          </a:p>
          <a:p>
            <a:pPr marL="171450" indent="-171450">
              <a:buFontTx/>
              <a:buChar char="-"/>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46</a:t>
            </a:fld>
            <a:endParaRPr lang="en-GB"/>
          </a:p>
        </p:txBody>
      </p:sp>
    </p:spTree>
    <p:extLst>
      <p:ext uri="{BB962C8B-B14F-4D97-AF65-F5344CB8AC3E}">
        <p14:creationId xmlns:p14="http://schemas.microsoft.com/office/powerpoint/2010/main" val="3134364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DF39E8A-5D6F-4993-9F66-4103A40B7A7C}"/>
              </a:ext>
            </a:extLst>
          </p:cNvPr>
          <p:cNvSpPr>
            <a:spLocks noGrp="1" noChangeArrowheads="1"/>
          </p:cNvSpPr>
          <p:nvPr>
            <p:ph type="sldNum" sz="quarter" idx="5"/>
          </p:nvPr>
        </p:nvSpPr>
        <p:spPr/>
        <p:txBody>
          <a:bodyPr/>
          <a:lstStyle>
            <a:lvl1pPr defTabSz="912813" eaLnBrk="0" hangingPunct="0">
              <a:defRPr>
                <a:solidFill>
                  <a:schemeClr val="tx1"/>
                </a:solidFill>
                <a:latin typeface="Arial" panose="020B0604020202020204" pitchFamily="34" charset="0"/>
                <a:cs typeface="Arial" panose="020B0604020202020204" pitchFamily="34" charset="0"/>
              </a:defRPr>
            </a:lvl1pPr>
            <a:lvl2pPr marL="741363" indent="-284163" defTabSz="912813" eaLnBrk="0" hangingPunct="0">
              <a:defRPr>
                <a:solidFill>
                  <a:schemeClr val="tx1"/>
                </a:solidFill>
                <a:latin typeface="Arial" panose="020B0604020202020204" pitchFamily="34" charset="0"/>
                <a:cs typeface="Arial" panose="020B0604020202020204" pitchFamily="34" charset="0"/>
              </a:defRPr>
            </a:lvl2pPr>
            <a:lvl3pPr marL="1139825" indent="-227013" defTabSz="912813" eaLnBrk="0" hangingPunct="0">
              <a:defRPr>
                <a:solidFill>
                  <a:schemeClr val="tx1"/>
                </a:solidFill>
                <a:latin typeface="Arial" panose="020B0604020202020204" pitchFamily="34" charset="0"/>
                <a:cs typeface="Arial" panose="020B0604020202020204" pitchFamily="34" charset="0"/>
              </a:defRPr>
            </a:lvl3pPr>
            <a:lvl4pPr marL="1597025" indent="-227013" defTabSz="912813" eaLnBrk="0" hangingPunct="0">
              <a:defRPr>
                <a:solidFill>
                  <a:schemeClr val="tx1"/>
                </a:solidFill>
                <a:latin typeface="Arial" panose="020B0604020202020204" pitchFamily="34" charset="0"/>
                <a:cs typeface="Arial" panose="020B0604020202020204" pitchFamily="34" charset="0"/>
              </a:defRPr>
            </a:lvl4pPr>
            <a:lvl5pPr marL="2052638" indent="-227013" defTabSz="912813" eaLnBrk="0" hangingPunct="0">
              <a:defRPr>
                <a:solidFill>
                  <a:schemeClr val="tx1"/>
                </a:solidFill>
                <a:latin typeface="Arial" panose="020B0604020202020204" pitchFamily="34" charset="0"/>
                <a:cs typeface="Arial" panose="020B0604020202020204" pitchFamily="34" charset="0"/>
              </a:defRPr>
            </a:lvl5pPr>
            <a:lvl6pPr marL="25098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4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135880-EF55-4655-ADF5-96AD8381CBC3}" type="slidenum">
              <a:rPr lang="en-GB" altLang="en-US">
                <a:latin typeface="Times New Roman" panose="02020603050405020304" pitchFamily="18" charset="0"/>
              </a:rPr>
              <a:pPr eaLnBrk="1" hangingPunct="1"/>
              <a:t>47</a:t>
            </a:fld>
            <a:endParaRPr lang="en-GB" altLang="en-US">
              <a:latin typeface="Times New Roman" panose="02020603050405020304" pitchFamily="18" charset="0"/>
            </a:endParaRPr>
          </a:p>
        </p:txBody>
      </p:sp>
      <p:sp>
        <p:nvSpPr>
          <p:cNvPr id="79875" name="Rectangle 2">
            <a:extLst>
              <a:ext uri="{FF2B5EF4-FFF2-40B4-BE49-F238E27FC236}">
                <a16:creationId xmlns:a16="http://schemas.microsoft.com/office/drawing/2014/main" id="{3ADC7C20-445C-4370-8E4A-5900A3C6C944}"/>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904AF93C-0C76-4097-A007-340D5328CC96}"/>
              </a:ext>
            </a:extLst>
          </p:cNvPr>
          <p:cNvSpPr>
            <a:spLocks noGrp="1" noChangeArrowheads="1"/>
          </p:cNvSpPr>
          <p:nvPr>
            <p:ph type="body" idx="1"/>
          </p:nvPr>
        </p:nvSpPr>
        <p:spPr>
          <a:noFill/>
        </p:spPr>
        <p:txBody>
          <a:bodyPr/>
          <a:lstStyle/>
          <a:p>
            <a:pPr marL="171450" indent="-171450">
              <a:buFont typeface="Arial" panose="020B0604020202020204" pitchFamily="34" charset="0"/>
              <a:buChar char="•"/>
            </a:pPr>
            <a:r>
              <a:rPr lang="en-GB" altLang="en-US">
                <a:latin typeface="+mn-lt"/>
              </a:rPr>
              <a:t>One model of </a:t>
            </a:r>
            <a:r>
              <a:rPr lang="en-GB" altLang="en-US"/>
              <a:t>the hierarchy</a:t>
            </a:r>
            <a:r>
              <a:rPr lang="en-GB" altLang="en-US">
                <a:latin typeface="+mn-lt"/>
              </a:rPr>
              <a:t> of questions – by Marion Blank – is shown on this slide.</a:t>
            </a:r>
          </a:p>
          <a:p>
            <a:pPr marL="171450" indent="-171450">
              <a:buFont typeface="Arial" panose="020B0604020202020204" pitchFamily="34" charset="0"/>
              <a:buChar char="•"/>
            </a:pPr>
            <a:r>
              <a:rPr lang="en-GB" altLang="en-US">
                <a:latin typeface="+mn-lt"/>
              </a:rPr>
              <a:t>Level 1 questions relate to the here and now. Very simple, relate to things in immediate environment. E.g. what’s that, find one like this, who is it, where is X?</a:t>
            </a:r>
            <a:endParaRPr lang="en-GB" altLang="en-US">
              <a:latin typeface="+mn-lt"/>
              <a:cs typeface="Calibri"/>
            </a:endParaRPr>
          </a:p>
          <a:p>
            <a:pPr marL="171450" indent="-171450">
              <a:buFont typeface="Arial" panose="020B0604020202020204" pitchFamily="34" charset="0"/>
              <a:buChar char="•"/>
            </a:pPr>
            <a:r>
              <a:rPr lang="en-GB" altLang="en-US">
                <a:latin typeface="+mn-lt"/>
              </a:rPr>
              <a:t>Level 2 questions are still about the here and now but </a:t>
            </a:r>
            <a:r>
              <a:rPr lang="en-GB" altLang="en-US"/>
              <a:t>are more</a:t>
            </a:r>
            <a:r>
              <a:rPr lang="en-GB" altLang="en-US">
                <a:latin typeface="+mn-lt"/>
              </a:rPr>
              <a:t> detailed, more about describing things. E.g. what’s happening, find something that is a type of… , how are these different from each other?</a:t>
            </a:r>
            <a:endParaRPr lang="en-GB" altLang="en-US">
              <a:latin typeface="+mn-lt"/>
              <a:cs typeface="Calibri"/>
            </a:endParaRPr>
          </a:p>
          <a:p>
            <a:pPr marL="171450" indent="-171450">
              <a:buFont typeface="Arial" panose="020B0604020202020204" pitchFamily="34" charset="0"/>
              <a:buChar char="•"/>
            </a:pPr>
            <a:r>
              <a:rPr lang="en-GB" altLang="en-US">
                <a:latin typeface="+mn-lt"/>
              </a:rPr>
              <a:t>Level 3 relates less to the here and now and is more about stories and events. E.g. tell me how to make a sandwich, tell me what a cow is (giving a definition), what might happen next?</a:t>
            </a:r>
            <a:endParaRPr lang="en-GB" altLang="en-US">
              <a:latin typeface="+mn-lt"/>
              <a:cs typeface="Calibri"/>
            </a:endParaRPr>
          </a:p>
          <a:p>
            <a:pPr marL="171450" indent="-171450">
              <a:buFont typeface="Arial" panose="020B0604020202020204" pitchFamily="34" charset="0"/>
              <a:buChar char="•"/>
            </a:pPr>
            <a:r>
              <a:rPr lang="en-GB" altLang="en-US">
                <a:latin typeface="+mn-lt"/>
              </a:rPr>
              <a:t>Level 4 is the most complex, requires child to analyse and reason. E.g. How could he do this/what could he do, what will happen if…, why is/isn’t…</a:t>
            </a:r>
            <a:endParaRPr lang="en-GB" altLang="en-US">
              <a:latin typeface="+mn-lt"/>
              <a:cs typeface="Calibri"/>
            </a:endParaRPr>
          </a:p>
          <a:p>
            <a:pPr marL="171450" indent="-171450">
              <a:buFont typeface="Arial" panose="020B0604020202020204" pitchFamily="34" charset="0"/>
              <a:buChar char="•"/>
            </a:pPr>
            <a:r>
              <a:rPr lang="en-GB" altLang="en-US">
                <a:latin typeface="+mn-lt"/>
              </a:rPr>
              <a:t>If </a:t>
            </a:r>
            <a:r>
              <a:rPr lang="en-GB" altLang="en-US"/>
              <a:t>you are asking</a:t>
            </a:r>
            <a:r>
              <a:rPr lang="en-GB" altLang="en-US">
                <a:latin typeface="+mn-lt"/>
              </a:rPr>
              <a:t> rest of class questions from level 3 for example, </a:t>
            </a:r>
            <a:r>
              <a:rPr lang="en-GB" altLang="en-US"/>
              <a:t>a child</a:t>
            </a:r>
            <a:r>
              <a:rPr lang="en-GB" altLang="en-US">
                <a:latin typeface="+mn-lt"/>
              </a:rPr>
              <a:t> with DLD might need questions from levels 1 and 2. Think about how complex the questions you are asking them are and what is realistic for them to answer.</a:t>
            </a:r>
            <a:endParaRPr lang="en-GB" altLang="en-US">
              <a:latin typeface="+mn-lt"/>
              <a:cs typeface="Calibri"/>
            </a:endParaRPr>
          </a:p>
          <a:p>
            <a:endParaRPr lang="en-US" altLang="en-US">
              <a:latin typeface="Arial" panose="020B0604020202020204" pitchFamily="34" charset="0"/>
            </a:endParaRPr>
          </a:p>
          <a:p>
            <a:r>
              <a:rPr lang="en-US" altLang="en-US" i="1">
                <a:latin typeface="Arial"/>
                <a:cs typeface="Arial"/>
              </a:rPr>
              <a:t>References:</a:t>
            </a:r>
          </a:p>
          <a:p>
            <a:r>
              <a:rPr lang="en-GB" i="1"/>
              <a:t>Blank, M. (2002). </a:t>
            </a:r>
          </a:p>
          <a:p>
            <a:r>
              <a:rPr lang="en-GB" i="1"/>
              <a:t>Blank, M., Rose, S. A. &amp; Berlin, L. J. (1978) </a:t>
            </a:r>
          </a:p>
          <a:p>
            <a:r>
              <a:rPr lang="en-GB" i="1"/>
              <a:t>Blank, M. &amp; Sheila, J. (1986). </a:t>
            </a:r>
            <a:endParaRPr lang="en-US" altLang="en-US" i="1">
              <a:latin typeface="Arial" panose="020B0604020202020204" pitchFamily="34" charset="0"/>
            </a:endParaRPr>
          </a:p>
        </p:txBody>
      </p:sp>
    </p:spTree>
    <p:extLst>
      <p:ext uri="{BB962C8B-B14F-4D97-AF65-F5344CB8AC3E}">
        <p14:creationId xmlns:p14="http://schemas.microsoft.com/office/powerpoint/2010/main" val="3816274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DF39E8A-5D6F-4993-9F66-4103A40B7A7C}"/>
              </a:ext>
            </a:extLst>
          </p:cNvPr>
          <p:cNvSpPr>
            <a:spLocks noGrp="1" noChangeArrowheads="1"/>
          </p:cNvSpPr>
          <p:nvPr>
            <p:ph type="sldNum" sz="quarter" idx="5"/>
          </p:nvPr>
        </p:nvSpPr>
        <p:spPr/>
        <p:txBody>
          <a:bodyPr/>
          <a:lstStyle>
            <a:lvl1pPr defTabSz="912813" eaLnBrk="0" hangingPunct="0">
              <a:defRPr>
                <a:solidFill>
                  <a:schemeClr val="tx1"/>
                </a:solidFill>
                <a:latin typeface="Arial" panose="020B0604020202020204" pitchFamily="34" charset="0"/>
                <a:cs typeface="Arial" panose="020B0604020202020204" pitchFamily="34" charset="0"/>
              </a:defRPr>
            </a:lvl1pPr>
            <a:lvl2pPr marL="741363" indent="-284163" defTabSz="912813" eaLnBrk="0" hangingPunct="0">
              <a:defRPr>
                <a:solidFill>
                  <a:schemeClr val="tx1"/>
                </a:solidFill>
                <a:latin typeface="Arial" panose="020B0604020202020204" pitchFamily="34" charset="0"/>
                <a:cs typeface="Arial" panose="020B0604020202020204" pitchFamily="34" charset="0"/>
              </a:defRPr>
            </a:lvl2pPr>
            <a:lvl3pPr marL="1139825" indent="-227013" defTabSz="912813" eaLnBrk="0" hangingPunct="0">
              <a:defRPr>
                <a:solidFill>
                  <a:schemeClr val="tx1"/>
                </a:solidFill>
                <a:latin typeface="Arial" panose="020B0604020202020204" pitchFamily="34" charset="0"/>
                <a:cs typeface="Arial" panose="020B0604020202020204" pitchFamily="34" charset="0"/>
              </a:defRPr>
            </a:lvl3pPr>
            <a:lvl4pPr marL="1597025" indent="-227013" defTabSz="912813" eaLnBrk="0" hangingPunct="0">
              <a:defRPr>
                <a:solidFill>
                  <a:schemeClr val="tx1"/>
                </a:solidFill>
                <a:latin typeface="Arial" panose="020B0604020202020204" pitchFamily="34" charset="0"/>
                <a:cs typeface="Arial" panose="020B0604020202020204" pitchFamily="34" charset="0"/>
              </a:defRPr>
            </a:lvl4pPr>
            <a:lvl5pPr marL="2052638" indent="-227013" defTabSz="912813" eaLnBrk="0" hangingPunct="0">
              <a:defRPr>
                <a:solidFill>
                  <a:schemeClr val="tx1"/>
                </a:solidFill>
                <a:latin typeface="Arial" panose="020B0604020202020204" pitchFamily="34" charset="0"/>
                <a:cs typeface="Arial" panose="020B0604020202020204" pitchFamily="34" charset="0"/>
              </a:defRPr>
            </a:lvl5pPr>
            <a:lvl6pPr marL="25098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4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135880-EF55-4655-ADF5-96AD8381CBC3}" type="slidenum">
              <a:rPr lang="en-GB" altLang="en-US">
                <a:latin typeface="Times New Roman" panose="02020603050405020304" pitchFamily="18" charset="0"/>
              </a:rPr>
              <a:pPr eaLnBrk="1" hangingPunct="1"/>
              <a:t>48</a:t>
            </a:fld>
            <a:endParaRPr lang="en-GB" altLang="en-US">
              <a:latin typeface="Times New Roman" panose="02020603050405020304" pitchFamily="18" charset="0"/>
            </a:endParaRPr>
          </a:p>
        </p:txBody>
      </p:sp>
      <p:sp>
        <p:nvSpPr>
          <p:cNvPr id="79875" name="Rectangle 2">
            <a:extLst>
              <a:ext uri="{FF2B5EF4-FFF2-40B4-BE49-F238E27FC236}">
                <a16:creationId xmlns:a16="http://schemas.microsoft.com/office/drawing/2014/main" id="{3ADC7C20-445C-4370-8E4A-5900A3C6C944}"/>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904AF93C-0C76-4097-A007-340D5328CC96}"/>
              </a:ext>
            </a:extLst>
          </p:cNvPr>
          <p:cNvSpPr>
            <a:spLocks noGrp="1" noChangeArrowheads="1"/>
          </p:cNvSpPr>
          <p:nvPr>
            <p:ph type="body" idx="1"/>
          </p:nvPr>
        </p:nvSpPr>
        <p:spPr>
          <a:noFill/>
        </p:spPr>
        <p:txBody>
          <a:bodyPr/>
          <a:lstStyle/>
          <a:p>
            <a:pPr marL="171450" indent="-171450">
              <a:buFont typeface="Arial" panose="020B0604020202020204" pitchFamily="34" charset="0"/>
              <a:buChar char="•"/>
            </a:pPr>
            <a:r>
              <a:rPr lang="en-GB" altLang="en-US" i="1">
                <a:latin typeface="Arial"/>
                <a:cs typeface="Arial"/>
              </a:rPr>
              <a:t>Split attendees into year groups/key stages</a:t>
            </a:r>
          </a:p>
          <a:p>
            <a:pPr marL="171450" indent="-171450">
              <a:buFont typeface="Arial" panose="020B0604020202020204" pitchFamily="34" charset="0"/>
              <a:buChar char="•"/>
            </a:pPr>
            <a:r>
              <a:rPr lang="en-GB" altLang="en-US" i="1">
                <a:latin typeface="Arial"/>
                <a:cs typeface="Arial"/>
              </a:rPr>
              <a:t>Ask attendees to come up with 3 questions for each Blank level based on a current book that they are using in class. It may help if participants can have the book in front of them to refer to.</a:t>
            </a:r>
          </a:p>
          <a:p>
            <a:pPr marL="171450" indent="-171450">
              <a:buFont typeface="Arial" panose="020B0604020202020204" pitchFamily="34" charset="0"/>
              <a:buChar char="•"/>
            </a:pPr>
            <a:r>
              <a:rPr lang="en-GB" altLang="en-US" i="1">
                <a:latin typeface="Arial"/>
                <a:cs typeface="Arial"/>
              </a:rPr>
              <a:t>Tell participants to start with Level 4 questions then work backwards – so that they are practising differentiating for children at different levels.</a:t>
            </a:r>
            <a:endParaRPr lang="en-US" altLang="en-US" i="1">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Strategy 2 is about scaffolding and supporting language – for children who need </a:t>
            </a:r>
            <a:r>
              <a:rPr lang="en-GB" sz="1800">
                <a:latin typeface="Calibri"/>
                <a:ea typeface="Calibri" panose="020F0502020204030204" pitchFamily="34" charset="0"/>
                <a:cs typeface="Calibri"/>
              </a:rPr>
              <a:t>this</a:t>
            </a:r>
            <a:r>
              <a:rPr lang="en-GB" sz="1800" b="0">
                <a:effectLst/>
                <a:latin typeface="Calibri"/>
                <a:ea typeface="Calibri" panose="020F0502020204030204" pitchFamily="34" charset="0"/>
                <a:cs typeface="Calibri"/>
              </a:rPr>
              <a:t> level of support.</a:t>
            </a:r>
          </a:p>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Give children with DLD extra time to express themselves – maintain eye contact and be patient.</a:t>
            </a:r>
          </a:p>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When children make mistakes while talking, respond by repeating</a:t>
            </a:r>
            <a:r>
              <a:rPr lang="en-GB" sz="1800">
                <a:latin typeface="Calibri"/>
                <a:ea typeface="Calibri" panose="020F0502020204030204" pitchFamily="34" charset="0"/>
                <a:cs typeface="Calibri"/>
              </a:rPr>
              <a:t> the words</a:t>
            </a:r>
            <a:r>
              <a:rPr lang="en-GB" sz="1800" b="0">
                <a:effectLst/>
                <a:latin typeface="Calibri"/>
                <a:ea typeface="Calibri" panose="020F0502020204030204" pitchFamily="34" charset="0"/>
                <a:cs typeface="Calibri"/>
              </a:rPr>
              <a:t> back correctly but still in a positive way. For example, if they say “I </a:t>
            </a:r>
            <a:r>
              <a:rPr lang="en-GB" sz="1800" b="0" err="1">
                <a:effectLst/>
                <a:latin typeface="Calibri"/>
                <a:ea typeface="Calibri" panose="020F0502020204030204" pitchFamily="34" charset="0"/>
                <a:cs typeface="Calibri"/>
              </a:rPr>
              <a:t>goed</a:t>
            </a:r>
            <a:r>
              <a:rPr lang="en-GB" sz="1800" b="0">
                <a:effectLst/>
                <a:latin typeface="Calibri"/>
                <a:ea typeface="Calibri" panose="020F0502020204030204" pitchFamily="34" charset="0"/>
                <a:cs typeface="Calibri"/>
              </a:rPr>
              <a:t> to the shop”, you could respond, “Wow, you went to the shop? What did you buy?”</a:t>
            </a:r>
          </a:p>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Accept any form of communication from the child, whether verbal or non-verbal.</a:t>
            </a:r>
          </a:p>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Support them to increase their sentence length by expanding on things they say and adding 1-2 new words. For example, if they say “The car drive”, you could respond, “Yes, the car is driving fast”.</a:t>
            </a:r>
          </a:p>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If you can’t understand what they are saying, be kind but honest and tell them. See if they can explain it in a different way or show you instead.</a:t>
            </a:r>
          </a:p>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Give children a choice between two options if they are having trouble expressing themselves.</a:t>
            </a:r>
            <a:r>
              <a:rPr lang="en-GB" sz="1800">
                <a:latin typeface="Calibri"/>
                <a:ea typeface="Calibri" panose="020F0502020204030204" pitchFamily="34" charset="0"/>
                <a:cs typeface="Calibri"/>
              </a:rPr>
              <a:t> For example, “are you looking for the scissors or some glue?”</a:t>
            </a:r>
            <a:endParaRPr lang="en-GB" sz="1800" b="0">
              <a:effectLst/>
              <a:latin typeface="Calibri" panose="020F0502020204030204" pitchFamily="34" charset="0"/>
              <a:ea typeface="Calibri" panose="020F0502020204030204" pitchFamily="34" charset="0"/>
              <a:cs typeface="Calibri"/>
            </a:endParaRPr>
          </a:p>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Support them to structure a spoken story or recount they are telling using words like “first”, “then/next”, and “last”. For example, you could say, “Tell me what happened first”, and then “and what did he do next”, and finally, “what happened at the end?”</a:t>
            </a:r>
          </a:p>
        </p:txBody>
      </p:sp>
      <p:sp>
        <p:nvSpPr>
          <p:cNvPr id="4" name="Slide Number Placeholder 3"/>
          <p:cNvSpPr>
            <a:spLocks noGrp="1"/>
          </p:cNvSpPr>
          <p:nvPr>
            <p:ph type="sldNum" sz="quarter" idx="5"/>
          </p:nvPr>
        </p:nvSpPr>
        <p:spPr/>
        <p:txBody>
          <a:bodyPr/>
          <a:lstStyle/>
          <a:p>
            <a:fld id="{9ABFA778-E5DD-4289-964A-DD4DAB0D721B}" type="slidenum">
              <a:rPr lang="en-GB" smtClean="0"/>
              <a:t>49</a:t>
            </a:fld>
            <a:endParaRPr lang="en-GB"/>
          </a:p>
        </p:txBody>
      </p:sp>
    </p:spTree>
    <p:extLst>
      <p:ext uri="{BB962C8B-B14F-4D97-AF65-F5344CB8AC3E}">
        <p14:creationId xmlns:p14="http://schemas.microsoft.com/office/powerpoint/2010/main" val="267639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may have heard some or all of these terms used to describe CYP who have difficulties understanding and using language.</a:t>
            </a:r>
          </a:p>
          <a:p>
            <a:pPr marL="171450" indent="-171450">
              <a:buFont typeface="Arial" panose="020B0604020202020204" pitchFamily="34" charset="0"/>
              <a:buChar char="•"/>
            </a:pPr>
            <a:r>
              <a:rPr lang="en-GB"/>
              <a:t>It was recognised that too many different terms were being used to describe these difficulties, so the term Developmental Language Disorder was agreed by consensus amongst professionals across many English speaking countries in 2016.</a:t>
            </a:r>
            <a:endParaRPr lang="en-GB">
              <a:cs typeface="Calibri"/>
            </a:endParaRPr>
          </a:p>
          <a:p>
            <a:pPr marL="171450" indent="-171450">
              <a:buFont typeface="Arial" panose="020B0604020202020204" pitchFamily="34" charset="0"/>
              <a:buChar char="•"/>
            </a:pPr>
            <a:r>
              <a:rPr lang="en-GB"/>
              <a:t>The term Specific Language Impairment (SLI – top left) is now considered out of date and no longer used – DLD is used instead.  </a:t>
            </a:r>
            <a:endParaRPr lang="en-GB">
              <a:cs typeface="Calibri" panose="020F0502020204030204"/>
            </a:endParaRPr>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5</a:t>
            </a:fld>
            <a:endParaRPr lang="en-GB"/>
          </a:p>
        </p:txBody>
      </p:sp>
    </p:spTree>
    <p:extLst>
      <p:ext uri="{BB962C8B-B14F-4D97-AF65-F5344CB8AC3E}">
        <p14:creationId xmlns:p14="http://schemas.microsoft.com/office/powerpoint/2010/main" val="868361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Strategy 3 is to support friendships and social interaction.</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Create regular opportunities for supported interaction with peers. This could be through a lunchtime games club, an intervention group like Lego therapy, or during paired talking opportunities in the classroom.</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Introduce a buddy system, where a more able peer supports the child with DLD at lunchtime and break time (be sure to have a roster and share this responsibility out rather than allocating to only one child – also make sure that the child with DLD wants this and is comfortable with it).</a:t>
            </a:r>
          </a:p>
          <a:p>
            <a:pPr marL="171450" indent="-171450">
              <a:buFont typeface="Arial" panose="020B0604020202020204" pitchFamily="34" charset="0"/>
              <a:buChar char="•"/>
            </a:pPr>
            <a:r>
              <a:rPr lang="en-GB" sz="1800">
                <a:solidFill>
                  <a:srgbClr val="552343"/>
                </a:solidFill>
                <a:effectLst/>
                <a:latin typeface="Arial" panose="020B0604020202020204" pitchFamily="34" charset="0"/>
                <a:ea typeface="Times New Roman" panose="02020603050405020304" pitchFamily="18" charset="0"/>
                <a:cs typeface="Arial" panose="020B0604020202020204" pitchFamily="34" charset="0"/>
              </a:rPr>
              <a:t>Support the child with DLD to </a:t>
            </a:r>
            <a:r>
              <a:rPr lang="en-GB" sz="1800" b="0">
                <a:solidFill>
                  <a:srgbClr val="552343"/>
                </a:solidFill>
                <a:effectLst/>
                <a:latin typeface="Arial" panose="020B0604020202020204" pitchFamily="34" charset="0"/>
                <a:ea typeface="Times New Roman" panose="02020603050405020304" pitchFamily="18" charset="0"/>
                <a:cs typeface="Arial" panose="020B0604020202020204" pitchFamily="34" charset="0"/>
              </a:rPr>
              <a:t>understand and </a:t>
            </a:r>
            <a:r>
              <a:rPr lang="en-GB" sz="1800" b="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work through conflicts with peers. </a:t>
            </a:r>
            <a:r>
              <a:rPr lang="en-GB" sz="1800" b="0">
                <a:solidFill>
                  <a:srgbClr val="552343"/>
                </a:solidFill>
                <a:effectLst/>
                <a:latin typeface="Arial" panose="020B0604020202020204" pitchFamily="34" charset="0"/>
                <a:ea typeface="Times New Roman" panose="02020603050405020304" pitchFamily="18" charset="0"/>
                <a:cs typeface="Arial" panose="020B0604020202020204" pitchFamily="34" charset="0"/>
              </a:rPr>
              <a:t>Help them to</a:t>
            </a:r>
            <a:r>
              <a:rPr lang="en-GB" sz="1800" b="0">
                <a:solidFill>
                  <a:srgbClr val="552343"/>
                </a:solidFill>
                <a:effectLst/>
                <a:latin typeface="Arial" panose="020B0604020202020204" pitchFamily="34" charset="0"/>
                <a:ea typeface="Calibri" panose="020F0502020204030204" pitchFamily="34" charset="0"/>
                <a:cs typeface="Arial" panose="020B0604020202020204" pitchFamily="34" charset="0"/>
              </a:rPr>
              <a:t> reflect back on what happened, how the child and other child felt and what could have been done differently. Try to represent this visually e.g. using comic strip conversations</a:t>
            </a:r>
            <a:r>
              <a:rPr lang="en-GB" sz="1800" b="0">
                <a:solidFill>
                  <a:srgbClr val="552343"/>
                </a:solidFill>
                <a:effectLst/>
                <a:latin typeface="Arial" panose="020B0604020202020204" pitchFamily="34" charset="0"/>
                <a:ea typeface="Times New Roman" panose="02020603050405020304" pitchFamily="18" charset="0"/>
                <a:cs typeface="Arial" panose="020B0604020202020204" pitchFamily="34" charset="0"/>
              </a:rPr>
              <a:t>. </a:t>
            </a:r>
            <a:r>
              <a:rPr lang="en-GB" sz="1800" b="0">
                <a:solidFill>
                  <a:srgbClr val="00B050"/>
                </a:solidFill>
                <a:effectLst/>
                <a:latin typeface="Arial" panose="020B0604020202020204" pitchFamily="34" charset="0"/>
                <a:ea typeface="Times New Roman" panose="02020603050405020304" pitchFamily="18" charset="0"/>
                <a:cs typeface="Arial" panose="020B0604020202020204" pitchFamily="34" charset="0"/>
              </a:rPr>
              <a:t>You could say things like, “Ben looks upset, do you think he wanted to have a turn first?”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Learn and practise specific phrases </a:t>
            </a:r>
            <a:r>
              <a:rPr lang="en-GB" sz="1800" b="0">
                <a:solidFill>
                  <a:srgbClr val="552343"/>
                </a:solidFill>
                <a:effectLst/>
                <a:latin typeface="Arial" panose="020B0604020202020204" pitchFamily="34" charset="0"/>
                <a:ea typeface="Times New Roman" panose="02020603050405020304" pitchFamily="18" charset="0"/>
                <a:cs typeface="Arial" panose="020B0604020202020204" pitchFamily="34" charset="0"/>
              </a:rPr>
              <a:t>that they can use in social situations, such as when they want to join in with a game or activity, and conversely when they want to be </a:t>
            </a:r>
            <a:r>
              <a:rPr lang="en-GB" sz="1800">
                <a:solidFill>
                  <a:srgbClr val="552343"/>
                </a:solidFill>
                <a:effectLst/>
                <a:latin typeface="Arial" panose="020B0604020202020204" pitchFamily="34" charset="0"/>
                <a:ea typeface="Times New Roman" panose="02020603050405020304" pitchFamily="18" charset="0"/>
                <a:cs typeface="Arial" panose="020B0604020202020204" pitchFamily="34" charset="0"/>
              </a:rPr>
              <a:t>alone or do not </a:t>
            </a:r>
            <a:r>
              <a:rPr lang="en-GB" sz="1800">
                <a:solidFill>
                  <a:srgbClr val="552343"/>
                </a:solidFill>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552343"/>
                </a:solidFill>
                <a:effectLst/>
                <a:latin typeface="Arial" panose="020B0604020202020204" pitchFamily="34" charset="0"/>
                <a:ea typeface="Times New Roman" panose="02020603050405020304" pitchFamily="18" charset="0"/>
                <a:cs typeface="Arial" panose="020B0604020202020204" pitchFamily="34" charset="0"/>
              </a:rPr>
              <a:t>want to join in. </a:t>
            </a:r>
            <a:endParaRPr lang="en-GB" sz="1800">
              <a:solidFill>
                <a:srgbClr val="552343"/>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Give clear instructions for paired/partner work e.g. “Listen to your partner and remember 3 things he/she says”.</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Trial different options for paired working – such as pairing children with more developed language abilities with those who are less able, versus pairing children with similar language abilities together.</a:t>
            </a:r>
          </a:p>
          <a:p>
            <a:endParaRPr lang="en-GB" b="0"/>
          </a:p>
        </p:txBody>
      </p:sp>
      <p:sp>
        <p:nvSpPr>
          <p:cNvPr id="4" name="Slide Number Placeholder 3"/>
          <p:cNvSpPr>
            <a:spLocks noGrp="1"/>
          </p:cNvSpPr>
          <p:nvPr>
            <p:ph type="sldNum" sz="quarter" idx="5"/>
          </p:nvPr>
        </p:nvSpPr>
        <p:spPr/>
        <p:txBody>
          <a:bodyPr/>
          <a:lstStyle/>
          <a:p>
            <a:fld id="{9ABFA778-E5DD-4289-964A-DD4DAB0D721B}" type="slidenum">
              <a:rPr lang="en-GB" smtClean="0"/>
              <a:t>50</a:t>
            </a:fld>
            <a:endParaRPr lang="en-GB"/>
          </a:p>
        </p:txBody>
      </p:sp>
    </p:spTree>
    <p:extLst>
      <p:ext uri="{BB962C8B-B14F-4D97-AF65-F5344CB8AC3E}">
        <p14:creationId xmlns:p14="http://schemas.microsoft.com/office/powerpoint/2010/main" val="1129991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Split attendees into groups based on year group/key stage and discuss the following questions as a group (with 5 mins for each group to feed back a couple of key points from their discussion/what they are going to take forward at the end):</a:t>
            </a:r>
          </a:p>
          <a:p>
            <a:pPr marL="171450" indent="-171450">
              <a:buFont typeface="Arial" panose="020B0604020202020204" pitchFamily="34" charset="0"/>
              <a:buChar char="•"/>
            </a:pPr>
            <a:r>
              <a:rPr lang="en-GB" sz="1200">
                <a:solidFill>
                  <a:schemeClr val="tx1"/>
                </a:solidFill>
                <a:latin typeface="+mn-lt"/>
                <a:cs typeface="Calibri"/>
              </a:rPr>
              <a:t>Which of the targeted strategies we have just talked about do you feel you use already?</a:t>
            </a:r>
          </a:p>
          <a:p>
            <a:pPr marL="171450" indent="-171450">
              <a:buFont typeface="Arial" panose="020B0604020202020204" pitchFamily="34" charset="0"/>
              <a:buChar char="•"/>
            </a:pPr>
            <a:r>
              <a:rPr lang="en-GB" sz="1200">
                <a:solidFill>
                  <a:schemeClr val="tx1"/>
                </a:solidFill>
                <a:latin typeface="+mn-lt"/>
                <a:cs typeface="Calibri"/>
              </a:rPr>
              <a:t>Which could you introduce into your practice?</a:t>
            </a:r>
            <a:r>
              <a:rPr lang="en-GB"/>
              <a:t> </a:t>
            </a:r>
            <a:endParaRPr lang="en-GB">
              <a:solidFill>
                <a:schemeClr val="tx1"/>
              </a:solidFill>
              <a:latin typeface="+mn-lt"/>
              <a:cs typeface="Calibri"/>
            </a:endParaRPr>
          </a:p>
          <a:p>
            <a:endParaRPr lang="en-GB"/>
          </a:p>
          <a:p>
            <a:r>
              <a:rPr lang="en-GB" i="0">
                <a:solidFill>
                  <a:schemeClr val="tx1"/>
                </a:solidFill>
                <a:cs typeface="Calibri"/>
              </a:rPr>
              <a:t>Remember what we said earlier about the difference between universal good, high quality teaching and targeted strategies. The differences are in the amount  of personalisation in the use of targeted approaches. The targeted strategies we have just discussed should be matched closely to the needs of the individual child as highlighted by the identification tool you have used. So for example if a child has problems with social interaction, then putting in some targeted strategies to support social interaction and friendships will be important. You also need to measure and review the impact of the targeted strategies on a regular basis, so then you know when specialist input is needed.</a:t>
            </a:r>
          </a:p>
        </p:txBody>
      </p:sp>
      <p:sp>
        <p:nvSpPr>
          <p:cNvPr id="4" name="Slide Number Placeholder 3"/>
          <p:cNvSpPr>
            <a:spLocks noGrp="1"/>
          </p:cNvSpPr>
          <p:nvPr>
            <p:ph type="sldNum" sz="quarter" idx="5"/>
          </p:nvPr>
        </p:nvSpPr>
        <p:spPr/>
        <p:txBody>
          <a:bodyPr/>
          <a:lstStyle/>
          <a:p>
            <a:fld id="{9ABFA778-E5DD-4289-964A-DD4DAB0D721B}" type="slidenum">
              <a:rPr lang="en-GB" smtClean="0"/>
              <a:t>51</a:t>
            </a:fld>
            <a:endParaRPr lang="en-GB"/>
          </a:p>
        </p:txBody>
      </p:sp>
    </p:spTree>
    <p:extLst>
      <p:ext uri="{BB962C8B-B14F-4D97-AF65-F5344CB8AC3E}">
        <p14:creationId xmlns:p14="http://schemas.microsoft.com/office/powerpoint/2010/main" val="17234798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706F363-A6C8-43F5-926F-A420C664C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099A0A0-7869-4C6A-A595-5752E537BB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1"/>
              <a:t>NOTE: personalise this slide based on what specialist support you have available in your setting/local area</a:t>
            </a:r>
          </a:p>
          <a:p>
            <a:pPr>
              <a:defRPr/>
            </a:pPr>
            <a:endParaRPr lang="en-GB"/>
          </a:p>
        </p:txBody>
      </p:sp>
      <p:sp>
        <p:nvSpPr>
          <p:cNvPr id="86020" name="Slide Number Placeholder 3">
            <a:extLst>
              <a:ext uri="{FF2B5EF4-FFF2-40B4-BE49-F238E27FC236}">
                <a16:creationId xmlns:a16="http://schemas.microsoft.com/office/drawing/2014/main" id="{4F58558A-2E1D-4C1C-884F-40682D176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6EC42A-2D07-4C6E-B443-8CCB17A79EAF}" type="slidenum">
              <a:rPr lang="en-GB" altLang="en-US">
                <a:latin typeface="Calibri" panose="020F0502020204030204" pitchFamily="34" charset="0"/>
              </a:rPr>
              <a:pPr/>
              <a:t>52</a:t>
            </a:fld>
            <a:endParaRPr lang="en-GB" altLang="en-US">
              <a:latin typeface="Calibri" panose="020F0502020204030204" pitchFamily="34" charset="0"/>
            </a:endParaRPr>
          </a:p>
        </p:txBody>
      </p:sp>
    </p:spTree>
    <p:extLst>
      <p:ext uri="{BB962C8B-B14F-4D97-AF65-F5344CB8AC3E}">
        <p14:creationId xmlns:p14="http://schemas.microsoft.com/office/powerpoint/2010/main" val="298131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3" name="Google Shape;60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a:t>These are some of the instances when we would consider referring to speech and language therapy/for specialist support:</a:t>
            </a:r>
          </a:p>
          <a:p>
            <a:pPr marL="171450" lvl="0" indent="-171450" algn="l">
              <a:spcBef>
                <a:spcPts val="0"/>
              </a:spcBef>
              <a:spcAft>
                <a:spcPts val="0"/>
              </a:spcAft>
              <a:buFont typeface="Arial" panose="020B0604020202020204" pitchFamily="34" charset="0"/>
              <a:buChar char="•"/>
            </a:pPr>
            <a:r>
              <a:rPr lang="en-GB"/>
              <a:t>The child’s speech and language difficulties are impacting on their ability to access the curriculum.</a:t>
            </a:r>
            <a:endParaRPr lang="en-GB">
              <a:cs typeface="Calibri"/>
            </a:endParaRPr>
          </a:p>
          <a:p>
            <a:pPr marL="171450" lvl="0" indent="-171450" algn="l">
              <a:spcBef>
                <a:spcPts val="0"/>
              </a:spcBef>
              <a:spcAft>
                <a:spcPts val="0"/>
              </a:spcAft>
              <a:buFont typeface="Arial" panose="020B0604020202020204" pitchFamily="34" charset="0"/>
              <a:buChar char="•"/>
            </a:pPr>
            <a:r>
              <a:rPr lang="en-GB"/>
              <a:t>The family are concerned (bear in mind that this might not always be the case, for the reasons that we discussed earlier).</a:t>
            </a:r>
            <a:endParaRPr lang="en-GB">
              <a:cs typeface="Calibri"/>
            </a:endParaRPr>
          </a:p>
          <a:p>
            <a:pPr marL="171450" lvl="0" indent="-171450" algn="l">
              <a:spcBef>
                <a:spcPts val="0"/>
              </a:spcBef>
              <a:spcAft>
                <a:spcPts val="0"/>
              </a:spcAft>
              <a:buFont typeface="Arial" panose="020B0604020202020204" pitchFamily="34" charset="0"/>
              <a:buChar char="•"/>
            </a:pPr>
            <a:r>
              <a:rPr lang="en-GB"/>
              <a:t>We have tried universal strategies and targeted strategies/interventions, and have monitored progress, but concerns remain.</a:t>
            </a:r>
            <a:endParaRPr lang="en-GB">
              <a:cs typeface="Calibri"/>
            </a:endParaRPr>
          </a:p>
          <a:p>
            <a:pPr marL="171450" indent="-171450">
              <a:buFont typeface="Arial" panose="020B0604020202020204" pitchFamily="34" charset="0"/>
              <a:buChar char="•"/>
            </a:pPr>
            <a:r>
              <a:rPr lang="en-GB"/>
              <a:t>On the right hand side are some examples when you would fast track a referral to speech and language therapy:</a:t>
            </a:r>
            <a:endParaRPr lang="en-GB">
              <a:cs typeface="Calibri"/>
            </a:endParaRPr>
          </a:p>
          <a:p>
            <a:pPr marL="628650" lvl="1" indent="-171450" algn="l">
              <a:spcBef>
                <a:spcPts val="0"/>
              </a:spcBef>
              <a:spcAft>
                <a:spcPts val="0"/>
              </a:spcAft>
              <a:buFont typeface="Arial" panose="020B0604020202020204" pitchFamily="34" charset="0"/>
              <a:buChar char="•"/>
            </a:pPr>
            <a:r>
              <a:rPr lang="en-GB"/>
              <a:t>You actually can’t understand the child – their speech is unintelligible</a:t>
            </a:r>
            <a:endParaRPr lang="en-GB">
              <a:cs typeface="Calibri"/>
            </a:endParaRPr>
          </a:p>
          <a:p>
            <a:pPr marL="628650" lvl="1" indent="-171450" algn="l">
              <a:spcBef>
                <a:spcPts val="0"/>
              </a:spcBef>
              <a:spcAft>
                <a:spcPts val="0"/>
              </a:spcAft>
              <a:buFont typeface="Arial" panose="020B0604020202020204" pitchFamily="34" charset="0"/>
              <a:buChar char="•"/>
            </a:pPr>
            <a:r>
              <a:rPr lang="en-GB"/>
              <a:t>They have a stammer – repeating whole words or parts of words</a:t>
            </a:r>
            <a:endParaRPr lang="en-GB">
              <a:cs typeface="Calibri"/>
            </a:endParaRPr>
          </a:p>
          <a:p>
            <a:pPr marL="628650" lvl="1" indent="-171450">
              <a:buFont typeface="Arial" panose="020B0604020202020204" pitchFamily="34" charset="0"/>
              <a:buChar char="•"/>
            </a:pPr>
            <a:r>
              <a:rPr lang="en-GB"/>
              <a:t>They have feeding or swallowing difficulties. </a:t>
            </a:r>
            <a:endParaRPr lang="en-GB">
              <a:cs typeface="Calibri"/>
            </a:endParaRPr>
          </a:p>
          <a:p>
            <a:pPr marL="0" indent="0"/>
            <a:endParaRPr lang="en-GB"/>
          </a:p>
        </p:txBody>
      </p:sp>
      <p:sp>
        <p:nvSpPr>
          <p:cNvPr id="604" name="Google Shape;60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53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7150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t>These are the things that are useful to include in a referral. So keep note of your observations according to these areas.</a:t>
            </a:r>
          </a:p>
          <a:p>
            <a:pPr marL="171450" lvl="0" indent="-171450" algn="l">
              <a:spcBef>
                <a:spcPts val="0"/>
              </a:spcBef>
              <a:spcAft>
                <a:spcPts val="0"/>
              </a:spcAft>
              <a:buFont typeface="Arial" panose="020B0604020202020204" pitchFamily="34" charset="0"/>
              <a:buChar char="•"/>
            </a:pPr>
            <a:r>
              <a:rPr lang="en-GB">
                <a:solidFill>
                  <a:schemeClr val="tx1"/>
                </a:solidFill>
              </a:rPr>
              <a:t>Oral or spoken language – do they express themselves at the level of their peers?</a:t>
            </a:r>
          </a:p>
          <a:p>
            <a:pPr marL="171450" lvl="0" indent="-171450" algn="l">
              <a:spcBef>
                <a:spcPts val="0"/>
              </a:spcBef>
              <a:spcAft>
                <a:spcPts val="0"/>
              </a:spcAft>
              <a:buFont typeface="Arial" panose="020B0604020202020204" pitchFamily="34" charset="0"/>
              <a:buChar char="•"/>
            </a:pPr>
            <a:r>
              <a:rPr lang="en-GB">
                <a:solidFill>
                  <a:schemeClr val="tx1"/>
                </a:solidFill>
              </a:rPr>
              <a:t>Social – do they struggle to express themselves/keep up in social interactions?</a:t>
            </a:r>
          </a:p>
          <a:p>
            <a:pPr marL="171450" lvl="0" indent="-171450" algn="l">
              <a:spcBef>
                <a:spcPts val="0"/>
              </a:spcBef>
              <a:spcAft>
                <a:spcPts val="0"/>
              </a:spcAft>
              <a:buFont typeface="Arial" panose="020B0604020202020204" pitchFamily="34" charset="0"/>
              <a:buChar char="•"/>
            </a:pPr>
            <a:r>
              <a:rPr lang="en-GB">
                <a:solidFill>
                  <a:schemeClr val="tx1"/>
                </a:solidFill>
              </a:rPr>
              <a:t>Behaviour – could their behaviour be a sign of an underlying difficulty?</a:t>
            </a:r>
          </a:p>
          <a:p>
            <a:pPr marL="171450" lvl="0" indent="-171450" algn="l">
              <a:spcBef>
                <a:spcPts val="0"/>
              </a:spcBef>
              <a:spcAft>
                <a:spcPts val="0"/>
              </a:spcAft>
              <a:buFont typeface="Arial" panose="020B0604020202020204" pitchFamily="34" charset="0"/>
              <a:buChar char="•"/>
            </a:pPr>
            <a:r>
              <a:rPr lang="en-GB">
                <a:solidFill>
                  <a:schemeClr val="tx1"/>
                </a:solidFill>
              </a:rPr>
              <a:t>Written language – are they showing evidence of difficulties with vocabulary and sentence structure?</a:t>
            </a:r>
          </a:p>
          <a:p>
            <a:pPr marL="171450" lvl="0" indent="-171450" algn="l">
              <a:spcBef>
                <a:spcPts val="0"/>
              </a:spcBef>
              <a:spcAft>
                <a:spcPts val="0"/>
              </a:spcAft>
              <a:buFont typeface="Arial" panose="020B0604020202020204" pitchFamily="34" charset="0"/>
              <a:buChar char="•"/>
            </a:pPr>
            <a:r>
              <a:rPr lang="en-GB">
                <a:solidFill>
                  <a:schemeClr val="tx1"/>
                </a:solidFill>
              </a:rPr>
              <a:t>Do they need instructions broken down? Repetition? Visual support? Do they follow their peers as a strategy for knowing what to do?</a:t>
            </a:r>
          </a:p>
          <a:p>
            <a:pPr marL="171450" lvl="0" indent="-171450" algn="l">
              <a:spcBef>
                <a:spcPts val="0"/>
              </a:spcBef>
              <a:spcAft>
                <a:spcPts val="0"/>
              </a:spcAft>
              <a:buFont typeface="Arial" panose="020B0604020202020204" pitchFamily="34" charset="0"/>
              <a:buChar char="•"/>
            </a:pPr>
            <a:r>
              <a:rPr lang="en-GB">
                <a:solidFill>
                  <a:schemeClr val="tx1"/>
                </a:solidFill>
              </a:rPr>
              <a:t>Do they have trouble sequencing events or recounting something that has happened clearly so you can understand?</a:t>
            </a:r>
          </a:p>
          <a:p>
            <a:pPr marL="171450" lvl="0" indent="-171450" algn="l">
              <a:spcBef>
                <a:spcPts val="0"/>
              </a:spcBef>
              <a:spcAft>
                <a:spcPts val="0"/>
              </a:spcAft>
              <a:buFont typeface="Arial" panose="020B0604020202020204" pitchFamily="34" charset="0"/>
              <a:buChar char="•"/>
            </a:pPr>
            <a:r>
              <a:rPr lang="en-GB">
                <a:solidFill>
                  <a:schemeClr val="tx1"/>
                </a:solidFill>
              </a:rPr>
              <a:t>Is there any evidence of word-finding difficulties? Immature vocabulary? Difficulty remembering taught</a:t>
            </a:r>
            <a:r>
              <a:rPr lang="en-GB" baseline="0">
                <a:solidFill>
                  <a:schemeClr val="tx1"/>
                </a:solidFill>
              </a:rPr>
              <a:t> vocabulary?</a:t>
            </a:r>
            <a:endParaRPr lang="en-GB">
              <a:solidFill>
                <a:schemeClr val="tx1"/>
              </a:solidFill>
            </a:endParaRPr>
          </a:p>
          <a:p>
            <a:pPr marL="343302" indent="-343302">
              <a:spcBef>
                <a:spcPts val="1802"/>
              </a:spcBef>
              <a:buClr>
                <a:srgbClr val="F77F00"/>
              </a:buClr>
              <a:buFont typeface="Arial" pitchFamily="34" charset="0"/>
              <a:buChar char="•"/>
              <a:defRPr/>
            </a:pPr>
            <a:endParaRPr lang="en-GB">
              <a:solidFill>
                <a:srgbClr val="542344"/>
              </a:solidFill>
            </a:endParaRPr>
          </a:p>
          <a:p>
            <a:pPr marL="0" indent="0">
              <a:spcBef>
                <a:spcPts val="1802"/>
              </a:spcBef>
              <a:buClr>
                <a:srgbClr val="F77F00"/>
              </a:buClr>
              <a:buFont typeface="Arial" pitchFamily="34" charset="0"/>
              <a:buNone/>
              <a:defRPr/>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54</a:t>
            </a:fld>
            <a:endParaRPr lang="en-GB"/>
          </a:p>
        </p:txBody>
      </p:sp>
    </p:spTree>
    <p:extLst>
      <p:ext uri="{BB962C8B-B14F-4D97-AF65-F5344CB8AC3E}">
        <p14:creationId xmlns:p14="http://schemas.microsoft.com/office/powerpoint/2010/main" val="14417060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1"/>
              <a:t>NOTE: Adapt this slide based on what specialist support looks like in your setting/local area</a:t>
            </a:r>
            <a:endParaRPr i="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2" name="Google Shape;592;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55</a:t>
            </a:fld>
            <a:endParaRPr/>
          </a:p>
        </p:txBody>
      </p:sp>
    </p:spTree>
    <p:extLst>
      <p:ext uri="{BB962C8B-B14F-4D97-AF65-F5344CB8AC3E}">
        <p14:creationId xmlns:p14="http://schemas.microsoft.com/office/powerpoint/2010/main" val="18018340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Periods of transition can be challenging for all children, but particularly for those with DLD.</a:t>
            </a:r>
            <a:r>
              <a:rPr lang="en-GB" sz="1800">
                <a:latin typeface="Calibri"/>
                <a:ea typeface="Calibri" panose="020F0502020204030204" pitchFamily="34" charset="0"/>
                <a:cs typeface="Calibri"/>
              </a:rPr>
              <a:t> </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Children with DLD may be less able to engage in discussion about transition, to express how they are feeling, and to work through potential problems.</a:t>
            </a: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Let’s think about different transitions for children of the age groups that we have at our school.</a:t>
            </a:r>
          </a:p>
          <a:p>
            <a:pPr marL="171450" lvl="0" indent="-171450" algn="l">
              <a:spcBef>
                <a:spcPts val="0"/>
              </a:spcBef>
              <a:spcAft>
                <a:spcPts val="0"/>
              </a:spcAft>
              <a:buFont typeface="Arial" panose="020B0604020202020204" pitchFamily="34" charset="0"/>
              <a:buChar char="•"/>
            </a:pPr>
            <a:r>
              <a:rPr lang="en-GB" sz="1800">
                <a:latin typeface="Calibri"/>
                <a:ea typeface="Calibri" panose="020F0502020204030204" pitchFamily="34" charset="0"/>
                <a:cs typeface="Calibri"/>
              </a:rPr>
              <a:t>Children may move up from the early years setting with concerns about their speech, language and communication skills already identified. It’s important to get as much information as we can from the child’s early years setting.</a:t>
            </a: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Transition between primary and secondary education is a huge change for children – they have to cope with increased academic and language demands of the curriculum, as well as the social pressure of meeting new peers and forming friendships.</a:t>
            </a: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Even the transition between year groups, while not as significant as between primary and secondary, is still difficult for some children and needs to be prepared for. The transition between Reception and Year 1 for example is a significant one that needs adequate preparation and planning.</a:t>
            </a:r>
          </a:p>
          <a:p>
            <a:pPr marL="171450" lvl="0" indent="-171450" algn="l">
              <a:spcBef>
                <a:spcPts val="0"/>
              </a:spcBef>
              <a:spcAft>
                <a:spcPts val="0"/>
              </a:spcAft>
              <a:buFont typeface="Arial" panose="020B0604020202020204" pitchFamily="34" charset="0"/>
              <a:buChar char="•"/>
            </a:pPr>
            <a:r>
              <a:rPr lang="en-GB" sz="1800">
                <a:latin typeface="Calibri"/>
                <a:ea typeface="Calibri" panose="020F0502020204030204" pitchFamily="34" charset="0"/>
                <a:cs typeface="Calibri"/>
              </a:rPr>
              <a:t>There are some</a:t>
            </a:r>
            <a:r>
              <a:rPr lang="en-GB" sz="1800">
                <a:effectLst/>
                <a:latin typeface="Calibri"/>
                <a:ea typeface="Calibri" panose="020F0502020204030204" pitchFamily="34" charset="0"/>
                <a:cs typeface="Calibri"/>
              </a:rPr>
              <a:t> practical tips on this slide – if the child is changing schools, visits to the school and even time looking at photos of the school can help them prepare for the change.</a:t>
            </a: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As children transition to secondary education it’s important that they are able to advocate for themselves, so that they can talk about what’s hard for them and what helps them. Give them practice at talking about what helps them and also what doesn’t help.</a:t>
            </a: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Secondary school brings with it a raft of new vocabulary – we can prepare children by pre-teaching some of the vocabulary, such as timetable, form tutor, and homework planner/diary.</a:t>
            </a: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Talking through potential problems and possible solutions can also help – but try to do this visually. Can use drawing to help – draw out a scenario and possible solutions.</a:t>
            </a: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A communication profile is helpful for both the transition between year groups and also the transition between primary and secondary. An example is given on the next slide.</a:t>
            </a:r>
          </a:p>
          <a:p>
            <a:pPr marL="171450" lvl="0" indent="-171450" algn="l">
              <a:spcBef>
                <a:spcPts val="0"/>
              </a:spcBef>
              <a:spcAft>
                <a:spcPts val="0"/>
              </a:spcAft>
              <a:buFont typeface="Arial" panose="020B0604020202020204" pitchFamily="34" charset="0"/>
              <a:buChar char="•"/>
            </a:pPr>
            <a:r>
              <a:rPr lang="en-GB" sz="1800">
                <a:effectLst/>
                <a:latin typeface="Calibri"/>
                <a:cs typeface="Calibri"/>
              </a:rPr>
              <a:t>Children might </a:t>
            </a:r>
            <a:r>
              <a:rPr lang="en-GB"/>
              <a:t>need specialist support at times of transition, even if they have been discharged before. We can re-refer if we think this is the case.</a:t>
            </a:r>
          </a:p>
          <a:p>
            <a:pPr marL="285750" indent="-285750">
              <a:lnSpc>
                <a:spcPct val="107000"/>
              </a:lnSpc>
              <a:spcAft>
                <a:spcPts val="800"/>
              </a:spcAft>
              <a:buFontTx/>
              <a:buChar char="-"/>
            </a:pPr>
            <a:endParaRPr lang="en-GB">
              <a:cs typeface="Calibri"/>
            </a:endParaRPr>
          </a:p>
        </p:txBody>
      </p:sp>
      <p:sp>
        <p:nvSpPr>
          <p:cNvPr id="4" name="Slide Number Placeholder 3"/>
          <p:cNvSpPr>
            <a:spLocks noGrp="1"/>
          </p:cNvSpPr>
          <p:nvPr>
            <p:ph type="sldNum" sz="quarter" idx="5"/>
          </p:nvPr>
        </p:nvSpPr>
        <p:spPr/>
        <p:txBody>
          <a:bodyPr/>
          <a:lstStyle/>
          <a:p>
            <a:fld id="{9ABFA778-E5DD-4289-964A-DD4DAB0D721B}" type="slidenum">
              <a:rPr lang="en-GB" smtClean="0"/>
              <a:t>56</a:t>
            </a:fld>
            <a:endParaRPr lang="en-GB"/>
          </a:p>
        </p:txBody>
      </p:sp>
    </p:spTree>
    <p:extLst>
      <p:ext uri="{BB962C8B-B14F-4D97-AF65-F5344CB8AC3E}">
        <p14:creationId xmlns:p14="http://schemas.microsoft.com/office/powerpoint/2010/main" val="34303001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Having a pupil passport or profile for all children with SEND is good practice as it ensures useful information about the child is shared with all relevant professionals.</a:t>
            </a: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As a general guide, a pupil passport/profile should include information about the child’s:</a:t>
            </a:r>
          </a:p>
          <a:p>
            <a:pPr marL="628650" lvl="1"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Strengths</a:t>
            </a:r>
          </a:p>
          <a:p>
            <a:pPr marL="628650" lvl="1"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Interests/things they enjoy doing</a:t>
            </a:r>
          </a:p>
          <a:p>
            <a:pPr marL="628650" lvl="1"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Areas of need/where they need support</a:t>
            </a:r>
          </a:p>
          <a:p>
            <a:pPr marL="628650" lvl="1"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Strategies/teaching approaches that support them (e.g. using visuals, simple language, etc)</a:t>
            </a:r>
          </a:p>
          <a:p>
            <a:pPr marL="628650" lvl="1"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Environmental adaptations that support them</a:t>
            </a:r>
          </a:p>
          <a:p>
            <a:pPr marL="628650" lvl="1"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Additional interventions they access</a:t>
            </a:r>
          </a:p>
          <a:p>
            <a:pPr marL="628650" lvl="1"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Any relevant professionals/agencies involved in the child’s care</a:t>
            </a: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As children progress into KS2 and beyond, they can become involved in writing their own pupil passport/profile. This develops important skills in self-awareness and self-advocacy. Different formats for a passport/profile can be explored with the child, such as a PowerPoint presentation, or even a video recording of them talking about their strengths, needs and things that support them.</a:t>
            </a: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The example shown on this slide is quite a simple version from the Communication Trust. </a:t>
            </a:r>
            <a:r>
              <a:rPr lang="en-GB" sz="1800">
                <a:latin typeface="Calibri"/>
                <a:ea typeface="Calibri" panose="020F0502020204030204" pitchFamily="34" charset="0"/>
                <a:cs typeface="Calibri"/>
              </a:rPr>
              <a:t>You can</a:t>
            </a:r>
            <a:r>
              <a:rPr lang="en-GB" sz="1800">
                <a:effectLst/>
                <a:latin typeface="Calibri"/>
                <a:ea typeface="Calibri" panose="020F0502020204030204" pitchFamily="34" charset="0"/>
                <a:cs typeface="Calibri"/>
              </a:rPr>
              <a:t> use this and fill it in, or just use </a:t>
            </a:r>
            <a:r>
              <a:rPr lang="en-GB" sz="1800">
                <a:latin typeface="Calibri"/>
                <a:ea typeface="Calibri" panose="020F0502020204030204" pitchFamily="34" charset="0"/>
                <a:cs typeface="Calibri"/>
              </a:rPr>
              <a:t>it as</a:t>
            </a:r>
            <a:r>
              <a:rPr lang="en-GB" sz="1800">
                <a:effectLst/>
                <a:latin typeface="Calibri"/>
                <a:ea typeface="Calibri" panose="020F0502020204030204" pitchFamily="34" charset="0"/>
                <a:cs typeface="Calibri"/>
              </a:rPr>
              <a:t> inspiration and make </a:t>
            </a:r>
            <a:r>
              <a:rPr lang="en-GB" sz="1800">
                <a:latin typeface="Calibri"/>
                <a:ea typeface="Calibri" panose="020F0502020204030204" pitchFamily="34" charset="0"/>
                <a:cs typeface="Calibri"/>
              </a:rPr>
              <a:t>your</a:t>
            </a:r>
            <a:r>
              <a:rPr lang="en-GB" sz="1800">
                <a:effectLst/>
                <a:latin typeface="Calibri"/>
                <a:ea typeface="Calibri" panose="020F0502020204030204" pitchFamily="34" charset="0"/>
                <a:cs typeface="Calibri"/>
              </a:rPr>
              <a:t> own. You can also explore different formats with the child, like having them design their own one page template, or even a PowerPoint presentation, or a video of them talking about themselves.</a:t>
            </a:r>
          </a:p>
          <a:p>
            <a:pPr marL="0" indent="0">
              <a:buFont typeface="Arial" panose="020B0604020202020204" pitchFamily="34" charset="0"/>
              <a:buNone/>
            </a:pPr>
            <a:endParaRPr lang="en-GB" b="0"/>
          </a:p>
        </p:txBody>
      </p:sp>
      <p:sp>
        <p:nvSpPr>
          <p:cNvPr id="4" name="Slide Number Placeholder 3"/>
          <p:cNvSpPr>
            <a:spLocks noGrp="1"/>
          </p:cNvSpPr>
          <p:nvPr>
            <p:ph type="sldNum" sz="quarter" idx="5"/>
          </p:nvPr>
        </p:nvSpPr>
        <p:spPr/>
        <p:txBody>
          <a:bodyPr/>
          <a:lstStyle/>
          <a:p>
            <a:fld id="{9ABFA778-E5DD-4289-964A-DD4DAB0D721B}" type="slidenum">
              <a:rPr lang="en-GB" smtClean="0"/>
              <a:t>57</a:t>
            </a:fld>
            <a:endParaRPr lang="en-GB"/>
          </a:p>
        </p:txBody>
      </p:sp>
    </p:spTree>
    <p:extLst>
      <p:ext uri="{BB962C8B-B14F-4D97-AF65-F5344CB8AC3E}">
        <p14:creationId xmlns:p14="http://schemas.microsoft.com/office/powerpoint/2010/main" val="8316558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NOTE TO SENCOS: THE FOLLOWING SLIDES ARE AIMED AT SECONDARY SETTINGS. DELETE THESE IF WORKING IN A PRIMARY SETTING</a:t>
            </a:r>
          </a:p>
        </p:txBody>
      </p:sp>
      <p:sp>
        <p:nvSpPr>
          <p:cNvPr id="4" name="Slide Number Placeholder 3"/>
          <p:cNvSpPr>
            <a:spLocks noGrp="1"/>
          </p:cNvSpPr>
          <p:nvPr>
            <p:ph type="sldNum" sz="quarter" idx="5"/>
          </p:nvPr>
        </p:nvSpPr>
        <p:spPr/>
        <p:txBody>
          <a:bodyPr/>
          <a:lstStyle/>
          <a:p>
            <a:fld id="{2448A9F2-FACE-45C2-BFE6-77D32E86BC1F}" type="slidenum">
              <a:rPr lang="en-GB" smtClean="0"/>
              <a:t>58</a:t>
            </a:fld>
            <a:endParaRPr lang="en-GB"/>
          </a:p>
        </p:txBody>
      </p:sp>
    </p:spTree>
    <p:extLst>
      <p:ext uri="{BB962C8B-B14F-4D97-AF65-F5344CB8AC3E}">
        <p14:creationId xmlns:p14="http://schemas.microsoft.com/office/powerpoint/2010/main" val="3148884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a:spcBef>
                <a:spcPts val="0"/>
              </a:spcBef>
              <a:spcAft>
                <a:spcPts val="0"/>
              </a:spcAft>
              <a:buFont typeface="Arial" panose="020B0604020202020204" pitchFamily="34" charset="0"/>
              <a:buChar char="•"/>
            </a:pPr>
            <a:r>
              <a:rPr lang="en-GB"/>
              <a:t>To have good universal provision for all young people, we need these things.</a:t>
            </a:r>
          </a:p>
          <a:p>
            <a:pPr marL="171450" lvl="0" indent="-171450" algn="l">
              <a:spcBef>
                <a:spcPts val="0"/>
              </a:spcBef>
              <a:spcAft>
                <a:spcPts val="0"/>
              </a:spcAft>
              <a:buFont typeface="Arial" panose="020B0604020202020204" pitchFamily="34" charset="0"/>
              <a:buChar char="•"/>
            </a:pPr>
            <a:r>
              <a:rPr lang="en-GB"/>
              <a:t>We all need to know what DLD is and why it’s important – and today is the start (but not the end!) of that.</a:t>
            </a:r>
            <a:endParaRPr lang="en-GB">
              <a:cs typeface="Calibri"/>
            </a:endParaRPr>
          </a:p>
          <a:p>
            <a:pPr marL="171450" lvl="0" indent="-171450" algn="l">
              <a:spcBef>
                <a:spcPts val="0"/>
              </a:spcBef>
              <a:spcAft>
                <a:spcPts val="0"/>
              </a:spcAft>
              <a:buFont typeface="Arial" panose="020B0604020202020204" pitchFamily="34" charset="0"/>
              <a:buChar char="•"/>
            </a:pPr>
            <a:r>
              <a:rPr lang="en-GB"/>
              <a:t>We all need to be using communication supportive strategies all the time – we’ll talk about those in a minute.</a:t>
            </a:r>
            <a:endParaRPr lang="en-GB">
              <a:cs typeface="Calibri"/>
            </a:endParaRPr>
          </a:p>
          <a:p>
            <a:pPr marL="171450" lvl="0" indent="-171450" algn="l">
              <a:spcBef>
                <a:spcPts val="0"/>
              </a:spcBef>
              <a:spcAft>
                <a:spcPts val="0"/>
              </a:spcAft>
              <a:buFont typeface="Arial" panose="020B0604020202020204" pitchFamily="34" charset="0"/>
              <a:buChar char="•"/>
            </a:pPr>
            <a:r>
              <a:rPr lang="en-GB"/>
              <a:t>We need to make sure that our teaching practices support the speech, language and communication skills of all young people.</a:t>
            </a:r>
            <a:endParaRPr lang="en-GB">
              <a:cs typeface="Calibri"/>
            </a:endParaRPr>
          </a:p>
          <a:p>
            <a:pPr marL="171450" lvl="0" indent="-171450" algn="l">
              <a:spcBef>
                <a:spcPts val="0"/>
              </a:spcBef>
              <a:spcAft>
                <a:spcPts val="0"/>
              </a:spcAft>
              <a:buFont typeface="Arial" panose="020B0604020202020204" pitchFamily="34" charset="0"/>
              <a:buChar char="•"/>
            </a:pPr>
            <a:r>
              <a:rPr lang="en-GB"/>
              <a:t>We also need to make sure that we have tools to help us identify young people who are having difficulties, and who have possible DLD.</a:t>
            </a:r>
            <a:endParaRPr lang="en-GB">
              <a:cs typeface="Calibri"/>
            </a:endParaRPr>
          </a:p>
        </p:txBody>
      </p:sp>
      <p:sp>
        <p:nvSpPr>
          <p:cNvPr id="492" name="Google Shape;49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59</a:t>
            </a:fld>
            <a:endParaRPr/>
          </a:p>
        </p:txBody>
      </p:sp>
    </p:spTree>
    <p:extLst>
      <p:ext uri="{BB962C8B-B14F-4D97-AF65-F5344CB8AC3E}">
        <p14:creationId xmlns:p14="http://schemas.microsoft.com/office/powerpoint/2010/main" val="2748053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2400"/>
              <a:t>The term DLD is used as a diagnostic term by speech and language therapists for CYP who have language difficulties that:</a:t>
            </a:r>
          </a:p>
          <a:p>
            <a:pPr marL="285750" indent="-285750">
              <a:buClr>
                <a:srgbClr val="F77F00"/>
              </a:buClr>
              <a:buFont typeface="Arial" panose="020B0604020202020204" pitchFamily="34" charset="0"/>
              <a:buChar char="•"/>
            </a:pPr>
            <a:r>
              <a:rPr lang="en-US" sz="1200">
                <a:solidFill>
                  <a:schemeClr val="tx1"/>
                </a:solidFill>
                <a:latin typeface="+mn-lt"/>
                <a:cs typeface="Arial" panose="020B0604020202020204" pitchFamily="34" charset="0"/>
              </a:rPr>
              <a:t>Create barriers to communication or learning in everyday life</a:t>
            </a:r>
          </a:p>
          <a:p>
            <a:pPr marL="285750" indent="-285750">
              <a:buClr>
                <a:srgbClr val="F77F00"/>
              </a:buClr>
              <a:buFont typeface="Arial" panose="020B0604020202020204" pitchFamily="34" charset="0"/>
              <a:buChar char="•"/>
            </a:pPr>
            <a:r>
              <a:rPr lang="en-US" sz="1200">
                <a:solidFill>
                  <a:schemeClr val="tx1"/>
                </a:solidFill>
                <a:latin typeface="+mn-lt"/>
                <a:cs typeface="Arial" panose="020B0604020202020204" pitchFamily="34" charset="0"/>
              </a:rPr>
              <a:t>Are unlikely to resolve by 5 years of age – it’s a lifelong condition</a:t>
            </a:r>
          </a:p>
          <a:p>
            <a:pPr marL="285750" indent="-285750">
              <a:buClr>
                <a:srgbClr val="F77F00"/>
              </a:buClr>
              <a:buFont typeface="Arial" panose="020B0604020202020204" pitchFamily="34" charset="0"/>
              <a:buChar char="•"/>
            </a:pPr>
            <a:r>
              <a:rPr lang="en-US" sz="1200">
                <a:solidFill>
                  <a:schemeClr val="tx1"/>
                </a:solidFill>
                <a:latin typeface="+mn-lt"/>
                <a:cs typeface="Arial"/>
              </a:rPr>
              <a:t>Are not associated with a known biomedical condition. </a:t>
            </a:r>
            <a:r>
              <a:rPr lang="en-GB" sz="1200">
                <a:solidFill>
                  <a:schemeClr val="tx1"/>
                </a:solidFill>
                <a:latin typeface="+mn-lt"/>
                <a:cs typeface="Arial" panose="020B0604020202020204" pitchFamily="34" charset="0"/>
              </a:rPr>
              <a:t>CYP </a:t>
            </a:r>
            <a:r>
              <a:rPr lang="en-US" sz="1200" baseline="0">
                <a:solidFill>
                  <a:schemeClr val="tx1"/>
                </a:solidFill>
                <a:latin typeface="+mn-lt"/>
                <a:cs typeface="Arial"/>
              </a:rPr>
              <a:t>with some biomedical conditions such as autism or Down’s syndrome may also have a “language disorder”, but in that case it would be described as “language disorder associated with autism” or “language disorder associated with Down’s syndrome”. </a:t>
            </a:r>
            <a:r>
              <a:rPr lang="en-US" sz="1200" b="1" baseline="0">
                <a:solidFill>
                  <a:schemeClr val="tx1"/>
                </a:solidFill>
                <a:latin typeface="+mn-lt"/>
                <a:cs typeface="Arial"/>
              </a:rPr>
              <a:t>Developmental</a:t>
            </a:r>
            <a:r>
              <a:rPr lang="en-US" sz="1200" baseline="0">
                <a:solidFill>
                  <a:schemeClr val="tx1"/>
                </a:solidFill>
                <a:latin typeface="+mn-lt"/>
                <a:cs typeface="Arial"/>
              </a:rPr>
              <a:t> Language Disorder means it’s not associated with a known biomedical condition.</a:t>
            </a:r>
            <a:r>
              <a:rPr lang="en-US" sz="1200">
                <a:solidFill>
                  <a:schemeClr val="tx1"/>
                </a:solidFill>
                <a:latin typeface="+mn-lt"/>
                <a:cs typeface="Arial"/>
              </a:rPr>
              <a:t> </a:t>
            </a:r>
            <a:endParaRPr lang="en-GB" sz="120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9ABFA778-E5DD-4289-964A-DD4DAB0D721B}" type="slidenum">
              <a:rPr lang="en-GB" smtClean="0"/>
              <a:t>6</a:t>
            </a:fld>
            <a:endParaRPr lang="en-GB"/>
          </a:p>
        </p:txBody>
      </p:sp>
    </p:spTree>
    <p:extLst>
      <p:ext uri="{BB962C8B-B14F-4D97-AF65-F5344CB8AC3E}">
        <p14:creationId xmlns:p14="http://schemas.microsoft.com/office/powerpoint/2010/main" val="9484746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706F363-A6C8-43F5-926F-A420C664C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099A0A0-7869-4C6A-A595-5752E537BB7A}"/>
              </a:ext>
            </a:extLst>
          </p:cNvPr>
          <p:cNvSpPr>
            <a:spLocks noGrp="1"/>
          </p:cNvSpPr>
          <p:nvPr>
            <p:ph type="body" idx="1"/>
          </p:nvPr>
        </p:nvSpPr>
        <p:spPr/>
        <p:txBody>
          <a:bodyPr/>
          <a:lstStyle/>
          <a:p>
            <a:pPr>
              <a:defRPr/>
            </a:pPr>
            <a:r>
              <a:rPr lang="en-GB"/>
              <a:t>We’re going to talk about 3 key strategies that you can use at a universal level now</a:t>
            </a:r>
          </a:p>
        </p:txBody>
      </p:sp>
      <p:sp>
        <p:nvSpPr>
          <p:cNvPr id="86020" name="Slide Number Placeholder 3">
            <a:extLst>
              <a:ext uri="{FF2B5EF4-FFF2-40B4-BE49-F238E27FC236}">
                <a16:creationId xmlns:a16="http://schemas.microsoft.com/office/drawing/2014/main" id="{4F58558A-2E1D-4C1C-884F-40682D176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6EC42A-2D07-4C6E-B443-8CCB17A79EAF}" type="slidenum">
              <a:rPr lang="en-GB" altLang="en-US">
                <a:latin typeface="Calibri" panose="020F0502020204030204" pitchFamily="34" charset="0"/>
              </a:rPr>
              <a:pPr/>
              <a:t>60</a:t>
            </a:fld>
            <a:endParaRPr lang="en-GB" altLang="en-US">
              <a:latin typeface="Calibri" panose="020F0502020204030204" pitchFamily="34" charset="0"/>
            </a:endParaRPr>
          </a:p>
        </p:txBody>
      </p:sp>
    </p:spTree>
    <p:extLst>
      <p:ext uri="{BB962C8B-B14F-4D97-AF65-F5344CB8AC3E}">
        <p14:creationId xmlns:p14="http://schemas.microsoft.com/office/powerpoint/2010/main" val="508976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a:spcBef>
                <a:spcPts val="0"/>
              </a:spcBef>
              <a:spcAft>
                <a:spcPts val="0"/>
              </a:spcAft>
              <a:buFont typeface="Arial" panose="020B0604020202020204" pitchFamily="34" charset="0"/>
              <a:buChar char="•"/>
            </a:pPr>
            <a:r>
              <a:rPr lang="en-GB" sz="1800" b="0">
                <a:effectLst/>
                <a:latin typeface="Calibri"/>
                <a:ea typeface="Calibri" panose="020F0502020204030204" pitchFamily="34" charset="0"/>
                <a:cs typeface="Calibri"/>
              </a:rPr>
              <a:t>One way of supporting the speech, language and communication skills of all </a:t>
            </a:r>
            <a:r>
              <a:rPr lang="en-GB" sz="1800"/>
              <a:t>young people</a:t>
            </a:r>
            <a:r>
              <a:rPr lang="en-GB" sz="1800" b="0">
                <a:effectLst/>
                <a:latin typeface="Calibri"/>
                <a:ea typeface="Calibri" panose="020F0502020204030204" pitchFamily="34" charset="0"/>
                <a:cs typeface="Calibri"/>
              </a:rPr>
              <a:t> is to have a communication </a:t>
            </a:r>
            <a:r>
              <a:rPr lang="en-GB" sz="1800">
                <a:latin typeface="Calibri"/>
                <a:ea typeface="Calibri" panose="020F0502020204030204" pitchFamily="34" charset="0"/>
                <a:cs typeface="Calibri"/>
              </a:rPr>
              <a:t>supportive environment</a:t>
            </a:r>
            <a:r>
              <a:rPr lang="en-GB" sz="1800" b="0">
                <a:effectLst/>
                <a:latin typeface="Calibri"/>
                <a:ea typeface="Calibri" panose="020F0502020204030204" pitchFamily="34" charset="0"/>
                <a:cs typeface="Calibri"/>
              </a:rPr>
              <a:t>. Some examples of how to do this are given on this slide.</a:t>
            </a:r>
          </a:p>
          <a:p>
            <a:pPr marL="171450" lvl="0" indent="-171450" algn="l">
              <a:spcBef>
                <a:spcPts val="0"/>
              </a:spcBef>
              <a:spcAft>
                <a:spcPts val="0"/>
              </a:spcAft>
              <a:buFont typeface="Arial" panose="020B0604020202020204" pitchFamily="34" charset="0"/>
              <a:buChar char="•"/>
            </a:pPr>
            <a:r>
              <a:rPr lang="en-GB" sz="1800" b="0">
                <a:effectLst/>
                <a:latin typeface="Calibri"/>
                <a:ea typeface="Calibri" panose="020F0502020204030204" pitchFamily="34" charset="0"/>
                <a:cs typeface="Calibri"/>
              </a:rPr>
              <a:t>Reduce background noise – this helps them attend to what you are saying without having to filter out additional noise. Can do this by closing doors and windows and ensuring only one person speaks at a time </a:t>
            </a:r>
            <a:r>
              <a:rPr lang="en-GB" sz="1800" b="0" i="1">
                <a:effectLst/>
                <a:latin typeface="Calibri"/>
                <a:ea typeface="Calibri" panose="020F0502020204030204" pitchFamily="34" charset="0"/>
                <a:cs typeface="Calibri"/>
              </a:rPr>
              <a:t>(adjust this based on policies/procedures in your setting).</a:t>
            </a:r>
          </a:p>
          <a:p>
            <a:pPr marL="171450" lvl="0" indent="-171450" algn="l">
              <a:spcBef>
                <a:spcPts val="0"/>
              </a:spcBef>
              <a:spcAft>
                <a:spcPts val="0"/>
              </a:spcAft>
              <a:buFont typeface="Arial" panose="020B0604020202020204" pitchFamily="34" charset="0"/>
              <a:buChar char="•"/>
            </a:pPr>
            <a:r>
              <a:rPr lang="en-GB" sz="1800" b="0">
                <a:effectLst/>
                <a:latin typeface="Calibri"/>
                <a:ea typeface="Calibri" panose="020F0502020204030204" pitchFamily="34" charset="0"/>
                <a:cs typeface="Calibri"/>
              </a:rPr>
              <a:t>Plan and use visual supports to supplement spoken instructions and explanations – written words, photographs, images, symbols, mind maps, diagrams and hands on demonstrations. More on next slide.</a:t>
            </a:r>
          </a:p>
          <a:p>
            <a:pPr marL="171450" lvl="0" indent="-171450" algn="l">
              <a:spcBef>
                <a:spcPts val="0"/>
              </a:spcBef>
              <a:spcAft>
                <a:spcPts val="0"/>
              </a:spcAft>
              <a:buFont typeface="Arial" panose="020B0604020202020204" pitchFamily="34" charset="0"/>
              <a:buChar char="•"/>
            </a:pPr>
            <a:r>
              <a:rPr lang="en-GB" sz="1800" b="0">
                <a:effectLst/>
                <a:latin typeface="Calibri"/>
                <a:ea typeface="Calibri" panose="020F0502020204030204" pitchFamily="34" charset="0"/>
                <a:cs typeface="Calibri"/>
              </a:rPr>
              <a:t>Write down key information and instructions at the front of the class. Highlight/underline/bold key words or put them in a different colour.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a:effectLst/>
                <a:latin typeface="Calibri"/>
                <a:ea typeface="Calibri" panose="020F0502020204030204" pitchFamily="34" charset="0"/>
                <a:cs typeface="Calibri"/>
              </a:rPr>
              <a:t>Reduce visual “noise” – having an environment that is too visually stimulating can be overwhelming for young people with DLD as they have to filter out distractions to focus and concentrate.</a:t>
            </a:r>
          </a:p>
          <a:p>
            <a:pPr marL="171450" lvl="0" indent="-171450" algn="l">
              <a:spcBef>
                <a:spcPts val="0"/>
              </a:spcBef>
              <a:spcAft>
                <a:spcPts val="0"/>
              </a:spcAft>
              <a:buFont typeface="Arial" panose="020B0604020202020204" pitchFamily="34" charset="0"/>
              <a:buChar char="•"/>
            </a:pPr>
            <a:r>
              <a:rPr lang="en-GB" b="0"/>
              <a:t>Finally a word in terms of timetable planning – it can help to have lower cognitive load activities or lessons first thing in the morning and later in the afternoon. The middle hours from 10-2pm are best for adolescents generally, according to research from Sarah Jane Blakemore (2018) – so </a:t>
            </a:r>
            <a:r>
              <a:rPr lang="en-GB"/>
              <a:t>it's best</a:t>
            </a:r>
            <a:r>
              <a:rPr lang="en-GB" b="0"/>
              <a:t> to put the most demanding stuff in the middle of the day if possible.</a:t>
            </a:r>
          </a:p>
          <a:p>
            <a:endParaRPr lang="en-GB" b="0"/>
          </a:p>
        </p:txBody>
      </p:sp>
      <p:sp>
        <p:nvSpPr>
          <p:cNvPr id="4" name="Slide Number Placeholder 3"/>
          <p:cNvSpPr>
            <a:spLocks noGrp="1"/>
          </p:cNvSpPr>
          <p:nvPr>
            <p:ph type="sldNum" sz="quarter" idx="5"/>
          </p:nvPr>
        </p:nvSpPr>
        <p:spPr/>
        <p:txBody>
          <a:bodyPr/>
          <a:lstStyle/>
          <a:p>
            <a:fld id="{9ABFA778-E5DD-4289-964A-DD4DAB0D721B}" type="slidenum">
              <a:rPr lang="en-GB" smtClean="0"/>
              <a:t>61</a:t>
            </a:fld>
            <a:endParaRPr lang="en-GB"/>
          </a:p>
        </p:txBody>
      </p:sp>
    </p:spTree>
    <p:extLst>
      <p:ext uri="{BB962C8B-B14F-4D97-AF65-F5344CB8AC3E}">
        <p14:creationId xmlns:p14="http://schemas.microsoft.com/office/powerpoint/2010/main" val="36007630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706F363-A6C8-43F5-926F-A420C664C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099A0A0-7869-4C6A-A595-5752E537BB7A}"/>
              </a:ext>
            </a:extLst>
          </p:cNvPr>
          <p:cNvSpPr>
            <a:spLocks noGrp="1"/>
          </p:cNvSpPr>
          <p:nvPr>
            <p:ph type="body" idx="1"/>
          </p:nvPr>
        </p:nvSpPr>
        <p:spPr/>
        <p:txBody>
          <a:bodyPr/>
          <a:lstStyle/>
          <a:p>
            <a:pPr marL="171450" indent="-171450">
              <a:buFont typeface="Arial" panose="020B0604020202020204" pitchFamily="34" charset="0"/>
              <a:buChar char="•"/>
              <a:defRPr/>
            </a:pPr>
            <a:r>
              <a:rPr lang="en-GB" baseline="0"/>
              <a:t>Using visual supports is really important – not just for young people with DLD. It means the message lasts longer – something permanent rather than speech which disappears as soon as we have said it. </a:t>
            </a:r>
          </a:p>
          <a:p>
            <a:pPr marL="171450" indent="-171450">
              <a:buFont typeface="Arial" panose="020B0604020202020204" pitchFamily="34" charset="0"/>
              <a:buChar char="•"/>
              <a:defRPr/>
            </a:pPr>
            <a:r>
              <a:rPr lang="en-GB" baseline="0"/>
              <a:t>Gives extra time for language processing.</a:t>
            </a:r>
          </a:p>
          <a:p>
            <a:pPr marL="171450" indent="-171450">
              <a:buFont typeface="Arial" panose="020B0604020202020204" pitchFamily="34" charset="0"/>
              <a:buChar char="•"/>
              <a:defRPr/>
            </a:pPr>
            <a:r>
              <a:rPr lang="en-GB" baseline="0"/>
              <a:t>Helps </a:t>
            </a:r>
            <a:r>
              <a:rPr lang="en-GB"/>
              <a:t>young people</a:t>
            </a:r>
            <a:r>
              <a:rPr lang="en-GB" baseline="0"/>
              <a:t> understand what we are saying – gives an extra cue.</a:t>
            </a:r>
          </a:p>
          <a:p>
            <a:pPr marL="171450" indent="-171450">
              <a:buFont typeface="Arial" panose="020B0604020202020204" pitchFamily="34" charset="0"/>
              <a:buChar char="•"/>
              <a:defRPr/>
            </a:pPr>
            <a:r>
              <a:rPr lang="en-GB" baseline="0"/>
              <a:t>Doesn’t have to be a picture – even just writing things down on the board, using different coloured pens, bold/underlining words can help.</a:t>
            </a:r>
          </a:p>
          <a:p>
            <a:pPr marL="171450" indent="-171450">
              <a:buFont typeface="Arial" panose="020B0604020202020204" pitchFamily="34" charset="0"/>
              <a:buChar char="•"/>
              <a:defRPr/>
            </a:pPr>
            <a:endParaRPr lang="en-GB" baseline="0"/>
          </a:p>
          <a:p>
            <a:pPr marL="0" indent="0">
              <a:buFontTx/>
              <a:buNone/>
              <a:defRPr/>
            </a:pPr>
            <a:endParaRPr lang="en-GB" baseline="0"/>
          </a:p>
        </p:txBody>
      </p:sp>
      <p:sp>
        <p:nvSpPr>
          <p:cNvPr id="86020" name="Slide Number Placeholder 3">
            <a:extLst>
              <a:ext uri="{FF2B5EF4-FFF2-40B4-BE49-F238E27FC236}">
                <a16:creationId xmlns:a16="http://schemas.microsoft.com/office/drawing/2014/main" id="{4F58558A-2E1D-4C1C-884F-40682D176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6EC42A-2D07-4C6E-B443-8CCB17A79EAF}" type="slidenum">
              <a:rPr lang="en-GB" altLang="en-US">
                <a:latin typeface="Calibri" panose="020F0502020204030204" pitchFamily="34" charset="0"/>
              </a:rPr>
              <a:pPr/>
              <a:t>62</a:t>
            </a:fld>
            <a:endParaRPr lang="en-GB" altLang="en-US">
              <a:latin typeface="Calibri" panose="020F0502020204030204" pitchFamily="34" charset="0"/>
            </a:endParaRPr>
          </a:p>
        </p:txBody>
      </p:sp>
    </p:spTree>
    <p:extLst>
      <p:ext uri="{BB962C8B-B14F-4D97-AF65-F5344CB8AC3E}">
        <p14:creationId xmlns:p14="http://schemas.microsoft.com/office/powerpoint/2010/main" val="1343037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Now we are going to watch a video demonstrating some of these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While watching, think about the strategies they are talking about and reflect on which you are using already/which you could add to your teaching.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1"/>
              <a:t>Watch video (2:52 mins) </a:t>
            </a:r>
            <a:r>
              <a:rPr lang="en-GB" i="0"/>
              <a:t>https://www.youtube.com/watch?v=2yPR1UUtjec</a:t>
            </a:r>
          </a:p>
          <a:p>
            <a:endParaRPr lang="en-GB"/>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63</a:t>
            </a:fld>
            <a:endParaRPr lang="en-GB"/>
          </a:p>
        </p:txBody>
      </p:sp>
    </p:spTree>
    <p:extLst>
      <p:ext uri="{BB962C8B-B14F-4D97-AF65-F5344CB8AC3E}">
        <p14:creationId xmlns:p14="http://schemas.microsoft.com/office/powerpoint/2010/main" val="5694343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After video, split attendees into groups based on year group/key stage and discuss the strategies from the video and previous slides as a group (with 5 mins for each group to feed back a couple of key points from their discussion/what they are going to take forward at the end):</a:t>
            </a:r>
          </a:p>
          <a:p>
            <a:pPr marL="171450" indent="-171450">
              <a:buFont typeface="Arial" panose="020B0604020202020204" pitchFamily="34" charset="0"/>
              <a:buChar char="•"/>
            </a:pPr>
            <a:r>
              <a:rPr lang="en-GB"/>
              <a:t>Which of these strategies are you using already?</a:t>
            </a:r>
          </a:p>
          <a:p>
            <a:pPr marL="171450" indent="-171450">
              <a:buFont typeface="Arial" panose="020B0604020202020204" pitchFamily="34" charset="0"/>
              <a:buChar char="•"/>
            </a:pPr>
            <a:r>
              <a:rPr lang="en-GB"/>
              <a:t>What could you adapt/add to your practice? </a:t>
            </a:r>
          </a:p>
          <a:p>
            <a:pPr marL="171450" indent="-171450">
              <a:buFont typeface="Arial" panose="020B0604020202020204" pitchFamily="34" charset="0"/>
              <a:buChar char="•"/>
            </a:pPr>
            <a:r>
              <a:rPr lang="en-GB"/>
              <a:t>How could you incorporate visuals into your teaching more?</a:t>
            </a:r>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64</a:t>
            </a:fld>
            <a:endParaRPr lang="en-GB"/>
          </a:p>
        </p:txBody>
      </p:sp>
    </p:spTree>
    <p:extLst>
      <p:ext uri="{BB962C8B-B14F-4D97-AF65-F5344CB8AC3E}">
        <p14:creationId xmlns:p14="http://schemas.microsoft.com/office/powerpoint/2010/main" val="3169958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706F363-A6C8-43F5-926F-A420C664C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099A0A0-7869-4C6A-A595-5752E537BB7A}"/>
              </a:ext>
            </a:extLst>
          </p:cNvPr>
          <p:cNvSpPr>
            <a:spLocks noGrp="1"/>
          </p:cNvSpPr>
          <p:nvPr>
            <p:ph type="body" idx="1"/>
          </p:nvPr>
        </p:nvSpPr>
        <p:spPr/>
        <p:txBody>
          <a:bodyPr/>
          <a:lstStyle/>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Attract attention first – agree a signal that indicates the need for whole class attention or for instructions to specific individuals. Say names before giving specific young people an instruction.</a:t>
            </a:r>
          </a:p>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Avoid inferential language, hidden meanings, idioms and abstract terms when giving instructions. Use explicit language to ensure all young people understand what they need to do. </a:t>
            </a:r>
            <a:r>
              <a:rPr lang="en-GB" sz="1800" b="0"/>
              <a:t>Instead of saying things like “put on your thinking caps” or “let’s get the ball rolling” – think about how you can make your instructions really explicit to give all young people the best chance of understanding.</a:t>
            </a:r>
            <a:endParaRPr lang="en-GB" sz="1800" b="0">
              <a:effectLst/>
              <a:latin typeface="Calibri" panose="020F0502020204030204" pitchFamily="34" charset="0"/>
              <a:ea typeface="+mn-ea"/>
              <a:cs typeface="Arial" panose="020B0604020202020204" pitchFamily="34" charset="0"/>
            </a:endParaRPr>
          </a:p>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Use familiar vocabulary that you know young people will understand. Explicitly highlight when you have used a new or less familiar word, and check for understanding.</a:t>
            </a:r>
          </a:p>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Allow extra processing time – pause between explaining key points and ideas, and don’t talk for too long at any one time. </a:t>
            </a:r>
            <a:r>
              <a:rPr lang="en-GB" sz="1800" b="0"/>
              <a:t>Chunk what you are saying so that you’re giving one main idea per sentence.</a:t>
            </a:r>
            <a:r>
              <a:rPr lang="en-GB" sz="1800"/>
              <a:t> </a:t>
            </a:r>
            <a:endParaRPr lang="en-GB" sz="1800" b="0">
              <a:effectLst/>
              <a:latin typeface="Calibri" panose="020F0502020204030204" pitchFamily="34" charset="0"/>
              <a:ea typeface="+mn-ea"/>
              <a:cs typeface="Arial" panose="020B0604020202020204" pitchFamily="34" charset="0"/>
            </a:endParaRPr>
          </a:p>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Repeat key points and summarise what you have said at the end. </a:t>
            </a:r>
            <a:r>
              <a:rPr lang="en-GB" sz="1800" b="0"/>
              <a:t>Repetition is good for all young people but especially those with DLD – </a:t>
            </a:r>
            <a:r>
              <a:rPr lang="en-GB" sz="1800"/>
              <a:t>this ensures</a:t>
            </a:r>
            <a:r>
              <a:rPr lang="en-GB" sz="1800" b="0"/>
              <a:t> that those who need it get an extra opportunity to hear and understand.</a:t>
            </a:r>
          </a:p>
        </p:txBody>
      </p:sp>
      <p:sp>
        <p:nvSpPr>
          <p:cNvPr id="86020" name="Slide Number Placeholder 3">
            <a:extLst>
              <a:ext uri="{FF2B5EF4-FFF2-40B4-BE49-F238E27FC236}">
                <a16:creationId xmlns:a16="http://schemas.microsoft.com/office/drawing/2014/main" id="{4F58558A-2E1D-4C1C-884F-40682D176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6EC42A-2D07-4C6E-B443-8CCB17A79EAF}" type="slidenum">
              <a:rPr lang="en-GB" altLang="en-US">
                <a:latin typeface="Calibri" panose="020F0502020204030204" pitchFamily="34" charset="0"/>
              </a:rPr>
              <a:pPr/>
              <a:t>65</a:t>
            </a:fld>
            <a:endParaRPr lang="en-GB" altLang="en-US">
              <a:latin typeface="Calibri" panose="020F0502020204030204" pitchFamily="34" charset="0"/>
            </a:endParaRPr>
          </a:p>
        </p:txBody>
      </p:sp>
    </p:spTree>
    <p:extLst>
      <p:ext uri="{BB962C8B-B14F-4D97-AF65-F5344CB8AC3E}">
        <p14:creationId xmlns:p14="http://schemas.microsoft.com/office/powerpoint/2010/main" val="30052309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chemeClr val="tx1"/>
                </a:solidFill>
                <a:latin typeface="+mn-lt"/>
              </a:rPr>
              <a:t>General principles for teaching vocabulary to benefit all young people</a:t>
            </a:r>
          </a:p>
          <a:p>
            <a:pPr marL="171450" indent="-171450">
              <a:buFont typeface="Arial" panose="020B0604020202020204" pitchFamily="34" charset="0"/>
              <a:buChar char="•"/>
            </a:pPr>
            <a:r>
              <a:rPr lang="en-GB" sz="1200">
                <a:solidFill>
                  <a:schemeClr val="tx1"/>
                </a:solidFill>
                <a:latin typeface="+mn-lt"/>
                <a:cs typeface="Calibri"/>
              </a:rPr>
              <a:t>Vocab is part of every subject – even Maths, PE, music, art.</a:t>
            </a:r>
          </a:p>
          <a:p>
            <a:pPr marL="171450" indent="-171450">
              <a:buFont typeface="Arial" panose="020B0604020202020204" pitchFamily="34" charset="0"/>
              <a:buChar char="•"/>
            </a:pPr>
            <a:r>
              <a:rPr lang="en-GB" sz="1200">
                <a:solidFill>
                  <a:schemeClr val="tx1"/>
                </a:solidFill>
                <a:latin typeface="+mn-lt"/>
                <a:cs typeface="Calibri"/>
              </a:rPr>
              <a:t>Explicitly teach topic vocabulary – at beginning of a new topic. And review it often – reuse and highlight words frequently.</a:t>
            </a:r>
          </a:p>
          <a:p>
            <a:pPr marL="171450" indent="-171450">
              <a:buFont typeface="Arial" panose="020B0604020202020204" pitchFamily="34" charset="0"/>
              <a:buChar char="•"/>
            </a:pPr>
            <a:r>
              <a:rPr lang="en-GB">
                <a:cs typeface="Calibri"/>
              </a:rPr>
              <a:t>It’s </a:t>
            </a:r>
            <a:r>
              <a:rPr lang="en-GB" sz="1200">
                <a:solidFill>
                  <a:schemeClr val="tx1"/>
                </a:solidFill>
                <a:latin typeface="+mn-lt"/>
                <a:cs typeface="Calibri"/>
              </a:rPr>
              <a:t>important to teach Tier 2 vocabulary – </a:t>
            </a:r>
            <a:r>
              <a:rPr lang="en-GB" altLang="en-US" sz="1200">
                <a:solidFill>
                  <a:schemeClr val="tx1"/>
                </a:solidFill>
                <a:latin typeface="+mn-lt"/>
              </a:rPr>
              <a:t>Tier 2 words are commonly used across a variety of subjects and yet often don’t receive as much attention as Tier 3 ‘topic’ vocabulary. Tier 2 words can often be found in the learning objectives that we use – e.g. </a:t>
            </a:r>
            <a:r>
              <a:rPr lang="en-GB" altLang="en-US" sz="1200" i="1">
                <a:solidFill>
                  <a:schemeClr val="tx1"/>
                </a:solidFill>
                <a:latin typeface="+mn-lt"/>
              </a:rPr>
              <a:t>explain, summarise, discuss – </a:t>
            </a:r>
            <a:r>
              <a:rPr lang="en-GB" altLang="en-US" sz="1200">
                <a:solidFill>
                  <a:schemeClr val="tx1"/>
                </a:solidFill>
                <a:latin typeface="+mn-lt"/>
              </a:rPr>
              <a:t>without which it’s difficult for young people to understand what they’re meant to be doing.</a:t>
            </a:r>
            <a:endParaRPr lang="en-GB" altLang="en-US" sz="1200">
              <a:solidFill>
                <a:schemeClr val="tx1"/>
              </a:solidFill>
              <a:latin typeface="+mn-lt"/>
              <a:cs typeface="Calibri"/>
            </a:endParaRPr>
          </a:p>
          <a:p>
            <a:pPr marL="171450" indent="-171450">
              <a:buFont typeface="Arial" panose="020B0604020202020204" pitchFamily="34" charset="0"/>
              <a:buChar char="•"/>
            </a:pPr>
            <a:r>
              <a:rPr lang="en-GB" sz="1200">
                <a:solidFill>
                  <a:schemeClr val="tx1"/>
                </a:solidFill>
                <a:latin typeface="+mn-lt"/>
                <a:cs typeface="Calibri"/>
              </a:rPr>
              <a:t>Visual prompts and supports – pictures, diagrams etc. Have key </a:t>
            </a:r>
            <a:r>
              <a:rPr lang="en-GB">
                <a:cs typeface="Calibri"/>
              </a:rPr>
              <a:t>vocabulary</a:t>
            </a:r>
            <a:r>
              <a:rPr lang="en-GB" sz="1200">
                <a:solidFill>
                  <a:schemeClr val="tx1"/>
                </a:solidFill>
                <a:latin typeface="+mn-lt"/>
                <a:cs typeface="Calibri"/>
              </a:rPr>
              <a:t> </a:t>
            </a:r>
            <a:r>
              <a:rPr lang="en-GB">
                <a:cs typeface="Calibri"/>
              </a:rPr>
              <a:t>on the walls around</a:t>
            </a:r>
            <a:r>
              <a:rPr lang="en-GB" sz="1200">
                <a:solidFill>
                  <a:schemeClr val="tx1"/>
                </a:solidFill>
                <a:latin typeface="+mn-lt"/>
                <a:cs typeface="Calibri"/>
              </a:rPr>
              <a:t> the class. Refer to it often – </a:t>
            </a:r>
            <a:r>
              <a:rPr lang="en-GB">
                <a:cs typeface="Calibri"/>
              </a:rPr>
              <a:t>there is no</a:t>
            </a:r>
            <a:r>
              <a:rPr lang="en-GB" sz="1200">
                <a:solidFill>
                  <a:schemeClr val="tx1"/>
                </a:solidFill>
                <a:latin typeface="+mn-lt"/>
                <a:cs typeface="Calibri"/>
              </a:rPr>
              <a:t> point having it on the wall if you don’t refer to it.</a:t>
            </a:r>
          </a:p>
          <a:p>
            <a:pPr marL="171450" indent="-171450">
              <a:buFont typeface="Arial" panose="020B0604020202020204" pitchFamily="34" charset="0"/>
              <a:buChar char="•"/>
            </a:pPr>
            <a:r>
              <a:rPr lang="en-GB" sz="1200">
                <a:solidFill>
                  <a:schemeClr val="tx1"/>
                </a:solidFill>
                <a:latin typeface="+mn-lt"/>
                <a:cs typeface="Calibri"/>
              </a:rPr>
              <a:t>Talk about meaning AND sounds</a:t>
            </a:r>
          </a:p>
          <a:p>
            <a:pPr marL="628650" lvl="1" indent="-171450">
              <a:buFont typeface="Arial" panose="020B0604020202020204" pitchFamily="34" charset="0"/>
              <a:buChar char="•"/>
            </a:pPr>
            <a:r>
              <a:rPr lang="en-GB" sz="1200">
                <a:solidFill>
                  <a:schemeClr val="tx1"/>
                </a:solidFill>
                <a:latin typeface="+mn-lt"/>
                <a:cs typeface="Calibri"/>
              </a:rPr>
              <a:t>Meaning – link to other words they know</a:t>
            </a:r>
            <a:r>
              <a:rPr lang="en-GB">
                <a:cs typeface="Calibri"/>
              </a:rPr>
              <a:t> </a:t>
            </a:r>
            <a:endParaRPr lang="en-GB" sz="1200">
              <a:solidFill>
                <a:schemeClr val="tx1"/>
              </a:solidFill>
              <a:latin typeface="+mn-lt"/>
              <a:cs typeface="Calibri"/>
            </a:endParaRPr>
          </a:p>
          <a:p>
            <a:pPr marL="628650" lvl="1" indent="-171450">
              <a:buFont typeface="Arial" panose="020B0604020202020204" pitchFamily="34" charset="0"/>
              <a:buChar char="•"/>
            </a:pPr>
            <a:r>
              <a:rPr lang="en-GB" sz="1200">
                <a:solidFill>
                  <a:schemeClr val="tx1"/>
                </a:solidFill>
                <a:latin typeface="+mn-lt"/>
                <a:cs typeface="Calibri"/>
              </a:rPr>
              <a:t>Sounds – explicitly talk about what sound it begins with, syllables, rhyming words.</a:t>
            </a:r>
          </a:p>
          <a:p>
            <a:pPr marL="171450" lvl="0" indent="-171450">
              <a:buFont typeface="Arial" panose="020B0604020202020204" pitchFamily="34" charset="0"/>
              <a:buChar char="•"/>
            </a:pPr>
            <a:r>
              <a:rPr lang="en-GB">
                <a:cs typeface="Calibri"/>
              </a:rPr>
              <a:t>You can</a:t>
            </a:r>
            <a:r>
              <a:rPr lang="en-GB" sz="1200">
                <a:solidFill>
                  <a:schemeClr val="tx1"/>
                </a:solidFill>
                <a:latin typeface="+mn-lt"/>
                <a:cs typeface="Calibri"/>
              </a:rPr>
              <a:t> make new words easier to understand and less daunting if </a:t>
            </a:r>
            <a:r>
              <a:rPr lang="en-GB">
                <a:cs typeface="Calibri"/>
              </a:rPr>
              <a:t>you teach</a:t>
            </a:r>
            <a:r>
              <a:rPr lang="en-GB" sz="1200">
                <a:solidFill>
                  <a:schemeClr val="tx1"/>
                </a:solidFill>
                <a:latin typeface="+mn-lt"/>
                <a:cs typeface="Calibri"/>
              </a:rPr>
              <a:t> prefixes and suffixes – so young people can break words down and make </a:t>
            </a:r>
            <a:r>
              <a:rPr lang="en-GB">
                <a:cs typeface="Calibri"/>
              </a:rPr>
              <a:t>them more</a:t>
            </a:r>
            <a:r>
              <a:rPr lang="en-GB" sz="1200">
                <a:solidFill>
                  <a:schemeClr val="tx1"/>
                </a:solidFill>
                <a:latin typeface="+mn-lt"/>
                <a:cs typeface="Calibri"/>
              </a:rPr>
              <a:t> familiar.</a:t>
            </a:r>
          </a:p>
          <a:p>
            <a:pPr marL="171450" lvl="0" indent="-171450">
              <a:buFont typeface="Arial" panose="020B0604020202020204" pitchFamily="34" charset="0"/>
              <a:buChar char="•"/>
            </a:pPr>
            <a:r>
              <a:rPr lang="en-GB" sz="1200">
                <a:solidFill>
                  <a:schemeClr val="tx1"/>
                </a:solidFill>
                <a:latin typeface="+mn-lt"/>
                <a:cs typeface="Calibri"/>
              </a:rPr>
              <a:t>You can also teach young people to </a:t>
            </a:r>
            <a:r>
              <a:rPr lang="en-GB">
                <a:cs typeface="Calibri"/>
              </a:rPr>
              <a:t>use these strategies themselves </a:t>
            </a:r>
            <a:r>
              <a:rPr lang="en-GB" sz="1200">
                <a:solidFill>
                  <a:schemeClr val="tx1"/>
                </a:solidFill>
                <a:latin typeface="+mn-lt"/>
                <a:cs typeface="Calibri"/>
              </a:rPr>
              <a:t> – like breaking the word down, or using context to work out the meanings of unfamiliar words.</a:t>
            </a: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66</a:t>
            </a:fld>
            <a:endParaRPr lang="en-GB"/>
          </a:p>
        </p:txBody>
      </p:sp>
    </p:spTree>
    <p:extLst>
      <p:ext uri="{BB962C8B-B14F-4D97-AF65-F5344CB8AC3E}">
        <p14:creationId xmlns:p14="http://schemas.microsoft.com/office/powerpoint/2010/main" val="18452175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example</a:t>
            </a:r>
            <a:r>
              <a:rPr lang="en-GB" baseline="0"/>
              <a:t> of a vocabulary teaching template, you can access this and other resources from the No Pens Day Wednesday section of I CAN website https://ican.org.uk/no-pens-day-wednesday/ </a:t>
            </a:r>
            <a:endParaRPr lang="en-GB"/>
          </a:p>
        </p:txBody>
      </p:sp>
      <p:sp>
        <p:nvSpPr>
          <p:cNvPr id="4" name="Slide Number Placeholder 3"/>
          <p:cNvSpPr>
            <a:spLocks noGrp="1"/>
          </p:cNvSpPr>
          <p:nvPr>
            <p:ph type="sldNum" sz="quarter" idx="10"/>
          </p:nvPr>
        </p:nvSpPr>
        <p:spPr/>
        <p:txBody>
          <a:bodyPr/>
          <a:lstStyle/>
          <a:p>
            <a:fld id="{9ABFA778-E5DD-4289-964A-DD4DAB0D721B}" type="slidenum">
              <a:rPr lang="en-GB" smtClean="0"/>
              <a:t>67</a:t>
            </a:fld>
            <a:endParaRPr lang="en-GB"/>
          </a:p>
        </p:txBody>
      </p:sp>
    </p:spTree>
    <p:extLst>
      <p:ext uri="{BB962C8B-B14F-4D97-AF65-F5344CB8AC3E}">
        <p14:creationId xmlns:p14="http://schemas.microsoft.com/office/powerpoint/2010/main" val="15567343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Similar idea from Black Sheep Press Secondary Talk Narrative – structure to use when learning about a new product</a:t>
            </a:r>
          </a:p>
        </p:txBody>
      </p:sp>
      <p:sp>
        <p:nvSpPr>
          <p:cNvPr id="4" name="Slide Number Placeholder 3"/>
          <p:cNvSpPr>
            <a:spLocks noGrp="1"/>
          </p:cNvSpPr>
          <p:nvPr>
            <p:ph type="sldNum" sz="quarter" idx="10"/>
          </p:nvPr>
        </p:nvSpPr>
        <p:spPr/>
        <p:txBody>
          <a:bodyPr/>
          <a:lstStyle/>
          <a:p>
            <a:fld id="{9ABFA778-E5DD-4289-964A-DD4DAB0D721B}" type="slidenum">
              <a:rPr lang="en-GB" smtClean="0"/>
              <a:t>68</a:t>
            </a:fld>
            <a:endParaRPr lang="en-GB"/>
          </a:p>
        </p:txBody>
      </p:sp>
    </p:spTree>
    <p:extLst>
      <p:ext uri="{BB962C8B-B14F-4D97-AF65-F5344CB8AC3E}">
        <p14:creationId xmlns:p14="http://schemas.microsoft.com/office/powerpoint/2010/main" val="3730645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01B1C6CF-D2DF-4C08-B08E-8C2D2CD21F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3EA741D-EC3A-4C22-8572-4CB68014C6C7}"/>
              </a:ext>
            </a:extLst>
          </p:cNvPr>
          <p:cNvSpPr>
            <a:spLocks noGrp="1"/>
          </p:cNvSpPr>
          <p:nvPr>
            <p:ph type="body" idx="1"/>
          </p:nvPr>
        </p:nvSpPr>
        <p:spPr/>
        <p:txBody>
          <a:bodyPr/>
          <a:lstStyle/>
          <a:p>
            <a:pPr marL="171450" indent="-171450">
              <a:buFont typeface="Arial" panose="020B0604020202020204" pitchFamily="34" charset="0"/>
              <a:buChar char="•"/>
              <a:defRPr/>
            </a:pPr>
            <a:r>
              <a:rPr lang="en-GB"/>
              <a:t>Whilst these universal, good, high quality teaching strategies will support young people’s speech, language and communication development, for those with DLD they are unlikely to be enough. </a:t>
            </a:r>
          </a:p>
          <a:p>
            <a:pPr marL="171450" indent="-171450">
              <a:buFont typeface="Arial" panose="020B0604020202020204" pitchFamily="34" charset="0"/>
              <a:buChar char="•"/>
              <a:defRPr/>
            </a:pPr>
            <a:r>
              <a:rPr lang="en-GB"/>
              <a:t>As you use these strategies in your teaching you will be able to spot which young people are struggling with speech, language and communication, but it can be hard to tell what area they are struggling with or how behind they are.</a:t>
            </a:r>
            <a:endParaRPr lang="en-US"/>
          </a:p>
          <a:p>
            <a:pPr marL="171450" indent="-171450">
              <a:buFont typeface="Arial" panose="020B0604020202020204" pitchFamily="34" charset="0"/>
              <a:buChar char="•"/>
              <a:defRPr/>
            </a:pPr>
            <a:r>
              <a:rPr lang="en-GB"/>
              <a:t>This is one example of a free identification tool that can be used to check a young person’s speech, language and communication development against what is expected for their age.</a:t>
            </a:r>
            <a:endParaRPr lang="en-GB">
              <a:cs typeface="Calibri" panose="020F0502020204030204"/>
            </a:endParaRPr>
          </a:p>
          <a:p>
            <a:pPr marL="0" indent="0">
              <a:buFontTx/>
              <a:buNone/>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1"/>
              <a:t>ACTIVITY: 5-10 mins</a:t>
            </a:r>
            <a:endParaRPr lang="en-GB" i="1">
              <a:cs typeface="Calibri"/>
            </a:endParaRPr>
          </a:p>
          <a:p>
            <a:pPr marL="171450" indent="-171450">
              <a:buFont typeface="Arial" panose="020B0604020202020204" pitchFamily="34" charset="0"/>
              <a:buChar char="•"/>
              <a:defRPr/>
            </a:pPr>
            <a:r>
              <a:rPr lang="en-GB" i="1"/>
              <a:t>Use this link to open the poster in a separate window: </a:t>
            </a:r>
            <a:r>
              <a:rPr lang="en-GB">
                <a:hlinkClick r:id="rId3"/>
              </a:rPr>
              <a:t>https://ican.org.uk/media/2081/whats-typical-talk-at-secondary.pdf</a:t>
            </a:r>
            <a:r>
              <a:rPr lang="en-GB"/>
              <a:t> </a:t>
            </a:r>
            <a:endParaRPr lang="en-GB">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1"/>
              <a:t>Split participants into groups based on year group/key stage – participants to look at the relevant age group and consider whether the young people in their class are at this level. Do any of the norms surprise participants? Are there young people who are perhaps not where we’d expect them to be for their age?</a:t>
            </a:r>
            <a:endParaRPr lang="en-GB" i="1">
              <a:cs typeface="Calibri"/>
            </a:endParaRPr>
          </a:p>
          <a:p>
            <a:pPr>
              <a:defRPr/>
            </a:pPr>
            <a:endParaRPr lang="en-GB" b="1"/>
          </a:p>
        </p:txBody>
      </p:sp>
      <p:sp>
        <p:nvSpPr>
          <p:cNvPr id="49156" name="Slide Number Placeholder 3">
            <a:extLst>
              <a:ext uri="{FF2B5EF4-FFF2-40B4-BE49-F238E27FC236}">
                <a16:creationId xmlns:a16="http://schemas.microsoft.com/office/drawing/2014/main" id="{54FD9BC2-6CD2-4030-94D1-650799BF17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2D64F9-D2EB-4C9C-8D4B-F0A03F3303CF}" type="slidenum">
              <a:rPr lang="en-GB" altLang="en-US">
                <a:latin typeface="Calibri" panose="020F0502020204030204" pitchFamily="34" charset="0"/>
              </a:rPr>
              <a:pPr/>
              <a:t>69</a:t>
            </a:fld>
            <a:endParaRPr lang="en-GB" altLang="en-US">
              <a:latin typeface="Calibri" panose="020F0502020204030204" pitchFamily="34" charset="0"/>
            </a:endParaRPr>
          </a:p>
        </p:txBody>
      </p:sp>
    </p:spTree>
    <p:extLst>
      <p:ext uri="{BB962C8B-B14F-4D97-AF65-F5344CB8AC3E}">
        <p14:creationId xmlns:p14="http://schemas.microsoft.com/office/powerpoint/2010/main" val="3426955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A4C7A068-4BEE-49DF-8BBA-1B07645A29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6E981686-8B0E-47B5-84CE-9920CB906D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r>
              <a:rPr lang="en-GB" altLang="en-US"/>
              <a:t>This can be confusing! Think of it like this:</a:t>
            </a:r>
          </a:p>
          <a:p>
            <a:pPr marL="171450" indent="-171450">
              <a:buFont typeface="Arial" panose="020B0604020202020204" pitchFamily="34" charset="0"/>
              <a:buChar char="•"/>
            </a:pPr>
            <a:r>
              <a:rPr lang="en-GB" altLang="en-US"/>
              <a:t>The blue circle on this slide represents all CYP</a:t>
            </a:r>
          </a:p>
          <a:p>
            <a:pPr marL="171450" indent="-171450">
              <a:buFont typeface="Arial" panose="020B0604020202020204" pitchFamily="34" charset="0"/>
              <a:buChar char="•"/>
            </a:pPr>
            <a:r>
              <a:rPr lang="en-GB" altLang="en-US"/>
              <a:t>Within that group, there are some CYP who have difficulties with their speech, language and communication skills – this group is shown by the green circle. This includes CYP who stammer, or who have speech sound disorder, or CYP who are behind with their language because they haven’t had enough communication-supportive experiences when they were young. </a:t>
            </a:r>
          </a:p>
          <a:p>
            <a:pPr marL="171450" indent="-171450">
              <a:buFont typeface="Arial" panose="020B0604020202020204" pitchFamily="34" charset="0"/>
              <a:buChar char="•"/>
            </a:pPr>
            <a:r>
              <a:rPr lang="en-GB" altLang="en-US"/>
              <a:t>Within the green circle of children with speech, language and communication needs, or SLCN, there is a group of children with language disorder – they are shown by the orange circle. Language disorder means lifelong language difficulties that impact communication or learning in everyday life. These children won’t grow out of it. Some of the children in this circle may have language disorder associated with a known biomedical condition like autism or Down’s syndrome.</a:t>
            </a:r>
          </a:p>
          <a:p>
            <a:pPr marL="171450" indent="-171450">
              <a:buFont typeface="Arial" panose="020B0604020202020204" pitchFamily="34" charset="0"/>
              <a:buChar char="•"/>
            </a:pPr>
            <a:r>
              <a:rPr lang="en-GB" altLang="en-US"/>
              <a:t>The red circle is DLD – CYP who have a language disorder that is NOT associated with another condition. We don’t know the cause as yet but this is a life-long condition; they won’t grow out of it.</a:t>
            </a:r>
            <a:endParaRPr lang="en-GB" altLang="en-US">
              <a:cs typeface="Calibri"/>
            </a:endParaRPr>
          </a:p>
          <a:p>
            <a:pPr marL="171450" indent="-171450">
              <a:buFontTx/>
              <a:buChar char="-"/>
            </a:pPr>
            <a:endParaRPr lang="en-GB" altLang="en-US"/>
          </a:p>
        </p:txBody>
      </p:sp>
      <p:sp>
        <p:nvSpPr>
          <p:cNvPr id="18436" name="Slide Number Placeholder 3">
            <a:extLst>
              <a:ext uri="{FF2B5EF4-FFF2-40B4-BE49-F238E27FC236}">
                <a16:creationId xmlns:a16="http://schemas.microsoft.com/office/drawing/2014/main" id="{C884B385-3667-4F9C-8CE1-0E3570C2C4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885A93-FE88-4441-A412-1DF603E6485B}" type="slidenum">
              <a:rPr lang="en-GB" altLang="en-US">
                <a:latin typeface="Calibri" panose="020F0502020204030204" pitchFamily="34" charset="0"/>
              </a:rPr>
              <a:pPr/>
              <a:t>7</a:t>
            </a:fld>
            <a:endParaRPr lang="en-GB" altLang="en-US">
              <a:latin typeface="Calibri" panose="020F0502020204030204" pitchFamily="34" charset="0"/>
            </a:endParaRPr>
          </a:p>
        </p:txBody>
      </p:sp>
    </p:spTree>
    <p:extLst>
      <p:ext uri="{BB962C8B-B14F-4D97-AF65-F5344CB8AC3E}">
        <p14:creationId xmlns:p14="http://schemas.microsoft.com/office/powerpoint/2010/main" val="18196348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These are some other examples of tools that can be used to identify young people with speech, language and communication difficulties. The tools are not intended to be used to diagnose DLD, but they could give you an indication of children who may be struggling with their speech, language and communication skills, and who may need some extra support.</a:t>
            </a:r>
          </a:p>
          <a:p>
            <a:pPr marL="171450" indent="-171450">
              <a:buFont typeface="Arial" panose="020B0604020202020204" pitchFamily="34" charset="0"/>
              <a:buChar char="•"/>
            </a:pPr>
            <a:r>
              <a:rPr lang="en-GB"/>
              <a:t>We just spent some time looking at the “What’s typical talk at secondary” poster.</a:t>
            </a:r>
            <a:endParaRPr lang="en-GB">
              <a:cs typeface="Calibri"/>
            </a:endParaRPr>
          </a:p>
          <a:p>
            <a:pPr marL="171450" indent="-171450">
              <a:buFont typeface="Arial" panose="020B0604020202020204" pitchFamily="34" charset="0"/>
              <a:buChar char="•"/>
            </a:pPr>
            <a:r>
              <a:rPr lang="en-GB"/>
              <a:t>Universally speaking is a similar tool – free to download, it gives an indication of what young people should be doing at different ages – you check your observations of young people against what’s expected for their age.</a:t>
            </a:r>
            <a:endParaRPr lang="en-GB">
              <a:cs typeface="Calibri"/>
            </a:endParaRPr>
          </a:p>
          <a:p>
            <a:pPr marL="171450" indent="-171450">
              <a:buFont typeface="Arial" panose="020B0604020202020204" pitchFamily="34" charset="0"/>
              <a:buChar char="•"/>
            </a:pPr>
            <a:r>
              <a:rPr lang="en-GB"/>
              <a:t>Progression tools – not free, but available across age ranges up to 18 – can help with identification but also provide a clear means of monitoring progress.</a:t>
            </a:r>
            <a:endParaRPr lang="en-GB">
              <a:cs typeface="Calibri"/>
            </a:endParaRPr>
          </a:p>
          <a:p>
            <a:pPr marL="171450" indent="-171450">
              <a:buFont typeface="Arial" panose="020B0604020202020204" pitchFamily="34" charset="0"/>
              <a:buChar char="•"/>
            </a:pPr>
            <a:r>
              <a:rPr lang="en-GB"/>
              <a:t>Talking point website- ages and stages section goes up to age 17. Lists what young people should be able to do in terms of their speech, language and communication at different ages. </a:t>
            </a:r>
          </a:p>
          <a:p>
            <a:pPr marL="171450" indent="-171450">
              <a:buFont typeface="Arial" panose="020B0604020202020204" pitchFamily="34" charset="0"/>
              <a:buChar char="•"/>
            </a:pPr>
            <a:r>
              <a:rPr lang="en-GB"/>
              <a:t>I CAN have a free help line you can phone for advice – discuss concerns with speech and language therapist.</a:t>
            </a:r>
            <a:endParaRPr lang="en-GB">
              <a:cs typeface="Calibri"/>
            </a:endParaRPr>
          </a:p>
          <a:p>
            <a:pPr marL="171450" indent="-171450">
              <a:buFont typeface="Arial" panose="020B0604020202020204" pitchFamily="34" charset="0"/>
              <a:buChar char="•"/>
            </a:pPr>
            <a:r>
              <a:rPr lang="en-GB"/>
              <a:t>Language for learning checklists are freely downloadable behaviour checklists that you can use to guide your observations.</a:t>
            </a:r>
            <a:endParaRPr lang="en-GB">
              <a:cs typeface="Calibri"/>
            </a:endParaRPr>
          </a:p>
          <a:p>
            <a:pPr marL="171450" indent="-171450">
              <a:buFont typeface="Arial" panose="020B0604020202020204" pitchFamily="34" charset="0"/>
              <a:buChar char="•"/>
            </a:pPr>
            <a:r>
              <a:rPr lang="en-GB" baseline="0"/>
              <a:t>Finally, we can use our observation skills – but it’s important to keep a record of these – we can use this information if making a referral to speech and language therapy.</a:t>
            </a:r>
            <a:r>
              <a:rPr lang="en-GB"/>
              <a:t> </a:t>
            </a:r>
            <a:endParaRPr lang="en-GB" baseline="0">
              <a:cs typeface="Calibri"/>
            </a:endParaRPr>
          </a:p>
          <a:p>
            <a:pPr marL="171450" indent="-171450">
              <a:buFont typeface="Arial" panose="020B0604020202020204" pitchFamily="34" charset="0"/>
              <a:buChar char="•"/>
            </a:pPr>
            <a:r>
              <a:rPr lang="en-GB"/>
              <a:t>It’s important to be cautious</a:t>
            </a:r>
            <a:r>
              <a:rPr lang="en-GB" baseline="0"/>
              <a:t> when relying on observation only, because often young people with DLD</a:t>
            </a:r>
            <a:r>
              <a:rPr lang="en-GB"/>
              <a:t> </a:t>
            </a:r>
            <a:r>
              <a:rPr lang="en-GB" baseline="0"/>
              <a:t>may have developed strategies to help them cope in the classroom </a:t>
            </a:r>
            <a:r>
              <a:rPr lang="mr-IN" baseline="0"/>
              <a:t>–</a:t>
            </a:r>
            <a:r>
              <a:rPr lang="en-GB" baseline="0"/>
              <a:t> e.g. they might be following their peers and copying what they do even though they don’t understand. So sometimes it might not look like language </a:t>
            </a:r>
            <a:r>
              <a:rPr lang="mr-IN" baseline="0"/>
              <a:t>–</a:t>
            </a:r>
            <a:r>
              <a:rPr lang="en-GB" baseline="0"/>
              <a:t> but if you have concerns in some of the other areas that we have talked about, it might be worth using one of these other tools to check out their language.</a:t>
            </a:r>
            <a:endParaRPr lang="en-GB" baseline="0">
              <a:cs typeface="Calibri"/>
            </a:endParaRPr>
          </a:p>
          <a:p>
            <a:pPr marL="171450" indent="-171450">
              <a:buFont typeface="Arial" panose="020B0604020202020204" pitchFamily="34" charset="0"/>
              <a:buChar char="•"/>
            </a:pPr>
            <a:r>
              <a:rPr lang="en-GB" baseline="0"/>
              <a:t>Also we might have noticed from the last activity (What’s typical talk) that we aren’t always 100% aware of what young people</a:t>
            </a:r>
            <a:r>
              <a:rPr lang="en-GB"/>
              <a:t> </a:t>
            </a:r>
            <a:r>
              <a:rPr lang="en-GB" baseline="0"/>
              <a:t>should be doing at different ages – so it can help to have a tool to guide our observations.</a:t>
            </a:r>
            <a:endParaRPr lang="en-GB" baseline="0">
              <a:cs typeface="Calibri"/>
            </a:endParaRPr>
          </a:p>
          <a:p>
            <a:pPr marL="171450" indent="-171450">
              <a:buFontTx/>
              <a:buChar char="-"/>
            </a:pPr>
            <a:endParaRPr lang="en-GB" baseline="0"/>
          </a:p>
          <a:p>
            <a:pPr marL="0" indent="0">
              <a:buFontTx/>
              <a:buNone/>
            </a:pPr>
            <a:r>
              <a:rPr lang="en-GB" i="1" baseline="0"/>
              <a:t>ACTIVITY</a:t>
            </a:r>
            <a:endParaRPr lang="en-GB" i="1" baseline="0">
              <a:cs typeface="Calibri"/>
            </a:endParaRPr>
          </a:p>
          <a:p>
            <a:pPr marL="171450" indent="-171450">
              <a:buFont typeface="Arial" panose="020B0604020202020204" pitchFamily="34" charset="0"/>
              <a:buChar char="•"/>
            </a:pPr>
            <a:r>
              <a:rPr lang="en-GB" i="1" baseline="0"/>
              <a:t>Option 1: split into groups based on year group/key stage and talk about which of those observation tools you want to use in your class and how you will use them.</a:t>
            </a:r>
            <a:endParaRPr lang="en-GB" i="1" baseline="0">
              <a:cs typeface="Calibri"/>
            </a:endParaRPr>
          </a:p>
          <a:p>
            <a:pPr marL="171450" indent="-171450">
              <a:buFont typeface="Arial" panose="020B0604020202020204" pitchFamily="34" charset="0"/>
              <a:buChar char="•"/>
            </a:pPr>
            <a:r>
              <a:rPr lang="en-GB" i="1" baseline="0"/>
              <a:t>Option 2: discuss as a whole group which tools we want to use in our school and how we will use them.</a:t>
            </a:r>
            <a:endParaRPr lang="en-GB" i="1" baseline="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70</a:t>
            </a:fld>
            <a:endParaRPr lang="en-GB"/>
          </a:p>
        </p:txBody>
      </p:sp>
    </p:spTree>
    <p:extLst>
      <p:ext uri="{BB962C8B-B14F-4D97-AF65-F5344CB8AC3E}">
        <p14:creationId xmlns:p14="http://schemas.microsoft.com/office/powerpoint/2010/main" val="42408184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i="1" baseline="0"/>
              <a:t>NOTE: Reorder the first two points on this slide based on what the process is in your setting. Add any additional points as applicable.</a:t>
            </a:r>
          </a:p>
          <a:p>
            <a:pPr marL="0" indent="0">
              <a:buFontTx/>
              <a:buNone/>
            </a:pPr>
            <a:endParaRPr lang="en-GB" b="0" i="1" baseline="0"/>
          </a:p>
          <a:p>
            <a:pPr marL="171450" indent="-171450">
              <a:buFont typeface="Arial" panose="020B0604020202020204" pitchFamily="34" charset="0"/>
              <a:buChar char="•"/>
            </a:pPr>
            <a:r>
              <a:rPr lang="en-GB" b="0" baseline="0"/>
              <a:t>Let’s say now that you have used an identification tool and you think a young person is presenting with some speech, language and communication difficulties. What next?</a:t>
            </a:r>
            <a:endParaRPr lang="en-GB" b="0" baseline="0">
              <a:cs typeface="Calibri"/>
            </a:endParaRPr>
          </a:p>
          <a:p>
            <a:pPr marL="171450" indent="-171450">
              <a:buFont typeface="Arial" panose="020B0604020202020204" pitchFamily="34" charset="0"/>
              <a:buChar char="•"/>
            </a:pPr>
            <a:r>
              <a:rPr lang="en-GB" b="0" baseline="0"/>
              <a:t>D</a:t>
            </a:r>
            <a:r>
              <a:rPr lang="en-GB" baseline="0"/>
              <a:t>iscuss with tutor/head of year, see whether </a:t>
            </a:r>
            <a:r>
              <a:rPr lang="en-GB"/>
              <a:t>there are similar</a:t>
            </a:r>
            <a:r>
              <a:rPr lang="en-GB" baseline="0"/>
              <a:t> concerns, </a:t>
            </a:r>
            <a:r>
              <a:rPr lang="en-GB"/>
              <a:t>is there a </a:t>
            </a:r>
            <a:r>
              <a:rPr lang="en-GB" baseline="0"/>
              <a:t>history</a:t>
            </a:r>
            <a:r>
              <a:rPr lang="en-GB"/>
              <a:t> of concerns about speech, language and communication</a:t>
            </a:r>
            <a:r>
              <a:rPr lang="en-GB" baseline="0"/>
              <a:t>, etc.</a:t>
            </a:r>
            <a:endParaRPr lang="en-GB" baseline="0">
              <a:cs typeface="Calibri"/>
            </a:endParaRPr>
          </a:p>
          <a:p>
            <a:pPr marL="171450" indent="-171450">
              <a:buFont typeface="Arial" panose="020B0604020202020204" pitchFamily="34" charset="0"/>
              <a:buChar char="•"/>
            </a:pPr>
            <a:r>
              <a:rPr lang="en-GB" b="0" baseline="0"/>
              <a:t>Come and discuss it with SENCo to work out options – which targeted interventions are available, what additional support can be put in place.</a:t>
            </a:r>
            <a:endParaRPr lang="en-GB" b="0" baseline="0">
              <a:cs typeface="Calibri"/>
            </a:endParaRPr>
          </a:p>
          <a:p>
            <a:pPr marL="171450" indent="-171450">
              <a:buFont typeface="Arial" panose="020B0604020202020204" pitchFamily="34" charset="0"/>
              <a:buChar char="•"/>
            </a:pPr>
            <a:r>
              <a:rPr lang="en-GB" b="0" baseline="0"/>
              <a:t>Raise the issue with families – </a:t>
            </a:r>
            <a:r>
              <a:rPr lang="en-GB"/>
              <a:t>the Code</a:t>
            </a:r>
            <a:r>
              <a:rPr lang="en-GB" b="0" baseline="0"/>
              <a:t> of Practice states that families need to be informed and involved. </a:t>
            </a:r>
            <a:r>
              <a:rPr lang="en-GB"/>
              <a:t>This needs</a:t>
            </a:r>
            <a:r>
              <a:rPr lang="en-GB" baseline="0"/>
              <a:t> to be done sensitively</a:t>
            </a:r>
            <a:endParaRPr lang="en-GB" baseline="0">
              <a:cs typeface="Calibri"/>
            </a:endParaRPr>
          </a:p>
          <a:p>
            <a:pPr marL="628650" lvl="1" indent="-171450">
              <a:buFont typeface="Arial" panose="020B0604020202020204" pitchFamily="34" charset="0"/>
              <a:buChar char="•"/>
            </a:pPr>
            <a:r>
              <a:rPr lang="en-GB" b="0"/>
              <a:t>Some families may be unaware that their child’s speech, language or communication development is delayed – you may be the first person who raises this with them.</a:t>
            </a:r>
            <a:r>
              <a:rPr lang="en-GB"/>
              <a:t> </a:t>
            </a:r>
          </a:p>
          <a:p>
            <a:pPr marL="628650" lvl="1" indent="-171450">
              <a:buFont typeface="Arial" panose="020B0604020202020204" pitchFamily="34" charset="0"/>
              <a:buChar char="•"/>
            </a:pPr>
            <a:r>
              <a:rPr lang="en-GB" b="0"/>
              <a:t>Some families may be at different stages of their acceptance of these needs.</a:t>
            </a:r>
            <a:r>
              <a:rPr lang="en-GB"/>
              <a:t> </a:t>
            </a:r>
            <a:endParaRPr lang="en-GB" b="0">
              <a:cs typeface="Calibri"/>
            </a:endParaRPr>
          </a:p>
          <a:p>
            <a:pPr marL="628650" lvl="1" indent="-171450">
              <a:buFont typeface="Arial" panose="020B0604020202020204" pitchFamily="34" charset="0"/>
              <a:buChar char="•"/>
            </a:pPr>
            <a:r>
              <a:rPr lang="en-AU"/>
              <a:t>You may</a:t>
            </a:r>
            <a:r>
              <a:rPr lang="en-AU" sz="1200"/>
              <a:t> need evidence to show families e.g. written observations, recordings etc</a:t>
            </a:r>
            <a:endParaRPr lang="en-GB" sz="1200" baseline="0"/>
          </a:p>
          <a:p>
            <a:pPr marL="171450" indent="-171450">
              <a:buFont typeface="Arial" panose="020B0604020202020204" pitchFamily="34" charset="0"/>
              <a:buChar char="•"/>
              <a:defRPr/>
            </a:pPr>
            <a:r>
              <a:rPr lang="en-GB"/>
              <a:t>It’s also</a:t>
            </a:r>
            <a:r>
              <a:rPr lang="en-GB" sz="1200" baseline="0"/>
              <a:t> important to consider raising this with the young person. Self-awareness </a:t>
            </a:r>
            <a:r>
              <a:rPr lang="en-GB"/>
              <a:t>is really</a:t>
            </a:r>
            <a:r>
              <a:rPr lang="en-GB" sz="1200" baseline="0"/>
              <a:t> important – help them to recognise strengths and areas where they need support. Tutor/head of year may be</a:t>
            </a:r>
            <a:r>
              <a:rPr lang="en-GB"/>
              <a:t> the </a:t>
            </a:r>
            <a:r>
              <a:rPr lang="en-GB" sz="1200" baseline="0"/>
              <a:t>best person to work with the young person on this.</a:t>
            </a:r>
          </a:p>
          <a:p>
            <a:pPr marL="171450" indent="-171450">
              <a:buFont typeface="Arial" panose="020B0604020202020204" pitchFamily="34" charset="0"/>
              <a:buChar char="•"/>
            </a:pPr>
            <a:r>
              <a:rPr lang="en-GB" sz="1200" baseline="0"/>
              <a:t>Trial putting some targeted support in place </a:t>
            </a:r>
            <a:r>
              <a:rPr lang="mr-IN" sz="1200" baseline="0"/>
              <a:t>–</a:t>
            </a:r>
            <a:r>
              <a:rPr lang="en-GB" sz="1200" baseline="0"/>
              <a:t> e.g. intervention groups, extra support in class </a:t>
            </a:r>
            <a:r>
              <a:rPr lang="mr-IN" sz="1200" baseline="0"/>
              <a:t>–</a:t>
            </a:r>
            <a:r>
              <a:rPr lang="en-GB" sz="1200" baseline="0"/>
              <a:t> and monitor progress. If no progress, then </a:t>
            </a:r>
            <a:r>
              <a:rPr lang="en-GB"/>
              <a:t>this may</a:t>
            </a:r>
            <a:r>
              <a:rPr lang="en-GB" sz="1200" baseline="0"/>
              <a:t> be a sign to refer on. </a:t>
            </a:r>
            <a:r>
              <a:rPr lang="en-GB"/>
              <a:t>You can</a:t>
            </a:r>
            <a:r>
              <a:rPr lang="en-GB" sz="1200" baseline="0"/>
              <a:t> include </a:t>
            </a:r>
            <a:r>
              <a:rPr lang="en-GB"/>
              <a:t>information</a:t>
            </a:r>
            <a:r>
              <a:rPr lang="en-GB" sz="1200" baseline="0"/>
              <a:t> about support in place already and observations in </a:t>
            </a:r>
            <a:r>
              <a:rPr lang="en-GB"/>
              <a:t>the referral</a:t>
            </a:r>
            <a:r>
              <a:rPr lang="en-GB" sz="1200" baseline="0"/>
              <a:t>.</a:t>
            </a:r>
          </a:p>
          <a:p>
            <a:pPr marL="171450" lvl="0" indent="-171450">
              <a:buFont typeface="Arial" panose="020B0604020202020204" pitchFamily="34" charset="0"/>
              <a:buChar char="•"/>
            </a:pPr>
            <a:r>
              <a:rPr lang="en-GB" sz="1200" baseline="0"/>
              <a:t>Next would be referral to </a:t>
            </a:r>
            <a:r>
              <a:rPr lang="en-GB" sz="1200" baseline="0" err="1"/>
              <a:t>SaLT</a:t>
            </a:r>
            <a:r>
              <a:rPr lang="en-GB" sz="1200" baseline="0"/>
              <a:t> – specialist level. Let’s discuss targeted more first.</a:t>
            </a:r>
            <a:endParaRPr lang="en-GB" sz="1200" baseline="0">
              <a:cs typeface="Calibri"/>
            </a:endParaRPr>
          </a:p>
          <a:p>
            <a:pPr marL="171450" indent="-171450">
              <a:buFont typeface="Arial" panose="020B0604020202020204" pitchFamily="34" charset="0"/>
              <a:buChar char="•"/>
            </a:pPr>
            <a:endParaRPr lang="en-GB" b="0"/>
          </a:p>
          <a:p>
            <a:pPr marL="285750" indent="-285750">
              <a:spcAft>
                <a:spcPts val="1200"/>
              </a:spcAft>
              <a:buClr>
                <a:schemeClr val="accent2"/>
              </a:buClr>
              <a:buFont typeface="Arial"/>
              <a:buChar char="•"/>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71</a:t>
            </a:fld>
            <a:endParaRPr lang="en-GB"/>
          </a:p>
        </p:txBody>
      </p:sp>
    </p:spTree>
    <p:extLst>
      <p:ext uri="{BB962C8B-B14F-4D97-AF65-F5344CB8AC3E}">
        <p14:creationId xmlns:p14="http://schemas.microsoft.com/office/powerpoint/2010/main" val="36065569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GB"/>
              <a:t>Support at the targeted level may include additional interventions – groups or 1:1 intervention programmes that we have on offer at our school (next slide).</a:t>
            </a:r>
          </a:p>
          <a:p>
            <a:pPr marL="171450" indent="-171450">
              <a:buFont typeface="Arial" panose="020B0604020202020204" pitchFamily="34" charset="0"/>
              <a:buChar char="•"/>
            </a:pPr>
            <a:r>
              <a:rPr lang="en-GB"/>
              <a:t>May also include additional strategies that can be put in place in the classroom.</a:t>
            </a:r>
          </a:p>
          <a:p>
            <a:pPr marL="171450" indent="-171450">
              <a:buFont typeface="Arial" panose="020B0604020202020204" pitchFamily="34" charset="0"/>
              <a:buChar char="•"/>
            </a:pPr>
            <a:r>
              <a:rPr lang="en-GB"/>
              <a:t>Important when putting targeted support in place that we measure how effective it is.</a:t>
            </a:r>
          </a:p>
          <a:p>
            <a:pPr marL="171450" indent="-171450">
              <a:buFontTx/>
              <a:buChar char="-"/>
            </a:pPr>
            <a:endParaRPr lang="en-GB"/>
          </a:p>
          <a:p>
            <a:pPr marL="0" indent="0">
              <a:buFontTx/>
              <a:buNone/>
            </a:pPr>
            <a:r>
              <a:rPr lang="en-GB" i="1"/>
              <a:t>NOTE: may want to add any targeted interventions that you have on offer at your school to this slide.</a:t>
            </a:r>
          </a:p>
          <a:p>
            <a:pPr marL="171450" indent="-171450">
              <a:buFontTx/>
              <a:buChar char="-"/>
            </a:pPr>
            <a:endParaRPr lang="en-GB"/>
          </a:p>
        </p:txBody>
      </p:sp>
      <p:sp>
        <p:nvSpPr>
          <p:cNvPr id="545" name="Google Shape;54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72</a:t>
            </a:fld>
            <a:endParaRPr/>
          </a:p>
        </p:txBody>
      </p:sp>
    </p:spTree>
    <p:extLst>
      <p:ext uri="{BB962C8B-B14F-4D97-AF65-F5344CB8AC3E}">
        <p14:creationId xmlns:p14="http://schemas.microsoft.com/office/powerpoint/2010/main" val="15808736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706F363-A6C8-43F5-926F-A420C664C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099A0A0-7869-4C6A-A595-5752E537BB7A}"/>
              </a:ext>
            </a:extLst>
          </p:cNvPr>
          <p:cNvSpPr>
            <a:spLocks noGrp="1"/>
          </p:cNvSpPr>
          <p:nvPr>
            <p:ph type="body" idx="1"/>
          </p:nvPr>
        </p:nvSpPr>
        <p:spPr/>
        <p:txBody>
          <a:bodyPr/>
          <a:lstStyle/>
          <a:p>
            <a:pPr>
              <a:defRPr/>
            </a:pPr>
            <a:r>
              <a:rPr lang="en-GB">
                <a:solidFill>
                  <a:schemeClr val="tx1"/>
                </a:solidFill>
              </a:rPr>
              <a:t>Will now look at 3 key targeted strategies.</a:t>
            </a:r>
          </a:p>
          <a:p>
            <a:pPr>
              <a:defRPr/>
            </a:pPr>
            <a:endParaRPr lang="en-GB">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Sometimes the difference between universal good, high quality teaching and targeted strategies are not always clear. The differences are in the amount of personalisation in the use of targeted approaches. The strategies discussed here should be matched closely to the needs of the individual young person as highlighted by the identification tool you have used. So for example if a young person has problems with putting ideas in order to tell a story, using a visual framework will help. It's also an important component of targeted strategies that you evaluate how they are working for the individual young person you are using them with, for example make a note of what conjunctions or sentence starters you provide and see if they begin to be used spontaneously in spoken and written formats – you can do this over a period of time.</a:t>
            </a:r>
            <a:r>
              <a:rPr lang="en-GB" sz="1200" b="0" i="0" kern="1200">
                <a:solidFill>
                  <a:schemeClr val="tx1"/>
                </a:solidFill>
                <a:effectLst/>
                <a:latin typeface="+mn-lt"/>
                <a:ea typeface="+mn-ea"/>
                <a:cs typeface="+mn-cs"/>
              </a:rPr>
              <a:t>​</a:t>
            </a:r>
            <a:endParaRPr lang="en-GB" i="0">
              <a:solidFill>
                <a:schemeClr val="tx1"/>
              </a:solidFill>
            </a:endParaRPr>
          </a:p>
          <a:p>
            <a:pPr>
              <a:defRPr/>
            </a:pPr>
            <a:endParaRPr lang="en-GB">
              <a:solidFill>
                <a:schemeClr val="tx1"/>
              </a:solidFill>
            </a:endParaRPr>
          </a:p>
        </p:txBody>
      </p:sp>
      <p:sp>
        <p:nvSpPr>
          <p:cNvPr id="86020" name="Slide Number Placeholder 3">
            <a:extLst>
              <a:ext uri="{FF2B5EF4-FFF2-40B4-BE49-F238E27FC236}">
                <a16:creationId xmlns:a16="http://schemas.microsoft.com/office/drawing/2014/main" id="{4F58558A-2E1D-4C1C-884F-40682D176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6EC42A-2D07-4C6E-B443-8CCB17A79EAF}" type="slidenum">
              <a:rPr lang="en-GB" altLang="en-US">
                <a:latin typeface="Calibri" panose="020F0502020204030204" pitchFamily="34" charset="0"/>
              </a:rPr>
              <a:pPr/>
              <a:t>73</a:t>
            </a:fld>
            <a:endParaRPr lang="en-GB" altLang="en-US">
              <a:latin typeface="Calibri" panose="020F0502020204030204" pitchFamily="34" charset="0"/>
            </a:endParaRPr>
          </a:p>
        </p:txBody>
      </p:sp>
    </p:spTree>
    <p:extLst>
      <p:ext uri="{BB962C8B-B14F-4D97-AF65-F5344CB8AC3E}">
        <p14:creationId xmlns:p14="http://schemas.microsoft.com/office/powerpoint/2010/main" val="40356675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Reduce the number of tasks that young people need to complete in the same time as others. A young person with DLD may need the same time to answer 2-3 comprehension questions that a peer needs to answer 6.</a:t>
            </a:r>
            <a:r>
              <a:rPr lang="en-GB" sz="1800">
                <a:latin typeface="Calibri"/>
                <a:ea typeface="Calibri" panose="020F0502020204030204" pitchFamily="34" charset="0"/>
                <a:cs typeface="Calibri"/>
              </a:rPr>
              <a:t> They may also only be able to read a shorter passage of text in the same time as their peers due to their difficulties understanding and making sense of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a:effectLst/>
                <a:latin typeface="Calibri" panose="020F0502020204030204" pitchFamily="34" charset="0"/>
                <a:ea typeface="MS Mincho" panose="02020609040205080304" pitchFamily="49" charset="-128"/>
                <a:cs typeface="Calibri" panose="020F0502020204030204" pitchFamily="34" charset="0"/>
              </a:rPr>
              <a:t>Pre-teach vocabulary. </a:t>
            </a:r>
            <a:r>
              <a:rPr lang="en-GB" sz="1800">
                <a:effectLst/>
                <a:latin typeface="Calibri" panose="020F0502020204030204" pitchFamily="34" charset="0"/>
                <a:ea typeface="MS Mincho" panose="02020609040205080304" pitchFamily="49" charset="-128"/>
                <a:cs typeface="Calibri" panose="020F0502020204030204" pitchFamily="34" charset="0"/>
              </a:rPr>
              <a:t>Young people </a:t>
            </a:r>
            <a:r>
              <a:rPr lang="en-GB" sz="1800">
                <a:solidFill>
                  <a:srgbClr val="000000"/>
                </a:solidFill>
                <a:effectLst/>
                <a:latin typeface="Calibri" panose="020F0502020204030204" pitchFamily="34" charset="0"/>
                <a:ea typeface="MS Mincho" panose="02020609040205080304" pitchFamily="49" charset="-128"/>
                <a:cs typeface="Calibri" panose="020F0502020204030204" pitchFamily="34" charset="0"/>
              </a:rPr>
              <a:t>with DLD are likely to need many more exposures to learn new words (one study found that they need 36 exposures compared to 12 times for their typically developing peers, </a:t>
            </a:r>
            <a:r>
              <a:rPr lang="en-GB" sz="1800" err="1">
                <a:solidFill>
                  <a:srgbClr val="000000"/>
                </a:solidFill>
                <a:effectLst/>
                <a:latin typeface="Calibri" panose="020F0502020204030204" pitchFamily="34" charset="0"/>
                <a:ea typeface="MS Mincho" panose="02020609040205080304" pitchFamily="49" charset="-128"/>
                <a:cs typeface="Calibri" panose="020F0502020204030204" pitchFamily="34" charset="0"/>
              </a:rPr>
              <a:t>Storkel</a:t>
            </a:r>
            <a:r>
              <a:rPr lang="en-GB" sz="18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et al., 2017). Teach vocabulary</a:t>
            </a:r>
            <a:r>
              <a:rPr lang="en-GB" sz="1800">
                <a:effectLst/>
                <a:latin typeface="Calibri" panose="020F0502020204030204" pitchFamily="34" charset="0"/>
                <a:ea typeface="MS Mincho" panose="02020609040205080304" pitchFamily="49" charset="-128"/>
                <a:cs typeface="Calibri" panose="020F0502020204030204" pitchFamily="34" charset="0"/>
              </a:rPr>
              <a:t> to young people with DLD before the rest of the class – and </a:t>
            </a:r>
            <a:r>
              <a:rPr lang="en-GB" sz="1800">
                <a:effectLst/>
                <a:latin typeface="Calibri" panose="020F0502020204030204" pitchFamily="34" charset="0"/>
                <a:ea typeface="Calibri" panose="020F0502020204030204" pitchFamily="34" charset="0"/>
                <a:cs typeface="Times New Roman" panose="02020603050405020304" pitchFamily="18" charset="0"/>
              </a:rPr>
              <a:t>revise the new words </a:t>
            </a:r>
            <a:r>
              <a:rPr lang="en-GB" sz="1800">
                <a:effectLst/>
                <a:latin typeface="Calibri" panose="020F0502020204030204" pitchFamily="34" charset="0"/>
                <a:ea typeface="MS Mincho" panose="02020609040205080304" pitchFamily="49" charset="-128"/>
                <a:cs typeface="Calibri" panose="020F0502020204030204" pitchFamily="34" charset="0"/>
              </a:rPr>
              <a:t>more often. </a:t>
            </a:r>
            <a:endParaRPr lang="en-GB" sz="1800" b="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Provide young people with DLD scaffolded versions of worksheets where information is chunked and presented in small components, and images, diagrams and symbols are used to break up written information. Reduce the quantity of elements on one page where possible, and highlight/bold/underline key words and information for young people to focus on.</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Provide writing frames and templates for different genres of narrative or written assignments to help young people with DLD when planning and structuring their ideas. Then at the sentence level, use cue cards such as colourful semantics symbols/prompts to help the young person think of different elements/word types.</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Help young people with DLD at the planning stage of written tasks to organise their thoughts and work out where to start/what to do first. Some young people may benefit from having an adult scribe for them at this stage – write down everything they say about the topic initially, and then help them to look back and edit the vocabulary, sentence structure and grammar.</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Give them a sentence starter (a few words to get them going) if they have trouble starting written work, e.g. “I think that…”, “I disagree with… because”.</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Give them a list of conjunctions </a:t>
            </a:r>
            <a:r>
              <a:rPr lang="en-GB" sz="1800" b="0">
                <a:effectLst/>
                <a:latin typeface="Calibri" panose="020F0502020204030204" pitchFamily="34" charset="0"/>
                <a:ea typeface="Calibri" panose="020F0502020204030204" pitchFamily="34" charset="0"/>
                <a:cs typeface="Calibri" panose="020F0502020204030204" pitchFamily="34" charset="0"/>
              </a:rPr>
              <a:t>and ways they can be used </a:t>
            </a:r>
            <a:r>
              <a:rPr lang="en-GB" sz="1800" b="0">
                <a:effectLst/>
                <a:latin typeface="Calibri" panose="020F0502020204030204" pitchFamily="34" charset="0"/>
                <a:ea typeface="Calibri" panose="020F0502020204030204" pitchFamily="34" charset="0"/>
                <a:cs typeface="Arial" panose="020B0604020202020204" pitchFamily="34" charset="0"/>
              </a:rPr>
              <a:t>to help extend their sentences when writing e.g. to continue the same point use words like “and”, “then”, “so”, “later”, “soon”. To disagree with a point use words like “but”, “however”, “except”. </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Differentiate homework tasks – young people with DLD will find long paragraphs of written text and instructions overwhelming to read and will have little chance of success. Better to give them a more simple homework task that they can access, rather than a more complex task that they don’t complete at all.</a:t>
            </a:r>
          </a:p>
          <a:p>
            <a:pPr marL="171450" indent="-171450">
              <a:buFont typeface="Arial" panose="020B0604020202020204" pitchFamily="34" charset="0"/>
              <a:buChar char="•"/>
            </a:pPr>
            <a:r>
              <a:rPr lang="en-GB" sz="1200">
                <a:solidFill>
                  <a:schemeClr val="tx1"/>
                </a:solidFill>
                <a:latin typeface="+mn-lt"/>
                <a:cs typeface="Arial" panose="020B0604020202020204" pitchFamily="34" charset="0"/>
              </a:rPr>
              <a:t>Multiple options and scaffolding to demonstrate learning – think about if there are other ways young people can demonstrate what they have learned. E.g. a combination of talking/writing, supplementing written work with a drawing or demonstration, allowing them to pre-record oral presentations, using text to speech technology or vice versa, having a scribe.</a:t>
            </a:r>
          </a:p>
          <a:p>
            <a:pPr marL="285750" lvl="0" indent="-285750">
              <a:lnSpc>
                <a:spcPct val="107000"/>
              </a:lnSpc>
              <a:buFontTx/>
              <a:buChar char="-"/>
            </a:pPr>
            <a:endParaRPr lang="en-GB" sz="1800" b="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BFA778-E5DD-4289-964A-DD4DAB0D721B}" type="slidenum">
              <a:rPr lang="en-GB" smtClean="0"/>
              <a:t>74</a:t>
            </a:fld>
            <a:endParaRPr lang="en-GB"/>
          </a:p>
        </p:txBody>
      </p:sp>
    </p:spTree>
    <p:extLst>
      <p:ext uri="{BB962C8B-B14F-4D97-AF65-F5344CB8AC3E}">
        <p14:creationId xmlns:p14="http://schemas.microsoft.com/office/powerpoint/2010/main" val="1302638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can support young people at the planning stage of written tasks by helping them to structure their ideas.</a:t>
            </a:r>
          </a:p>
          <a:p>
            <a:pPr marL="171450" indent="-171450">
              <a:buFont typeface="Arial" panose="020B0604020202020204" pitchFamily="34" charset="0"/>
              <a:buChar char="•"/>
            </a:pPr>
            <a:r>
              <a:rPr lang="en-GB"/>
              <a:t>Giving visual structures or templates can really help, this example is a screengrab from a Black Sheep Press programme called Secondary Talk Narrative which has lots of templates like this for different genres of written narrative.</a:t>
            </a:r>
            <a:endParaRPr lang="en-GB">
              <a:cs typeface="Calibri"/>
            </a:endParaRPr>
          </a:p>
          <a:p>
            <a:pPr marL="171450" indent="-171450">
              <a:buFont typeface="Arial" panose="020B0604020202020204" pitchFamily="34" charset="0"/>
              <a:buChar char="•"/>
            </a:pPr>
            <a:r>
              <a:rPr lang="en-GB"/>
              <a:t>Its important to teach Tier 2 vocabulary - Tier 2 words are commonly used across a variety of subjects and yet often don’t receive as much attention as Tier 3 ‘topic’ vocabulary. Tier 2 words can often be found in the learning objectives that we use with young people – e.g. </a:t>
            </a:r>
            <a:r>
              <a:rPr lang="en-GB" i="1"/>
              <a:t>explain, summarise, discuss – </a:t>
            </a:r>
            <a:r>
              <a:rPr lang="en-GB"/>
              <a:t>without which it’s difficult for them to understand what they’re meant to be doing.</a:t>
            </a:r>
            <a:endParaRPr lang="en-GB">
              <a:cs typeface="Calibri"/>
            </a:endParaRPr>
          </a:p>
          <a:p>
            <a:pPr marL="171450" indent="-171450">
              <a:buFont typeface="Arial" panose="020B0604020202020204" pitchFamily="34" charset="0"/>
              <a:buChar char="•"/>
            </a:pPr>
            <a:r>
              <a:rPr lang="en-GB"/>
              <a:t>Providing young people with a vocabulary list may also help – think about Tier 2 words and topic vocab – this can help them to use these words in their own written work. </a:t>
            </a:r>
            <a:endParaRPr lang="en-GB">
              <a:cs typeface="Calibri"/>
            </a:endParaRPr>
          </a:p>
        </p:txBody>
      </p:sp>
      <p:sp>
        <p:nvSpPr>
          <p:cNvPr id="4" name="Slide Number Placeholder 3"/>
          <p:cNvSpPr>
            <a:spLocks noGrp="1"/>
          </p:cNvSpPr>
          <p:nvPr>
            <p:ph type="sldNum" sz="quarter" idx="5"/>
          </p:nvPr>
        </p:nvSpPr>
        <p:spPr/>
        <p:txBody>
          <a:bodyPr/>
          <a:lstStyle/>
          <a:p>
            <a:fld id="{9ABFA778-E5DD-4289-964A-DD4DAB0D721B}" type="slidenum">
              <a:rPr lang="en-GB" smtClean="0"/>
              <a:t>75</a:t>
            </a:fld>
            <a:endParaRPr lang="en-GB"/>
          </a:p>
        </p:txBody>
      </p:sp>
    </p:spTree>
    <p:extLst>
      <p:ext uri="{BB962C8B-B14F-4D97-AF65-F5344CB8AC3E}">
        <p14:creationId xmlns:p14="http://schemas.microsoft.com/office/powerpoint/2010/main" val="42250478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Another example of a template from the Black Sheep Press Secondary Talk narrative programme</a:t>
            </a:r>
          </a:p>
        </p:txBody>
      </p:sp>
      <p:sp>
        <p:nvSpPr>
          <p:cNvPr id="4" name="Slide Number Placeholder 3"/>
          <p:cNvSpPr>
            <a:spLocks noGrp="1"/>
          </p:cNvSpPr>
          <p:nvPr>
            <p:ph type="sldNum" sz="quarter" idx="5"/>
          </p:nvPr>
        </p:nvSpPr>
        <p:spPr/>
        <p:txBody>
          <a:bodyPr/>
          <a:lstStyle/>
          <a:p>
            <a:fld id="{9ABFA778-E5DD-4289-964A-DD4DAB0D721B}" type="slidenum">
              <a:rPr lang="en-GB" smtClean="0"/>
              <a:t>76</a:t>
            </a:fld>
            <a:endParaRPr lang="en-GB"/>
          </a:p>
        </p:txBody>
      </p:sp>
    </p:spTree>
    <p:extLst>
      <p:ext uri="{BB962C8B-B14F-4D97-AF65-F5344CB8AC3E}">
        <p14:creationId xmlns:p14="http://schemas.microsoft.com/office/powerpoint/2010/main" val="17434884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DF39E8A-5D6F-4993-9F66-4103A40B7A7C}"/>
              </a:ext>
            </a:extLst>
          </p:cNvPr>
          <p:cNvSpPr>
            <a:spLocks noGrp="1" noChangeArrowheads="1"/>
          </p:cNvSpPr>
          <p:nvPr>
            <p:ph type="sldNum" sz="quarter" idx="5"/>
          </p:nvPr>
        </p:nvSpPr>
        <p:spPr/>
        <p:txBody>
          <a:bodyPr/>
          <a:lstStyle>
            <a:lvl1pPr defTabSz="912813" eaLnBrk="0" hangingPunct="0">
              <a:defRPr>
                <a:solidFill>
                  <a:schemeClr val="tx1"/>
                </a:solidFill>
                <a:latin typeface="Arial" panose="020B0604020202020204" pitchFamily="34" charset="0"/>
                <a:cs typeface="Arial" panose="020B0604020202020204" pitchFamily="34" charset="0"/>
              </a:defRPr>
            </a:lvl1pPr>
            <a:lvl2pPr marL="741363" indent="-284163" defTabSz="912813" eaLnBrk="0" hangingPunct="0">
              <a:defRPr>
                <a:solidFill>
                  <a:schemeClr val="tx1"/>
                </a:solidFill>
                <a:latin typeface="Arial" panose="020B0604020202020204" pitchFamily="34" charset="0"/>
                <a:cs typeface="Arial" panose="020B0604020202020204" pitchFamily="34" charset="0"/>
              </a:defRPr>
            </a:lvl2pPr>
            <a:lvl3pPr marL="1139825" indent="-227013" defTabSz="912813" eaLnBrk="0" hangingPunct="0">
              <a:defRPr>
                <a:solidFill>
                  <a:schemeClr val="tx1"/>
                </a:solidFill>
                <a:latin typeface="Arial" panose="020B0604020202020204" pitchFamily="34" charset="0"/>
                <a:cs typeface="Arial" panose="020B0604020202020204" pitchFamily="34" charset="0"/>
              </a:defRPr>
            </a:lvl3pPr>
            <a:lvl4pPr marL="1597025" indent="-227013" defTabSz="912813" eaLnBrk="0" hangingPunct="0">
              <a:defRPr>
                <a:solidFill>
                  <a:schemeClr val="tx1"/>
                </a:solidFill>
                <a:latin typeface="Arial" panose="020B0604020202020204" pitchFamily="34" charset="0"/>
                <a:cs typeface="Arial" panose="020B0604020202020204" pitchFamily="34" charset="0"/>
              </a:defRPr>
            </a:lvl4pPr>
            <a:lvl5pPr marL="2052638" indent="-227013" defTabSz="912813" eaLnBrk="0" hangingPunct="0">
              <a:defRPr>
                <a:solidFill>
                  <a:schemeClr val="tx1"/>
                </a:solidFill>
                <a:latin typeface="Arial" panose="020B0604020202020204" pitchFamily="34" charset="0"/>
                <a:cs typeface="Arial" panose="020B0604020202020204" pitchFamily="34" charset="0"/>
              </a:defRPr>
            </a:lvl5pPr>
            <a:lvl6pPr marL="25098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4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135880-EF55-4655-ADF5-96AD8381CBC3}" type="slidenum">
              <a:rPr lang="en-GB" altLang="en-US">
                <a:latin typeface="Times New Roman" panose="02020603050405020304" pitchFamily="18" charset="0"/>
              </a:rPr>
              <a:pPr eaLnBrk="1" hangingPunct="1"/>
              <a:t>77</a:t>
            </a:fld>
            <a:endParaRPr lang="en-GB" altLang="en-US">
              <a:latin typeface="Times New Roman" panose="02020603050405020304" pitchFamily="18" charset="0"/>
            </a:endParaRPr>
          </a:p>
        </p:txBody>
      </p:sp>
      <p:sp>
        <p:nvSpPr>
          <p:cNvPr id="79875" name="Rectangle 2">
            <a:extLst>
              <a:ext uri="{FF2B5EF4-FFF2-40B4-BE49-F238E27FC236}">
                <a16:creationId xmlns:a16="http://schemas.microsoft.com/office/drawing/2014/main" id="{3ADC7C20-445C-4370-8E4A-5900A3C6C944}"/>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904AF93C-0C76-4097-A007-340D5328CC96}"/>
              </a:ext>
            </a:extLst>
          </p:cNvPr>
          <p:cNvSpPr>
            <a:spLocks noGrp="1" noChangeArrowheads="1"/>
          </p:cNvSpPr>
          <p:nvPr>
            <p:ph type="body" idx="1"/>
          </p:nvPr>
        </p:nvSpPr>
        <p:spPr>
          <a:noFill/>
        </p:spPr>
        <p:txBody>
          <a:bodyPr/>
          <a:lstStyle/>
          <a:p>
            <a:pPr marL="171450" indent="-171450">
              <a:buFont typeface="Arial" panose="020B0604020202020204" pitchFamily="34" charset="0"/>
              <a:buChar char="•"/>
            </a:pPr>
            <a:r>
              <a:rPr lang="en-GB" altLang="en-US">
                <a:latin typeface="+mn-lt"/>
              </a:rPr>
              <a:t>Another way of differentiating work is by adjusting the complexity of the questions that you are asking young people.</a:t>
            </a:r>
          </a:p>
          <a:p>
            <a:pPr marL="171450" indent="-171450">
              <a:buFont typeface="Arial" panose="020B0604020202020204" pitchFamily="34" charset="0"/>
              <a:buChar char="•"/>
            </a:pPr>
            <a:r>
              <a:rPr lang="en-GB" altLang="en-US">
                <a:latin typeface="+mn-lt"/>
              </a:rPr>
              <a:t>One model of </a:t>
            </a:r>
            <a:r>
              <a:rPr lang="en-GB" altLang="en-US"/>
              <a:t>the hierarchy</a:t>
            </a:r>
            <a:r>
              <a:rPr lang="en-GB" altLang="en-US">
                <a:latin typeface="+mn-lt"/>
              </a:rPr>
              <a:t> of questions – by Marion Blank</a:t>
            </a:r>
            <a:r>
              <a:rPr lang="en-GB" altLang="en-US"/>
              <a:t> – her research was with much younger children but some of her findings are still useful for Secondary staff to think about: </a:t>
            </a:r>
            <a:endParaRPr lang="en-GB" altLang="en-US">
              <a:latin typeface="+mn-lt"/>
              <a:cs typeface="Calibri"/>
            </a:endParaRPr>
          </a:p>
          <a:p>
            <a:pPr marL="171450" indent="-171450">
              <a:buFont typeface="Arial" panose="020B0604020202020204" pitchFamily="34" charset="0"/>
              <a:buChar char="•"/>
            </a:pPr>
            <a:r>
              <a:rPr lang="en-GB" altLang="en-US">
                <a:latin typeface="+mn-lt"/>
              </a:rPr>
              <a:t>Level 1 questions relate to the here and now. Very simple, relate to things in immediate environment. E.g. what’s that, find one like this, who is it, where is X?</a:t>
            </a:r>
            <a:endParaRPr lang="en-GB" altLang="en-US">
              <a:latin typeface="+mn-lt"/>
              <a:cs typeface="Calibri"/>
            </a:endParaRPr>
          </a:p>
          <a:p>
            <a:pPr marL="171450" indent="-171450">
              <a:buFont typeface="Arial" panose="020B0604020202020204" pitchFamily="34" charset="0"/>
              <a:buChar char="•"/>
            </a:pPr>
            <a:r>
              <a:rPr lang="en-GB" altLang="en-US">
                <a:latin typeface="+mn-lt"/>
              </a:rPr>
              <a:t>Level 2 questions are still about the here and now but </a:t>
            </a:r>
            <a:r>
              <a:rPr lang="en-GB" altLang="en-US"/>
              <a:t>are more</a:t>
            </a:r>
            <a:r>
              <a:rPr lang="en-GB" altLang="en-US">
                <a:latin typeface="+mn-lt"/>
              </a:rPr>
              <a:t> detailed, more about describing things. E.g. what’s happening, find something that is a type of… , how are these different from each other?</a:t>
            </a:r>
            <a:endParaRPr lang="en-GB" altLang="en-US">
              <a:latin typeface="+mn-lt"/>
              <a:cs typeface="Calibri"/>
            </a:endParaRPr>
          </a:p>
          <a:p>
            <a:pPr marL="171450" indent="-171450">
              <a:buFont typeface="Arial" panose="020B0604020202020204" pitchFamily="34" charset="0"/>
              <a:buChar char="•"/>
            </a:pPr>
            <a:r>
              <a:rPr lang="en-GB" altLang="en-US">
                <a:latin typeface="+mn-lt"/>
              </a:rPr>
              <a:t>Level 3 relates less to the here and now and is more about stories and events. E.g. tell me how to make a liquid, tell me what photosynthesis is (giving a definition), what might happen next?</a:t>
            </a:r>
            <a:endParaRPr lang="en-GB" altLang="en-US">
              <a:latin typeface="+mn-lt"/>
              <a:cs typeface="Calibri"/>
            </a:endParaRPr>
          </a:p>
          <a:p>
            <a:pPr marL="171450" indent="-171450">
              <a:buFont typeface="Arial" panose="020B0604020202020204" pitchFamily="34" charset="0"/>
              <a:buChar char="•"/>
            </a:pPr>
            <a:r>
              <a:rPr lang="en-GB" altLang="en-US">
                <a:latin typeface="+mn-lt"/>
              </a:rPr>
              <a:t>Level 4 is the most complex, requires young people to analyse and reason. E.g. How could he do this/what could he do, what will happen if…, why is/isn’t…</a:t>
            </a:r>
            <a:endParaRPr lang="en-GB" altLang="en-US">
              <a:latin typeface="+mn-lt"/>
              <a:cs typeface="Calibri"/>
            </a:endParaRPr>
          </a:p>
          <a:p>
            <a:pPr marL="171450" indent="-171450">
              <a:buFont typeface="Arial" panose="020B0604020202020204" pitchFamily="34" charset="0"/>
              <a:buChar char="•"/>
            </a:pPr>
            <a:r>
              <a:rPr lang="en-GB" altLang="en-US">
                <a:latin typeface="+mn-lt"/>
              </a:rPr>
              <a:t>If </a:t>
            </a:r>
            <a:r>
              <a:rPr lang="en-GB" altLang="en-US"/>
              <a:t>you are asking</a:t>
            </a:r>
            <a:r>
              <a:rPr lang="en-GB" altLang="en-US">
                <a:latin typeface="+mn-lt"/>
              </a:rPr>
              <a:t> rest of class questions from level 4 for example, </a:t>
            </a:r>
            <a:r>
              <a:rPr lang="en-GB" altLang="en-US"/>
              <a:t>a young person </a:t>
            </a:r>
            <a:r>
              <a:rPr lang="en-GB" altLang="en-US">
                <a:latin typeface="+mn-lt"/>
              </a:rPr>
              <a:t>with DLD might need questions from levels 2 and 3. Think about how complex the questions you are asking them are and what is realistic for them to answer.</a:t>
            </a:r>
            <a:endParaRPr lang="en-GB" altLang="en-US">
              <a:latin typeface="+mn-lt"/>
              <a:cs typeface="Calibri"/>
            </a:endParaRPr>
          </a:p>
          <a:p>
            <a:pPr marL="171450" indent="-171450">
              <a:buFont typeface="Arial" panose="020B0604020202020204" pitchFamily="34" charset="0"/>
              <a:buChar char="•"/>
            </a:pPr>
            <a:r>
              <a:rPr lang="en-GB" altLang="en-US">
                <a:latin typeface="+mn-lt"/>
                <a:cs typeface="Calibri"/>
              </a:rPr>
              <a:t>Also adjust the number of questions that you expect them to respond to in the same time period as their peers.</a:t>
            </a:r>
          </a:p>
          <a:p>
            <a:endParaRPr lang="en-US" altLang="en-US">
              <a:latin typeface="Arial" panose="020B0604020202020204" pitchFamily="34" charset="0"/>
            </a:endParaRPr>
          </a:p>
          <a:p>
            <a:r>
              <a:rPr lang="en-US" altLang="en-US" i="1">
                <a:latin typeface="Arial"/>
                <a:cs typeface="Arial"/>
              </a:rPr>
              <a:t>References:</a:t>
            </a:r>
          </a:p>
          <a:p>
            <a:r>
              <a:rPr lang="en-GB" i="1"/>
              <a:t>Blank, M. (2002). </a:t>
            </a:r>
            <a:endParaRPr lang="en-GB" i="1">
              <a:cs typeface="Calibri"/>
            </a:endParaRPr>
          </a:p>
          <a:p>
            <a:r>
              <a:rPr lang="en-GB" i="1"/>
              <a:t>Blank, M., Rose, S. A. &amp; Berlin, L. J. (1978). </a:t>
            </a:r>
            <a:endParaRPr lang="en-GB" i="1">
              <a:cs typeface="Calibri"/>
            </a:endParaRPr>
          </a:p>
          <a:p>
            <a:r>
              <a:rPr lang="en-GB" i="1"/>
              <a:t>Blank, M. &amp; Sheila, J. (1986).</a:t>
            </a:r>
            <a:endParaRPr lang="en-US" altLang="en-US" i="1">
              <a:latin typeface="Arial" panose="020B0604020202020204" pitchFamily="34" charset="0"/>
            </a:endParaRPr>
          </a:p>
        </p:txBody>
      </p:sp>
    </p:spTree>
    <p:extLst>
      <p:ext uri="{BB962C8B-B14F-4D97-AF65-F5344CB8AC3E}">
        <p14:creationId xmlns:p14="http://schemas.microsoft.com/office/powerpoint/2010/main" val="40836041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DF39E8A-5D6F-4993-9F66-4103A40B7A7C}"/>
              </a:ext>
            </a:extLst>
          </p:cNvPr>
          <p:cNvSpPr>
            <a:spLocks noGrp="1" noChangeArrowheads="1"/>
          </p:cNvSpPr>
          <p:nvPr>
            <p:ph type="sldNum" sz="quarter" idx="5"/>
          </p:nvPr>
        </p:nvSpPr>
        <p:spPr/>
        <p:txBody>
          <a:bodyPr/>
          <a:lstStyle>
            <a:lvl1pPr defTabSz="912813" eaLnBrk="0" hangingPunct="0">
              <a:defRPr>
                <a:solidFill>
                  <a:schemeClr val="tx1"/>
                </a:solidFill>
                <a:latin typeface="Arial" panose="020B0604020202020204" pitchFamily="34" charset="0"/>
                <a:cs typeface="Arial" panose="020B0604020202020204" pitchFamily="34" charset="0"/>
              </a:defRPr>
            </a:lvl1pPr>
            <a:lvl2pPr marL="741363" indent="-284163" defTabSz="912813" eaLnBrk="0" hangingPunct="0">
              <a:defRPr>
                <a:solidFill>
                  <a:schemeClr val="tx1"/>
                </a:solidFill>
                <a:latin typeface="Arial" panose="020B0604020202020204" pitchFamily="34" charset="0"/>
                <a:cs typeface="Arial" panose="020B0604020202020204" pitchFamily="34" charset="0"/>
              </a:defRPr>
            </a:lvl2pPr>
            <a:lvl3pPr marL="1139825" indent="-227013" defTabSz="912813" eaLnBrk="0" hangingPunct="0">
              <a:defRPr>
                <a:solidFill>
                  <a:schemeClr val="tx1"/>
                </a:solidFill>
                <a:latin typeface="Arial" panose="020B0604020202020204" pitchFamily="34" charset="0"/>
                <a:cs typeface="Arial" panose="020B0604020202020204" pitchFamily="34" charset="0"/>
              </a:defRPr>
            </a:lvl3pPr>
            <a:lvl4pPr marL="1597025" indent="-227013" defTabSz="912813" eaLnBrk="0" hangingPunct="0">
              <a:defRPr>
                <a:solidFill>
                  <a:schemeClr val="tx1"/>
                </a:solidFill>
                <a:latin typeface="Arial" panose="020B0604020202020204" pitchFamily="34" charset="0"/>
                <a:cs typeface="Arial" panose="020B0604020202020204" pitchFamily="34" charset="0"/>
              </a:defRPr>
            </a:lvl4pPr>
            <a:lvl5pPr marL="2052638" indent="-227013" defTabSz="912813" eaLnBrk="0" hangingPunct="0">
              <a:defRPr>
                <a:solidFill>
                  <a:schemeClr val="tx1"/>
                </a:solidFill>
                <a:latin typeface="Arial" panose="020B0604020202020204" pitchFamily="34" charset="0"/>
                <a:cs typeface="Arial" panose="020B0604020202020204" pitchFamily="34" charset="0"/>
              </a:defRPr>
            </a:lvl5pPr>
            <a:lvl6pPr marL="25098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438" indent="-2270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135880-EF55-4655-ADF5-96AD8381CBC3}" type="slidenum">
              <a:rPr lang="en-GB" altLang="en-US">
                <a:latin typeface="Times New Roman" panose="02020603050405020304" pitchFamily="18" charset="0"/>
              </a:rPr>
              <a:pPr eaLnBrk="1" hangingPunct="1"/>
              <a:t>78</a:t>
            </a:fld>
            <a:endParaRPr lang="en-GB" altLang="en-US">
              <a:latin typeface="Times New Roman" panose="02020603050405020304" pitchFamily="18" charset="0"/>
            </a:endParaRPr>
          </a:p>
        </p:txBody>
      </p:sp>
      <p:sp>
        <p:nvSpPr>
          <p:cNvPr id="79875" name="Rectangle 2">
            <a:extLst>
              <a:ext uri="{FF2B5EF4-FFF2-40B4-BE49-F238E27FC236}">
                <a16:creationId xmlns:a16="http://schemas.microsoft.com/office/drawing/2014/main" id="{3ADC7C20-445C-4370-8E4A-5900A3C6C944}"/>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904AF93C-0C76-4097-A007-340D5328CC96}"/>
              </a:ext>
            </a:extLst>
          </p:cNvPr>
          <p:cNvSpPr>
            <a:spLocks noGrp="1" noChangeArrowheads="1"/>
          </p:cNvSpPr>
          <p:nvPr>
            <p:ph type="body" idx="1"/>
          </p:nvPr>
        </p:nvSpPr>
        <p:spPr>
          <a:noFill/>
        </p:spPr>
        <p:txBody>
          <a:bodyPr/>
          <a:lstStyle/>
          <a:p>
            <a:pPr marL="171450" indent="-171450">
              <a:buFont typeface="Arial" panose="020B0604020202020204" pitchFamily="34" charset="0"/>
              <a:buChar char="•"/>
            </a:pPr>
            <a:r>
              <a:rPr lang="en-GB" altLang="en-US" i="1">
                <a:latin typeface="Arial"/>
                <a:cs typeface="Arial"/>
              </a:rPr>
              <a:t>Split attendees into year groups/key stages</a:t>
            </a:r>
          </a:p>
          <a:p>
            <a:pPr marL="171450" indent="-171450">
              <a:buFont typeface="Arial" panose="020B0604020202020204" pitchFamily="34" charset="0"/>
              <a:buChar char="•"/>
            </a:pPr>
            <a:r>
              <a:rPr lang="en-GB" altLang="en-US" i="1">
                <a:latin typeface="Arial"/>
                <a:cs typeface="Arial"/>
              </a:rPr>
              <a:t>Ask attendees to come up with 3 questions for each Blank level based on a current text that they are using in class, or a paragraph related to a current topic. Or, they might like to refer back to a recent lesson (e.g. a science experiment) and think of a set of relevant questions related to that activity/lesson. It may help if participants can have the book/text/lesson plan in front of them to refer to.</a:t>
            </a:r>
          </a:p>
          <a:p>
            <a:pPr marL="171450" indent="-171450">
              <a:buFont typeface="Arial" panose="020B0604020202020204" pitchFamily="34" charset="0"/>
              <a:buChar char="•"/>
            </a:pPr>
            <a:r>
              <a:rPr lang="en-GB" altLang="en-US" i="1">
                <a:latin typeface="Arial"/>
                <a:cs typeface="Arial"/>
              </a:rPr>
              <a:t>Tell participants to start with Level 4 questions then work backwards – so that they are practising differentiating for young people at different levels.</a:t>
            </a:r>
            <a:endParaRPr lang="en-US" altLang="en-US" i="1">
              <a:latin typeface="Arial"/>
              <a:cs typeface="Arial"/>
            </a:endParaRPr>
          </a:p>
        </p:txBody>
      </p:sp>
    </p:spTree>
    <p:extLst>
      <p:ext uri="{BB962C8B-B14F-4D97-AF65-F5344CB8AC3E}">
        <p14:creationId xmlns:p14="http://schemas.microsoft.com/office/powerpoint/2010/main" val="35189506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800" b="0">
                <a:effectLst/>
                <a:latin typeface="Calibri"/>
                <a:ea typeface="Calibri" panose="020F0502020204030204" pitchFamily="34" charset="0"/>
                <a:cs typeface="Calibri"/>
              </a:rPr>
              <a:t>Explicitly teach skills such as reading a timetable, following the school map and learning </a:t>
            </a:r>
            <a:r>
              <a:rPr lang="en-GB" sz="1800">
                <a:latin typeface="Calibri"/>
                <a:ea typeface="Calibri" panose="020F0502020204030204" pitchFamily="34" charset="0"/>
                <a:cs typeface="Calibri"/>
              </a:rPr>
              <a:t>the names</a:t>
            </a:r>
            <a:r>
              <a:rPr lang="en-GB" sz="1800" b="0">
                <a:effectLst/>
                <a:latin typeface="Calibri"/>
                <a:ea typeface="Calibri" panose="020F0502020204030204" pitchFamily="34" charset="0"/>
                <a:cs typeface="Calibri"/>
              </a:rPr>
              <a:t> of teachers and peers.</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Support young people with DLD to plan a study timetable at exam times.</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Explicitly teach revision skills such as writing notes, self-testing, making cue cards with topic vocabulary on one side and definitions on the other side, etc. </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Explicitly teach prioritisation and time management skills to support young people with DLD when studying for exams and managing assignment deadlines.</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Explicitly teach and remind young people how to use a homework planner to remember equipment for lessons and due dates for assignments.</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Provide visual reminders of key revision techniques and strategies where possible.</a:t>
            </a:r>
          </a:p>
          <a:p>
            <a:pPr marL="171450" indent="-171450">
              <a:buFont typeface="Arial" panose="020B0604020202020204" pitchFamily="34" charset="0"/>
              <a:buChar char="•"/>
            </a:pPr>
            <a:r>
              <a:rPr lang="en-GB" sz="1800" b="0">
                <a:effectLst/>
                <a:latin typeface="Calibri" panose="020F0502020204030204" pitchFamily="34" charset="0"/>
                <a:ea typeface="Calibri" panose="020F0502020204030204" pitchFamily="34" charset="0"/>
                <a:cs typeface="Arial" panose="020B0604020202020204" pitchFamily="34" charset="0"/>
              </a:rPr>
              <a:t>Teach key vocabulary needed for written exams. Bear in mind that young people</a:t>
            </a:r>
            <a:r>
              <a:rPr lang="en-GB" sz="1800" b="0">
                <a:solidFill>
                  <a:srgbClr val="000000"/>
                </a:solidFill>
                <a:effectLst/>
                <a:latin typeface="Calibri" panose="020F0502020204030204" pitchFamily="34" charset="0"/>
                <a:ea typeface="Calibri" panose="020F0502020204030204" pitchFamily="34" charset="0"/>
                <a:cs typeface="Calibri" panose="020F0502020204030204" pitchFamily="34" charset="0"/>
              </a:rPr>
              <a:t> with DLD are likely to need many more exposures to learn new words.</a:t>
            </a:r>
          </a:p>
          <a:p>
            <a:pPr marL="171450" indent="-171450">
              <a:buFont typeface="Arial" panose="020B0604020202020204" pitchFamily="34" charset="0"/>
              <a:buChar char="•"/>
            </a:pPr>
            <a:r>
              <a:rPr lang="en-GB" sz="1800" b="0">
                <a:solidFill>
                  <a:srgbClr val="000000"/>
                </a:solidFill>
                <a:effectLst/>
                <a:latin typeface="Calibri" panose="020F0502020204030204" pitchFamily="34" charset="0"/>
                <a:ea typeface="Calibri" panose="020F0502020204030204" pitchFamily="34" charset="0"/>
                <a:cs typeface="Calibri" panose="020F0502020204030204" pitchFamily="34" charset="0"/>
              </a:rPr>
              <a:t>Strategies like writing a task list and ticking things off when done can support independence and reduce reliance on adult support and direction.</a:t>
            </a:r>
            <a:endParaRPr lang="en-GB" sz="1800" b="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GB" b="0"/>
          </a:p>
          <a:p>
            <a:pPr marL="171450" indent="-171450">
              <a:buFont typeface="Arial" panose="020B0604020202020204" pitchFamily="34" charset="0"/>
              <a:buChar char="•"/>
            </a:pPr>
            <a:endParaRPr lang="en-GB" b="0"/>
          </a:p>
        </p:txBody>
      </p:sp>
      <p:sp>
        <p:nvSpPr>
          <p:cNvPr id="4" name="Slide Number Placeholder 3"/>
          <p:cNvSpPr>
            <a:spLocks noGrp="1"/>
          </p:cNvSpPr>
          <p:nvPr>
            <p:ph type="sldNum" sz="quarter" idx="5"/>
          </p:nvPr>
        </p:nvSpPr>
        <p:spPr/>
        <p:txBody>
          <a:bodyPr/>
          <a:lstStyle/>
          <a:p>
            <a:fld id="{9ABFA778-E5DD-4289-964A-DD4DAB0D721B}" type="slidenum">
              <a:rPr lang="en-GB" smtClean="0"/>
              <a:t>79</a:t>
            </a:fld>
            <a:endParaRPr lang="en-GB"/>
          </a:p>
        </p:txBody>
      </p:sp>
    </p:spTree>
    <p:extLst>
      <p:ext uri="{BB962C8B-B14F-4D97-AF65-F5344CB8AC3E}">
        <p14:creationId xmlns:p14="http://schemas.microsoft.com/office/powerpoint/2010/main" val="55305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We don’t know the cause of DLD as yet.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effectLst/>
                <a:latin typeface="Segoe UI" panose="020B0502040204020203" pitchFamily="34" charset="0"/>
              </a:rPr>
              <a:t>Like </a:t>
            </a:r>
            <a:r>
              <a:rPr lang="en-GB" sz="1200" b="0" i="0">
                <a:effectLst/>
                <a:latin typeface="Calibri" panose="020F0502020204030204" pitchFamily="34" charset="0"/>
              </a:rPr>
              <a:t>other developmental conditions, such as dyslexia and autism, DLD is caused by a complex interaction between genetic and environmental risk factors which will vary between individuals. </a:t>
            </a:r>
          </a:p>
          <a:p>
            <a:pPr marL="171450" indent="-171450">
              <a:buFont typeface="Arial" panose="020B0604020202020204" pitchFamily="34" charset="0"/>
              <a:buChar char="•"/>
            </a:pPr>
            <a:r>
              <a:rPr lang="en-GB"/>
              <a:t>There may be some differences in the brain, but they don’t show up on a brain scan.</a:t>
            </a:r>
            <a:endParaRPr lang="en-GB">
              <a:cs typeface="Calibri"/>
            </a:endParaRPr>
          </a:p>
          <a:p>
            <a:pPr marL="171450" indent="-171450">
              <a:buFont typeface="Arial" panose="020B0604020202020204" pitchFamily="34" charset="0"/>
              <a:buChar char="•"/>
            </a:pPr>
            <a:r>
              <a:rPr lang="en-GB"/>
              <a:t>It's often called an “invisible” or “hidden” condition because you can’t see it.</a:t>
            </a:r>
            <a:endParaRPr lang="en-GB">
              <a:cs typeface="Calibri" panose="020F0502020204030204"/>
            </a:endParaRPr>
          </a:p>
          <a:p>
            <a:pPr marL="171450" indent="-171450">
              <a:buFont typeface="Arial" panose="020B0604020202020204" pitchFamily="34" charset="0"/>
              <a:buChar char="•"/>
            </a:pPr>
            <a:r>
              <a:rPr lang="en-GB"/>
              <a:t>CYP can have DLD and dyslexia, or DLD and ADHD. One condition isn’t causing or associated with the other – the CYP just has both.</a:t>
            </a:r>
          </a:p>
          <a:p>
            <a:pPr marL="171450" indent="-171450">
              <a:buFont typeface="Arial" panose="020B0604020202020204" pitchFamily="34" charset="0"/>
              <a:buChar char="•"/>
            </a:pPr>
            <a:endParaRPr lang="en-GB"/>
          </a:p>
          <a:p>
            <a:pPr marL="0" indent="0">
              <a:buFontTx/>
              <a:buNone/>
            </a:pPr>
            <a:endParaRPr lang="en-GB"/>
          </a:p>
          <a:p>
            <a:pPr marL="0" indent="0">
              <a:buFontTx/>
              <a:buNone/>
            </a:pP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8</a:t>
            </a:fld>
            <a:endParaRPr lang="en-GB"/>
          </a:p>
        </p:txBody>
      </p:sp>
    </p:spTree>
    <p:extLst>
      <p:ext uri="{BB962C8B-B14F-4D97-AF65-F5344CB8AC3E}">
        <p14:creationId xmlns:p14="http://schemas.microsoft.com/office/powerpoint/2010/main" val="33029968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800" b="0">
                <a:effectLst/>
                <a:latin typeface="Calibri" panose="020F0502020204030204" pitchFamily="34" charset="0"/>
                <a:ea typeface="Times New Roman" panose="02020603050405020304" pitchFamily="18" charset="0"/>
                <a:cs typeface="Calibri" panose="020F0502020204030204" pitchFamily="34" charset="0"/>
              </a:rPr>
              <a:t>Build self-awareness – talk openly but in a sensitive way about the young person’s strengths and areas where they need help and encourage them to do the same. </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800" b="0">
                <a:effectLst/>
                <a:latin typeface="Calibri" panose="020F0502020204030204" pitchFamily="34" charset="0"/>
                <a:ea typeface="Times New Roman" panose="02020603050405020304" pitchFamily="18" charset="0"/>
                <a:cs typeface="Calibri" panose="020F0502020204030204" pitchFamily="34" charset="0"/>
              </a:rPr>
              <a:t>Talk to young people about their DLD diagnosis and what it means for them. </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800" b="0">
                <a:effectLst/>
                <a:latin typeface="Calibri" panose="020F0502020204030204" pitchFamily="34" charset="0"/>
                <a:ea typeface="Times New Roman" panose="02020603050405020304" pitchFamily="18" charset="0"/>
                <a:cs typeface="Calibri" panose="020F0502020204030204" pitchFamily="34" charset="0"/>
              </a:rPr>
              <a:t>Support and encourage young people to reflect on what helps them and to express this to others. What makes it easier for them to understand in lessons, to express themselves, and to complete their work? Do they find it easier when the teacher writes key points on the board / uses different colours/highlighters to emphasise key information / provides a vocabulary list with definitions of key terms?  </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800" b="0">
                <a:effectLst/>
                <a:latin typeface="Calibri" panose="020F0502020204030204" pitchFamily="34" charset="0"/>
                <a:ea typeface="Times New Roman" panose="02020603050405020304" pitchFamily="18" charset="0"/>
                <a:cs typeface="Calibri" panose="020F0502020204030204" pitchFamily="34" charset="0"/>
              </a:rPr>
              <a:t>Try out different strategies and ask the young person what works best for them. By collaborating with the young person with DLD, you are helping them to become more invested in their own learning and giving them a sense of control. </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800" b="0">
                <a:effectLst/>
                <a:latin typeface="Calibri" panose="020F0502020204030204" pitchFamily="34" charset="0"/>
                <a:ea typeface="Times New Roman" panose="02020603050405020304" pitchFamily="18" charset="0"/>
                <a:cs typeface="Calibri" panose="020F0502020204030204" pitchFamily="34" charset="0"/>
              </a:rPr>
              <a:t>Plan ways for young people to ask for help discreetly – for example they could have a card on their desk that they can turn over if they need help. </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800" b="0">
                <a:effectLst/>
                <a:latin typeface="Calibri" panose="020F0502020204030204" pitchFamily="34" charset="0"/>
                <a:ea typeface="Times New Roman" panose="02020603050405020304" pitchFamily="18" charset="0"/>
                <a:cs typeface="Calibri" panose="020F0502020204030204" pitchFamily="34" charset="0"/>
              </a:rPr>
              <a:t>Focus on strengths and build confidence with these – young people with DLD are going to find a lot of things hard in life, so it’s important for them to feel as though they are good at some things as well, and to know what those things are! </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800" b="0">
                <a:effectLst/>
                <a:latin typeface="Calibri" panose="020F0502020204030204" pitchFamily="34" charset="0"/>
                <a:ea typeface="Times New Roman" panose="02020603050405020304" pitchFamily="18" charset="0"/>
                <a:cs typeface="Calibri" panose="020F0502020204030204" pitchFamily="34" charset="0"/>
              </a:rPr>
              <a:t>Promote independence by giving young people appropriate school roles and responsibilities using areas of strength. </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800" b="0">
                <a:effectLst/>
                <a:latin typeface="Calibri" panose="020F0502020204030204" pitchFamily="34" charset="0"/>
                <a:ea typeface="Times New Roman" panose="02020603050405020304" pitchFamily="18" charset="0"/>
                <a:cs typeface="Calibri" panose="020F0502020204030204" pitchFamily="34" charset="0"/>
              </a:rPr>
              <a:t>Teach vocabulary for emotions so they can express how they are feeling and problem-solve with a trusted adult. </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800" b="0">
                <a:effectLst/>
                <a:latin typeface="Calibri" panose="020F0502020204030204" pitchFamily="34" charset="0"/>
                <a:ea typeface="Times New Roman" panose="02020603050405020304" pitchFamily="18" charset="0"/>
                <a:cs typeface="Calibri" panose="020F0502020204030204" pitchFamily="34" charset="0"/>
              </a:rPr>
              <a:t>Be aware that using a talking approach for mental health support (e.g. talking therapies) will be difficult for these young people to access. Consider ways of adapting the approach using visual aids such as drawing, cartoons, rating scales, and checklists.  </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800" b="0">
                <a:effectLst/>
                <a:latin typeface="Calibri" panose="020F0502020204030204" pitchFamily="34" charset="0"/>
                <a:ea typeface="Times New Roman" panose="02020603050405020304" pitchFamily="18" charset="0"/>
                <a:cs typeface="Calibri" panose="020F0502020204030204" pitchFamily="34" charset="0"/>
              </a:rPr>
              <a:t>Build supportive and trusting relationships with peers and adults– this is important for all young people but even more for those with DLD who may be vulnerable and more at risk of mental health and social-emotional difficulties. Ensure that these young people have trusted adults they can talk to and go to for help, and friendships with peers who they trust.  </a:t>
            </a:r>
            <a:endParaRPr lang="en-GB" sz="1800" b="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800" b="0">
                <a:effectLst/>
                <a:latin typeface="Calibri" panose="020F0502020204030204" pitchFamily="34" charset="0"/>
                <a:ea typeface="Times New Roman" panose="02020603050405020304" pitchFamily="18" charset="0"/>
                <a:cs typeface="Calibri" panose="020F0502020204030204" pitchFamily="34" charset="0"/>
              </a:rPr>
              <a:t>Be aware that friendships in secondary school can be challenging for all young people, and even more so for those with DLD. They may need extra supported opportunities to build relationships with peers who have similar interests – such as through different clubs (e.g. chess club, drama club) or activities (e.g. school musical, sports, etc).</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endParaRPr lang="en-GB" b="0"/>
          </a:p>
        </p:txBody>
      </p:sp>
      <p:sp>
        <p:nvSpPr>
          <p:cNvPr id="4" name="Slide Number Placeholder 3"/>
          <p:cNvSpPr>
            <a:spLocks noGrp="1"/>
          </p:cNvSpPr>
          <p:nvPr>
            <p:ph type="sldNum" sz="quarter" idx="5"/>
          </p:nvPr>
        </p:nvSpPr>
        <p:spPr/>
        <p:txBody>
          <a:bodyPr/>
          <a:lstStyle/>
          <a:p>
            <a:fld id="{9ABFA778-E5DD-4289-964A-DD4DAB0D721B}" type="slidenum">
              <a:rPr lang="en-GB" smtClean="0"/>
              <a:t>80</a:t>
            </a:fld>
            <a:endParaRPr lang="en-GB"/>
          </a:p>
        </p:txBody>
      </p:sp>
    </p:spTree>
    <p:extLst>
      <p:ext uri="{BB962C8B-B14F-4D97-AF65-F5344CB8AC3E}">
        <p14:creationId xmlns:p14="http://schemas.microsoft.com/office/powerpoint/2010/main" val="34899791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solidFill>
                  <a:schemeClr val="tx1"/>
                </a:solidFill>
              </a:rPr>
              <a:t>Split attendees into groups based on year group/key stage and discuss the following questions as a group (with 5 mins for each group to feed back a couple of key points from their discussion/what they are going to take forward at the end):</a:t>
            </a:r>
          </a:p>
          <a:p>
            <a:pPr marL="171450" indent="-171450">
              <a:buFont typeface="Arial" panose="020B0604020202020204" pitchFamily="34" charset="0"/>
              <a:buChar char="•"/>
            </a:pPr>
            <a:r>
              <a:rPr lang="en-GB" sz="1200">
                <a:solidFill>
                  <a:schemeClr val="tx1"/>
                </a:solidFill>
                <a:latin typeface="+mn-lt"/>
                <a:cs typeface="Arial" panose="020B0604020202020204" pitchFamily="34" charset="0"/>
              </a:rPr>
              <a:t>Which of the targeted strategies that we have just talked about do you feel you use already?</a:t>
            </a:r>
          </a:p>
          <a:p>
            <a:pPr marL="171450" indent="-171450">
              <a:buFont typeface="Arial" panose="020B0604020202020204" pitchFamily="34" charset="0"/>
              <a:buChar char="•"/>
            </a:pPr>
            <a:r>
              <a:rPr lang="en-GB" sz="1200">
                <a:solidFill>
                  <a:schemeClr val="tx1"/>
                </a:solidFill>
                <a:latin typeface="+mn-lt"/>
                <a:cs typeface="Arial" panose="020B0604020202020204" pitchFamily="34" charset="0"/>
              </a:rPr>
              <a:t>Which could you introduce into your practice?</a:t>
            </a:r>
            <a:r>
              <a:rPr lang="en-GB">
                <a:solidFill>
                  <a:schemeClr val="tx1"/>
                </a:solidFill>
                <a:latin typeface="+mn-lt"/>
              </a:rPr>
              <a:t> </a:t>
            </a:r>
          </a:p>
          <a:p>
            <a:pPr marL="0" indent="0">
              <a:buFont typeface="Arial" panose="020B0604020202020204" pitchFamily="34" charset="0"/>
              <a:buNone/>
            </a:pPr>
            <a:endParaRPr lang="en-GB">
              <a:solidFill>
                <a:schemeClr val="tx1"/>
              </a:solidFill>
              <a:latin typeface="+mn-lt"/>
            </a:endParaRPr>
          </a:p>
          <a:p>
            <a:r>
              <a:rPr lang="en-GB" sz="1200" b="0" i="0" u="none" strike="noStrike" kern="1200">
                <a:solidFill>
                  <a:schemeClr val="tx1"/>
                </a:solidFill>
                <a:effectLst/>
                <a:latin typeface="+mn-lt"/>
                <a:ea typeface="+mn-ea"/>
                <a:cs typeface="+mn-cs"/>
              </a:rPr>
              <a:t>Remember what we said earlier about the difference between universal good, high quality teaching and targeted strategies are. The differences are in the amount of personalisation in the use of targeted approaches. The strategies we have discussed should be matched closely to the needs of the individual young person as highlighted by the identification tool you have used. So for example if a young person has problems with organisation, teach some specific strategies to support with this, and make sure to measure the effectiveness of those strategies by collecting outcomes. </a:t>
            </a:r>
            <a:endParaRPr lang="en-GB" i="0">
              <a:solidFill>
                <a:schemeClr val="tx1"/>
              </a:solidFill>
            </a:endParaRPr>
          </a:p>
        </p:txBody>
      </p:sp>
      <p:sp>
        <p:nvSpPr>
          <p:cNvPr id="4" name="Slide Number Placeholder 3"/>
          <p:cNvSpPr>
            <a:spLocks noGrp="1"/>
          </p:cNvSpPr>
          <p:nvPr>
            <p:ph type="sldNum" sz="quarter" idx="5"/>
          </p:nvPr>
        </p:nvSpPr>
        <p:spPr/>
        <p:txBody>
          <a:bodyPr/>
          <a:lstStyle/>
          <a:p>
            <a:fld id="{9ABFA778-E5DD-4289-964A-DD4DAB0D721B}" type="slidenum">
              <a:rPr lang="en-GB" smtClean="0"/>
              <a:t>81</a:t>
            </a:fld>
            <a:endParaRPr lang="en-GB"/>
          </a:p>
        </p:txBody>
      </p:sp>
    </p:spTree>
    <p:extLst>
      <p:ext uri="{BB962C8B-B14F-4D97-AF65-F5344CB8AC3E}">
        <p14:creationId xmlns:p14="http://schemas.microsoft.com/office/powerpoint/2010/main" val="18934373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706F363-A6C8-43F5-926F-A420C664C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099A0A0-7869-4C6A-A595-5752E537BB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1"/>
              <a:t>NOTE: personalise this slide based on what specialist support you have available in your setting/local area</a:t>
            </a:r>
          </a:p>
          <a:p>
            <a:pPr>
              <a:defRPr/>
            </a:pPr>
            <a:endParaRPr lang="en-GB"/>
          </a:p>
        </p:txBody>
      </p:sp>
      <p:sp>
        <p:nvSpPr>
          <p:cNvPr id="86020" name="Slide Number Placeholder 3">
            <a:extLst>
              <a:ext uri="{FF2B5EF4-FFF2-40B4-BE49-F238E27FC236}">
                <a16:creationId xmlns:a16="http://schemas.microsoft.com/office/drawing/2014/main" id="{4F58558A-2E1D-4C1C-884F-40682D176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6EC42A-2D07-4C6E-B443-8CCB17A79EAF}" type="slidenum">
              <a:rPr lang="en-GB" altLang="en-US">
                <a:latin typeface="Calibri" panose="020F0502020204030204" pitchFamily="34" charset="0"/>
              </a:rPr>
              <a:pPr/>
              <a:t>82</a:t>
            </a:fld>
            <a:endParaRPr lang="en-GB" altLang="en-US">
              <a:latin typeface="Calibri" panose="020F0502020204030204" pitchFamily="34" charset="0"/>
            </a:endParaRPr>
          </a:p>
        </p:txBody>
      </p:sp>
    </p:spTree>
    <p:extLst>
      <p:ext uri="{BB962C8B-B14F-4D97-AF65-F5344CB8AC3E}">
        <p14:creationId xmlns:p14="http://schemas.microsoft.com/office/powerpoint/2010/main" val="42469757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3" name="Google Shape;60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a:t>These are the instances when we would consider referring to speech and language therapy/for specialist support:</a:t>
            </a:r>
          </a:p>
          <a:p>
            <a:pPr marL="171450" lvl="0" indent="-171450" algn="l">
              <a:spcBef>
                <a:spcPts val="0"/>
              </a:spcBef>
              <a:spcAft>
                <a:spcPts val="0"/>
              </a:spcAft>
              <a:buFont typeface="Arial" panose="020B0604020202020204" pitchFamily="34" charset="0"/>
              <a:buChar char="•"/>
            </a:pPr>
            <a:r>
              <a:rPr lang="en-GB"/>
              <a:t>The young person’s speech and DLD are impacting on their ability to access the curriculum.</a:t>
            </a:r>
          </a:p>
          <a:p>
            <a:pPr marL="171450" lvl="0" indent="-171450" algn="l">
              <a:spcBef>
                <a:spcPts val="0"/>
              </a:spcBef>
              <a:spcAft>
                <a:spcPts val="0"/>
              </a:spcAft>
              <a:buFont typeface="Arial" panose="020B0604020202020204" pitchFamily="34" charset="0"/>
              <a:buChar char="•"/>
            </a:pPr>
            <a:r>
              <a:rPr lang="en-GB"/>
              <a:t>The family are concerned (bear in mind that this might not always be the case, for the reasons we discussed earlier).</a:t>
            </a:r>
          </a:p>
          <a:p>
            <a:pPr marL="171450" lvl="0" indent="-171450" algn="l">
              <a:spcBef>
                <a:spcPts val="0"/>
              </a:spcBef>
              <a:spcAft>
                <a:spcPts val="0"/>
              </a:spcAft>
              <a:buFont typeface="Arial" panose="020B0604020202020204" pitchFamily="34" charset="0"/>
              <a:buChar char="•"/>
            </a:pPr>
            <a:r>
              <a:rPr lang="en-GB"/>
              <a:t>We have tried universal strategies and targeted strategies/interventions, and have monitored progress, but concerns remain.</a:t>
            </a:r>
          </a:p>
          <a:p>
            <a:pPr marL="171450" lvl="0" indent="-171450" algn="l">
              <a:spcBef>
                <a:spcPts val="0"/>
              </a:spcBef>
              <a:spcAft>
                <a:spcPts val="0"/>
              </a:spcAft>
              <a:buFont typeface="Arial" panose="020B0604020202020204" pitchFamily="34" charset="0"/>
              <a:buChar char="•"/>
            </a:pPr>
            <a:r>
              <a:rPr lang="en-GB"/>
              <a:t>On the right hand side are some examples when you would fast track a referral:</a:t>
            </a:r>
          </a:p>
          <a:p>
            <a:pPr marL="628650" lvl="1" indent="-171450" algn="l">
              <a:spcBef>
                <a:spcPts val="0"/>
              </a:spcBef>
              <a:spcAft>
                <a:spcPts val="0"/>
              </a:spcAft>
              <a:buFont typeface="Arial" panose="020B0604020202020204" pitchFamily="34" charset="0"/>
              <a:buChar char="•"/>
            </a:pPr>
            <a:r>
              <a:rPr lang="en-GB"/>
              <a:t>You actually can’t understand the young person – their speech is unintelligible</a:t>
            </a:r>
          </a:p>
          <a:p>
            <a:pPr marL="628650" lvl="1" indent="-171450" algn="l">
              <a:spcBef>
                <a:spcPts val="0"/>
              </a:spcBef>
              <a:spcAft>
                <a:spcPts val="0"/>
              </a:spcAft>
              <a:buFont typeface="Arial" panose="020B0604020202020204" pitchFamily="34" charset="0"/>
              <a:buChar char="•"/>
            </a:pPr>
            <a:r>
              <a:rPr lang="en-GB"/>
              <a:t>They have a stammer – repeating whole words or parts of words</a:t>
            </a:r>
          </a:p>
          <a:p>
            <a:pPr marL="628650" lvl="1" indent="-171450" algn="l">
              <a:spcBef>
                <a:spcPts val="0"/>
              </a:spcBef>
              <a:spcAft>
                <a:spcPts val="0"/>
              </a:spcAft>
              <a:buFont typeface="Arial" panose="020B0604020202020204" pitchFamily="34" charset="0"/>
              <a:buChar char="•"/>
            </a:pPr>
            <a:r>
              <a:rPr lang="en-GB"/>
              <a:t>They have feeding or swallowing difficulties. </a:t>
            </a:r>
          </a:p>
          <a:p>
            <a:pPr marL="0" indent="0"/>
            <a:endParaRPr lang="en-GB"/>
          </a:p>
        </p:txBody>
      </p:sp>
      <p:sp>
        <p:nvSpPr>
          <p:cNvPr id="604" name="Google Shape;60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83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87770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t>These are the things we would want to include in a referral. So keep a note of your observations according to these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chemeClr val="tx1"/>
                </a:solidFill>
              </a:rPr>
              <a:t>Oral or spoken language – do they express themselves at the level of their peers?</a:t>
            </a:r>
          </a:p>
          <a:p>
            <a:pPr marL="171450" lvl="0" indent="-171450" algn="l">
              <a:spcBef>
                <a:spcPts val="0"/>
              </a:spcBef>
              <a:spcAft>
                <a:spcPts val="0"/>
              </a:spcAft>
              <a:buFont typeface="Arial" panose="020B0604020202020204" pitchFamily="34" charset="0"/>
              <a:buChar char="•"/>
            </a:pPr>
            <a:r>
              <a:rPr lang="en-GB">
                <a:solidFill>
                  <a:schemeClr val="tx1"/>
                </a:solidFill>
              </a:rPr>
              <a:t>Social – do they struggle to express themselves/keep up in social interactions?</a:t>
            </a:r>
            <a:endParaRPr lang="en-GB">
              <a:solidFill>
                <a:schemeClr val="tx1"/>
              </a:solidFill>
              <a:cs typeface="Calibri" panose="020F0502020204030204"/>
            </a:endParaRPr>
          </a:p>
          <a:p>
            <a:pPr marL="171450" lvl="0" indent="-171450" algn="l">
              <a:spcBef>
                <a:spcPts val="0"/>
              </a:spcBef>
              <a:spcAft>
                <a:spcPts val="0"/>
              </a:spcAft>
              <a:buFont typeface="Arial" panose="020B0604020202020204" pitchFamily="34" charset="0"/>
              <a:buChar char="•"/>
            </a:pPr>
            <a:r>
              <a:rPr lang="en-GB">
                <a:solidFill>
                  <a:schemeClr val="tx1"/>
                </a:solidFill>
              </a:rPr>
              <a:t>Behaviour – could their behaviour be a sign of an underlying difficulty?</a:t>
            </a:r>
            <a:endParaRPr lang="en-GB">
              <a:solidFill>
                <a:schemeClr val="tx1"/>
              </a:solidFill>
              <a:cs typeface="Calibri" panose="020F0502020204030204"/>
            </a:endParaRPr>
          </a:p>
          <a:p>
            <a:pPr marL="171450" lvl="0" indent="-171450" algn="l">
              <a:spcBef>
                <a:spcPts val="0"/>
              </a:spcBef>
              <a:spcAft>
                <a:spcPts val="0"/>
              </a:spcAft>
              <a:buFont typeface="Arial" panose="020B0604020202020204" pitchFamily="34" charset="0"/>
              <a:buChar char="•"/>
            </a:pPr>
            <a:r>
              <a:rPr lang="en-GB">
                <a:solidFill>
                  <a:schemeClr val="tx1"/>
                </a:solidFill>
              </a:rPr>
              <a:t>Written – are they showing evidence of difficulties with vocabulary and sentence structure?</a:t>
            </a:r>
            <a:endParaRPr lang="en-GB">
              <a:solidFill>
                <a:schemeClr val="tx1"/>
              </a:solidFill>
              <a:cs typeface="Calibri" panose="020F0502020204030204"/>
            </a:endParaRPr>
          </a:p>
          <a:p>
            <a:pPr marL="171450" lvl="0" indent="-171450" algn="l">
              <a:spcBef>
                <a:spcPts val="0"/>
              </a:spcBef>
              <a:spcAft>
                <a:spcPts val="0"/>
              </a:spcAft>
              <a:buFont typeface="Arial" panose="020B0604020202020204" pitchFamily="34" charset="0"/>
              <a:buChar char="•"/>
            </a:pPr>
            <a:r>
              <a:rPr lang="en-GB">
                <a:solidFill>
                  <a:schemeClr val="tx1"/>
                </a:solidFill>
              </a:rPr>
              <a:t>Do they need instructions broken down? Repetition? Visual support? Do they follow what their peers do as a strategy to know what’s going on?</a:t>
            </a:r>
          </a:p>
          <a:p>
            <a:pPr marL="171450" lvl="0" indent="-171450" algn="l">
              <a:spcBef>
                <a:spcPts val="0"/>
              </a:spcBef>
              <a:spcAft>
                <a:spcPts val="0"/>
              </a:spcAft>
              <a:buFont typeface="Arial" panose="020B0604020202020204" pitchFamily="34" charset="0"/>
              <a:buChar char="•"/>
            </a:pPr>
            <a:r>
              <a:rPr lang="en-GB">
                <a:solidFill>
                  <a:schemeClr val="tx1"/>
                </a:solidFill>
              </a:rPr>
              <a:t>Do they have trouble sequencing events? Recounting something that has happened clearly so you can understand?</a:t>
            </a:r>
            <a:endParaRPr lang="en-GB">
              <a:solidFill>
                <a:schemeClr val="tx1"/>
              </a:solidFill>
              <a:cs typeface="Calibri" panose="020F0502020204030204"/>
            </a:endParaRPr>
          </a:p>
          <a:p>
            <a:pPr marL="171450" lvl="0" indent="-171450" algn="l">
              <a:spcBef>
                <a:spcPts val="0"/>
              </a:spcBef>
              <a:spcAft>
                <a:spcPts val="0"/>
              </a:spcAft>
              <a:buFont typeface="Arial" panose="020B0604020202020204" pitchFamily="34" charset="0"/>
              <a:buChar char="•"/>
            </a:pPr>
            <a:r>
              <a:rPr lang="en-GB">
                <a:solidFill>
                  <a:schemeClr val="tx1"/>
                </a:solidFill>
              </a:rPr>
              <a:t>Is there any evidence of word-finding difficulties? Immature vocabulary? Difficulty remembering taught</a:t>
            </a:r>
            <a:r>
              <a:rPr lang="en-GB" baseline="0">
                <a:solidFill>
                  <a:schemeClr val="tx1"/>
                </a:solidFill>
              </a:rPr>
              <a:t> vocabulary?</a:t>
            </a:r>
            <a:endParaRPr lang="en-GB">
              <a:solidFill>
                <a:schemeClr val="tx1"/>
              </a:solidFill>
              <a:cs typeface="Calibri" panose="020F0502020204030204"/>
            </a:endParaRPr>
          </a:p>
          <a:p>
            <a:pPr marL="343302" indent="-343302">
              <a:spcBef>
                <a:spcPts val="1802"/>
              </a:spcBef>
              <a:buClr>
                <a:srgbClr val="F77F00"/>
              </a:buClr>
              <a:buFont typeface="Arial" pitchFamily="34" charset="0"/>
              <a:buChar char="•"/>
              <a:defRPr/>
            </a:pPr>
            <a:endParaRPr lang="en-GB">
              <a:solidFill>
                <a:srgbClr val="542344"/>
              </a:solidFill>
            </a:endParaRPr>
          </a:p>
          <a:p>
            <a:pPr marL="0" indent="0">
              <a:spcBef>
                <a:spcPts val="1802"/>
              </a:spcBef>
              <a:buClr>
                <a:srgbClr val="F77F00"/>
              </a:buClr>
              <a:buFont typeface="Arial" pitchFamily="34" charset="0"/>
              <a:buNone/>
              <a:defRPr/>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84</a:t>
            </a:fld>
            <a:endParaRPr lang="en-GB"/>
          </a:p>
        </p:txBody>
      </p:sp>
    </p:spTree>
    <p:extLst>
      <p:ext uri="{BB962C8B-B14F-4D97-AF65-F5344CB8AC3E}">
        <p14:creationId xmlns:p14="http://schemas.microsoft.com/office/powerpoint/2010/main" val="24585634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1"/>
              <a:t>NOTE: Adapt this slide based on what specialist support looks like in your setting/local area</a:t>
            </a:r>
            <a:endParaRPr i="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2" name="Google Shape;592;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85</a:t>
            </a:fld>
            <a:endParaRPr/>
          </a:p>
        </p:txBody>
      </p:sp>
    </p:spTree>
    <p:extLst>
      <p:ext uri="{BB962C8B-B14F-4D97-AF65-F5344CB8AC3E}">
        <p14:creationId xmlns:p14="http://schemas.microsoft.com/office/powerpoint/2010/main" val="5973697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a:spcBef>
                <a:spcPts val="0"/>
              </a:spcBef>
              <a:spcAft>
                <a:spcPts val="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Calibri" panose="020F0502020204030204" pitchFamily="34" charset="0"/>
              </a:rPr>
              <a:t>Periods of transition can be challenging for all young people but particularly for those with DLD. </a:t>
            </a:r>
          </a:p>
          <a:p>
            <a:pPr marL="171450" lvl="0" indent="-171450" algn="l">
              <a:spcBef>
                <a:spcPts val="0"/>
              </a:spcBef>
              <a:spcAft>
                <a:spcPts val="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Calibri" panose="020F0502020204030204" pitchFamily="34" charset="0"/>
              </a:rPr>
              <a:t>Young people with DLD may be less able to engage in discussion about transition, to express how they are feeling, and to work through potential problems.</a:t>
            </a:r>
          </a:p>
          <a:p>
            <a:pPr marL="171450" lvl="0" indent="-171450" algn="l">
              <a:spcBef>
                <a:spcPts val="0"/>
              </a:spcBef>
              <a:spcAft>
                <a:spcPts val="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Calibri" panose="020F0502020204030204" pitchFamily="34" charset="0"/>
              </a:rPr>
              <a:t>Transition between primary and secondary education is a big change and young people with DLD will need lots of support with this – they will have to cope with increased academic and language demands of the curriculum, as well as the social pressure of meeting new peers and forming friendships.</a:t>
            </a:r>
          </a:p>
          <a:p>
            <a:pPr marL="171450" lvl="0" indent="-171450" algn="l">
              <a:spcBef>
                <a:spcPts val="0"/>
              </a:spcBef>
              <a:spcAft>
                <a:spcPts val="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Calibri" panose="020F0502020204030204" pitchFamily="34" charset="0"/>
              </a:rPr>
              <a:t>Then the transition between secondary and further or higher education or the workforce – suddenly, young people need to have skills such as being able to use different styles of language with colleagues as opposed to peers, knowing how to communicate independently at the GP or the dentist, and being able to organise their time independently.</a:t>
            </a:r>
          </a:p>
          <a:p>
            <a:pPr marL="171450" lvl="0" indent="-171450" algn="l">
              <a:spcBef>
                <a:spcPts val="0"/>
              </a:spcBef>
              <a:spcAft>
                <a:spcPts val="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Calibri" panose="020F0502020204030204" pitchFamily="34" charset="0"/>
              </a:rPr>
              <a:t>Even the transition between year groups, while not as significant, is still difficult for some young people and needs to be prepared for.</a:t>
            </a:r>
          </a:p>
          <a:p>
            <a:pPr marL="171450" lvl="0" indent="-171450" algn="l">
              <a:spcBef>
                <a:spcPts val="0"/>
              </a:spcBef>
              <a:spcAft>
                <a:spcPts val="0"/>
              </a:spcAft>
              <a:buFont typeface="Arial" panose="020B0604020202020204" pitchFamily="34" charset="0"/>
              <a:buChar char="•"/>
            </a:pPr>
            <a:r>
              <a:rPr lang="en-GB" sz="1200">
                <a:effectLst/>
                <a:latin typeface="Calibri"/>
                <a:ea typeface="Calibri" panose="020F0502020204030204" pitchFamily="34" charset="0"/>
                <a:cs typeface="Calibri"/>
              </a:rPr>
              <a:t>Some practical tips </a:t>
            </a:r>
            <a:r>
              <a:rPr lang="en-GB">
                <a:latin typeface="Calibri"/>
                <a:ea typeface="Calibri" panose="020F0502020204030204" pitchFamily="34" charset="0"/>
                <a:cs typeface="Calibri"/>
              </a:rPr>
              <a:t>are on</a:t>
            </a:r>
            <a:r>
              <a:rPr lang="en-GB" sz="1200">
                <a:effectLst/>
                <a:latin typeface="Calibri"/>
                <a:ea typeface="Calibri" panose="020F0502020204030204" pitchFamily="34" charset="0"/>
                <a:cs typeface="Calibri"/>
              </a:rPr>
              <a:t> this slide – if the </a:t>
            </a:r>
            <a:r>
              <a:rPr lang="en-GB"/>
              <a:t>young person </a:t>
            </a:r>
            <a:r>
              <a:rPr lang="en-GB">
                <a:latin typeface="Calibri"/>
                <a:ea typeface="Calibri" panose="020F0502020204030204" pitchFamily="34" charset="0"/>
                <a:cs typeface="Calibri"/>
              </a:rPr>
              <a:t>is moving</a:t>
            </a:r>
            <a:r>
              <a:rPr lang="en-GB" sz="1200">
                <a:effectLst/>
                <a:latin typeface="Calibri"/>
                <a:ea typeface="Calibri" panose="020F0502020204030204" pitchFamily="34" charset="0"/>
                <a:cs typeface="Calibri"/>
              </a:rPr>
              <a:t> </a:t>
            </a:r>
            <a:r>
              <a:rPr lang="en-GB">
                <a:latin typeface="Calibri"/>
                <a:ea typeface="Calibri" panose="020F0502020204030204" pitchFamily="34" charset="0"/>
                <a:cs typeface="Calibri"/>
              </a:rPr>
              <a:t>on to</a:t>
            </a:r>
            <a:r>
              <a:rPr lang="en-GB" sz="1200">
                <a:effectLst/>
                <a:latin typeface="Calibri"/>
                <a:ea typeface="Calibri" panose="020F0502020204030204" pitchFamily="34" charset="0"/>
                <a:cs typeface="Calibri"/>
              </a:rPr>
              <a:t> higher or further education or the workforce, we can role play situations where they will need to use formal or informal language.</a:t>
            </a:r>
          </a:p>
          <a:p>
            <a:pPr marL="171450" lvl="0" indent="-171450" algn="l">
              <a:spcBef>
                <a:spcPts val="0"/>
              </a:spcBef>
              <a:spcAft>
                <a:spcPts val="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Calibri" panose="020F0502020204030204" pitchFamily="34" charset="0"/>
              </a:rPr>
              <a:t>We can also role play life skills, like visiting the GP, or making an appointment with the dentist, or ordering in a café.</a:t>
            </a:r>
          </a:p>
          <a:p>
            <a:pPr marL="171450" lvl="0" indent="-171450" algn="l">
              <a:spcBef>
                <a:spcPts val="0"/>
              </a:spcBef>
              <a:spcAft>
                <a:spcPts val="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Calibri" panose="020F0502020204030204" pitchFamily="34" charset="0"/>
              </a:rPr>
              <a:t>As always, it’s important to be teaching skills in organisation and independence.</a:t>
            </a:r>
          </a:p>
          <a:p>
            <a:pPr marL="171450" lvl="0" indent="-171450" algn="l">
              <a:spcBef>
                <a:spcPts val="0"/>
              </a:spcBef>
              <a:spcAft>
                <a:spcPts val="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Calibri" panose="020F0502020204030204" pitchFamily="34" charset="0"/>
              </a:rPr>
              <a:t>As young people transition to adulthood it’s hugely important that they are able to advocate for themselves – to talk about what’s hard for them and what helps them. So practising this with them is important – talk about what helps them and also what doesn’t help.</a:t>
            </a:r>
          </a:p>
          <a:p>
            <a:pPr marL="171450" lvl="0" indent="-171450" algn="l">
              <a:spcBef>
                <a:spcPts val="0"/>
              </a:spcBef>
              <a:spcAft>
                <a:spcPts val="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Calibri" panose="020F0502020204030204" pitchFamily="34" charset="0"/>
              </a:rPr>
              <a:t>Remember that these young people are hugely vulnerable to mental health difficulties. Be on the lookout for signs that they may need support emotionally when going through a time of transition.</a:t>
            </a:r>
          </a:p>
          <a:p>
            <a:pPr marL="171450" lvl="0" indent="-171450" algn="l">
              <a:spcBef>
                <a:spcPts val="0"/>
              </a:spcBef>
              <a:spcAft>
                <a:spcPts val="0"/>
              </a:spcAft>
              <a:buFont typeface="Arial" panose="020B0604020202020204" pitchFamily="34" charset="0"/>
              <a:buChar char="•"/>
            </a:pPr>
            <a:r>
              <a:rPr lang="en-GB" sz="1200">
                <a:effectLst/>
                <a:latin typeface="Calibri"/>
                <a:cs typeface="Calibri"/>
              </a:rPr>
              <a:t>Young people might </a:t>
            </a:r>
            <a:r>
              <a:rPr lang="en-GB"/>
              <a:t>need specialist support at times of transition, even if they have been discharged before. We can re-refer to speech and language therapy services if we think this is the case.</a:t>
            </a:r>
          </a:p>
          <a:p>
            <a:endParaRPr lang="en-GB" baseline="0"/>
          </a:p>
        </p:txBody>
      </p:sp>
      <p:sp>
        <p:nvSpPr>
          <p:cNvPr id="4" name="Slide Number Placeholder 3"/>
          <p:cNvSpPr>
            <a:spLocks noGrp="1"/>
          </p:cNvSpPr>
          <p:nvPr>
            <p:ph type="sldNum" sz="quarter" idx="5"/>
          </p:nvPr>
        </p:nvSpPr>
        <p:spPr/>
        <p:txBody>
          <a:bodyPr/>
          <a:lstStyle/>
          <a:p>
            <a:fld id="{9ABFA778-E5DD-4289-964A-DD4DAB0D721B}" type="slidenum">
              <a:rPr lang="en-GB" smtClean="0"/>
              <a:t>86</a:t>
            </a:fld>
            <a:endParaRPr lang="en-GB"/>
          </a:p>
        </p:txBody>
      </p:sp>
    </p:spTree>
    <p:extLst>
      <p:ext uri="{BB962C8B-B14F-4D97-AF65-F5344CB8AC3E}">
        <p14:creationId xmlns:p14="http://schemas.microsoft.com/office/powerpoint/2010/main" val="41297571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a:spcBef>
                <a:spcPts val="0"/>
              </a:spcBef>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Having a pupil passport or profile for all young people with SEN is good practice as it ensures useful information about them is shared with all relevant professionals.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gn="l">
              <a:spcBef>
                <a:spcPts val="0"/>
              </a:spcBef>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As a general guide, a pupil passport/profile should include information about their: </a:t>
            </a:r>
          </a:p>
          <a:p>
            <a:pPr marL="628650" lvl="1" indent="-171450" algn="l">
              <a:spcBef>
                <a:spcPts val="0"/>
              </a:spcBef>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Strengths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gn="l">
              <a:spcBef>
                <a:spcPts val="0"/>
              </a:spcBef>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Interests/things they enjoy doing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gn="l">
              <a:spcBef>
                <a:spcPts val="0"/>
              </a:spcBef>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Areas of need/where they need support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gn="l">
              <a:spcBef>
                <a:spcPts val="0"/>
              </a:spcBef>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Strategies/teaching approaches that support them (e.g. using visuals, simple language, etc)</a:t>
            </a:r>
          </a:p>
          <a:p>
            <a:pPr marL="628650" lvl="1" indent="-171450" algn="l">
              <a:spcBef>
                <a:spcPts val="0"/>
              </a:spcBef>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Environmental adaptations that support them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gn="l">
              <a:spcBef>
                <a:spcPts val="0"/>
              </a:spcBef>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Additional interventions they access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gn="l">
              <a:spcBef>
                <a:spcPts val="0"/>
              </a:spcBef>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Any relevant professionals/agencies involved in the young person’s care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gn="l">
              <a:spcBef>
                <a:spcPts val="0"/>
              </a:spcBef>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It’s good practice to involve young people in writing their own pupil passport/profile. This develops important skills in self-awareness and self-advocacy. Different formats for a passport/profile can be explored with young people, such as a PowerPoint presentation, or even a video recording of the young person talking about their strengths, needs and things that support them.</a:t>
            </a:r>
          </a:p>
          <a:p>
            <a:pPr marL="171450" lvl="0" indent="-171450" algn="l">
              <a:spcBef>
                <a:spcPts val="0"/>
              </a:spcBef>
              <a:spcAft>
                <a:spcPts val="0"/>
              </a:spcAft>
              <a:buFont typeface="Arial" panose="020B0604020202020204" pitchFamily="34" charset="0"/>
              <a:buChar char="•"/>
            </a:pPr>
            <a:r>
              <a:rPr lang="en-GB" sz="1800">
                <a:effectLst/>
                <a:latin typeface="Calibri"/>
                <a:ea typeface="Calibri" panose="020F0502020204030204" pitchFamily="34" charset="0"/>
                <a:cs typeface="Calibri"/>
              </a:rPr>
              <a:t>The example shown on this slide is quite a simple version from the Communication Trust. </a:t>
            </a:r>
            <a:r>
              <a:rPr lang="en-GB" sz="1800">
                <a:latin typeface="Calibri"/>
                <a:ea typeface="Calibri" panose="020F0502020204030204" pitchFamily="34" charset="0"/>
                <a:cs typeface="Calibri"/>
              </a:rPr>
              <a:t>You can</a:t>
            </a:r>
            <a:r>
              <a:rPr lang="en-GB" sz="1800">
                <a:effectLst/>
                <a:latin typeface="Calibri"/>
                <a:ea typeface="Calibri" panose="020F0502020204030204" pitchFamily="34" charset="0"/>
                <a:cs typeface="Calibri"/>
              </a:rPr>
              <a:t> use this and fill it in, or just use </a:t>
            </a:r>
            <a:r>
              <a:rPr lang="en-GB" sz="1800">
                <a:latin typeface="Calibri"/>
                <a:ea typeface="Calibri" panose="020F0502020204030204" pitchFamily="34" charset="0"/>
                <a:cs typeface="Calibri"/>
              </a:rPr>
              <a:t>it as</a:t>
            </a:r>
            <a:r>
              <a:rPr lang="en-GB" sz="1800">
                <a:effectLst/>
                <a:latin typeface="Calibri"/>
                <a:ea typeface="Calibri" panose="020F0502020204030204" pitchFamily="34" charset="0"/>
                <a:cs typeface="Calibri"/>
              </a:rPr>
              <a:t> inspiration and make </a:t>
            </a:r>
            <a:r>
              <a:rPr lang="en-GB" sz="1800">
                <a:latin typeface="Calibri"/>
                <a:ea typeface="Calibri" panose="020F0502020204030204" pitchFamily="34" charset="0"/>
                <a:cs typeface="Calibri"/>
              </a:rPr>
              <a:t>your</a:t>
            </a:r>
            <a:r>
              <a:rPr lang="en-GB" sz="1800">
                <a:effectLst/>
                <a:latin typeface="Calibri"/>
                <a:ea typeface="Calibri" panose="020F0502020204030204" pitchFamily="34" charset="0"/>
                <a:cs typeface="Calibri"/>
              </a:rPr>
              <a:t> own.</a:t>
            </a:r>
          </a:p>
          <a:p>
            <a:pPr marL="0" indent="0">
              <a:buFont typeface="Arial" panose="020B0604020202020204" pitchFamily="34" charset="0"/>
              <a:buNone/>
            </a:pPr>
            <a:endParaRPr lang="en-GB" b="0"/>
          </a:p>
        </p:txBody>
      </p:sp>
      <p:sp>
        <p:nvSpPr>
          <p:cNvPr id="4" name="Slide Number Placeholder 3"/>
          <p:cNvSpPr>
            <a:spLocks noGrp="1"/>
          </p:cNvSpPr>
          <p:nvPr>
            <p:ph type="sldNum" sz="quarter" idx="5"/>
          </p:nvPr>
        </p:nvSpPr>
        <p:spPr/>
        <p:txBody>
          <a:bodyPr/>
          <a:lstStyle/>
          <a:p>
            <a:fld id="{9ABFA778-E5DD-4289-964A-DD4DAB0D721B}" type="slidenum">
              <a:rPr lang="en-GB" smtClean="0"/>
              <a:t>87</a:t>
            </a:fld>
            <a:endParaRPr lang="en-GB"/>
          </a:p>
        </p:txBody>
      </p:sp>
    </p:spTree>
    <p:extLst>
      <p:ext uri="{BB962C8B-B14F-4D97-AF65-F5344CB8AC3E}">
        <p14:creationId xmlns:p14="http://schemas.microsoft.com/office/powerpoint/2010/main" val="3802511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Split attendees into groups based on year group/key stage and discuss the following questions as a group (with 5 mins for each group to feed back a couple of key points from their discussion/what they are going to take forward at the end):</a:t>
            </a:r>
          </a:p>
          <a:p>
            <a:pPr marL="171450" indent="-171450">
              <a:buFont typeface="Arial" panose="020B0604020202020204" pitchFamily="34" charset="0"/>
              <a:buChar char="•"/>
            </a:pPr>
            <a:r>
              <a:rPr lang="en-GB" sz="1200">
                <a:solidFill>
                  <a:schemeClr val="tx1"/>
                </a:solidFill>
                <a:latin typeface="+mn-lt"/>
                <a:cs typeface="Arial" panose="020B0604020202020204" pitchFamily="34" charset="0"/>
              </a:rPr>
              <a:t>What is the first thing you are going to change/add to your practice?</a:t>
            </a:r>
          </a:p>
          <a:p>
            <a:pPr marL="171450" indent="-171450">
              <a:buFont typeface="Arial" panose="020B0604020202020204" pitchFamily="34" charset="0"/>
              <a:buChar char="•"/>
            </a:pPr>
            <a:r>
              <a:rPr lang="en-GB" sz="1200">
                <a:solidFill>
                  <a:schemeClr val="tx1"/>
                </a:solidFill>
                <a:latin typeface="+mn-lt"/>
                <a:cs typeface="Calibri"/>
              </a:rPr>
              <a:t>When and how will you review how </a:t>
            </a:r>
            <a:r>
              <a:rPr lang="en-GB">
                <a:cs typeface="Calibri"/>
              </a:rPr>
              <a:t>well it has</a:t>
            </a:r>
            <a:r>
              <a:rPr lang="en-GB" sz="1200">
                <a:solidFill>
                  <a:schemeClr val="tx1"/>
                </a:solidFill>
                <a:latin typeface="+mn-lt"/>
                <a:cs typeface="Calibri"/>
              </a:rPr>
              <a:t> gone?</a:t>
            </a:r>
          </a:p>
          <a:p>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88</a:t>
            </a:fld>
            <a:endParaRPr lang="en-GB"/>
          </a:p>
        </p:txBody>
      </p:sp>
    </p:spTree>
    <p:extLst>
      <p:ext uri="{BB962C8B-B14F-4D97-AF65-F5344CB8AC3E}">
        <p14:creationId xmlns:p14="http://schemas.microsoft.com/office/powerpoint/2010/main" val="23541705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i="0">
                <a:cs typeface="Calibri"/>
              </a:rPr>
              <a:t>I CAN’s webinar series consists of a series of 8 webinars – 4 introductory level and 4 intermediate level – aimed at different school-based professionals – primary teachers, secondary teachers, SENCos, and senior leaders. They can be accessed via the link on this slide.</a:t>
            </a:r>
          </a:p>
          <a:p>
            <a:pPr marL="171450" indent="-171450">
              <a:buFont typeface="Arial" panose="020B0604020202020204" pitchFamily="34" charset="0"/>
              <a:buChar char="•"/>
            </a:pPr>
            <a:r>
              <a:rPr lang="en-GB" i="0">
                <a:cs typeface="Calibri"/>
              </a:rPr>
              <a:t>The DLD guide will be available via the same link and also on the SEND gateway. It’s a downloadable pdf that provides guidance to school staff in primary and secondary mainstream settings on what DLD is and how to support CYP with DLD in schools. It has more detail about all of the strategies we’ve discussed today plus some additional strategies that may be helpful.</a:t>
            </a:r>
          </a:p>
          <a:p>
            <a:pPr marL="171450" indent="-171450">
              <a:buFont typeface="Arial" panose="020B0604020202020204" pitchFamily="34" charset="0"/>
              <a:buChar char="•"/>
            </a:pPr>
            <a:r>
              <a:rPr lang="en-GB" i="0">
                <a:cs typeface="Calibri"/>
              </a:rPr>
              <a:t>Also don’t forget the summary handout that accompanies this presentation and has been provided as a pdf.</a:t>
            </a:r>
          </a:p>
        </p:txBody>
      </p:sp>
      <p:sp>
        <p:nvSpPr>
          <p:cNvPr id="4" name="Slide Number Placeholder 3"/>
          <p:cNvSpPr>
            <a:spLocks noGrp="1"/>
          </p:cNvSpPr>
          <p:nvPr>
            <p:ph type="sldNum" sz="quarter" idx="5"/>
          </p:nvPr>
        </p:nvSpPr>
        <p:spPr/>
        <p:txBody>
          <a:bodyPr/>
          <a:lstStyle/>
          <a:p>
            <a:fld id="{2448A9F2-FACE-45C2-BFE6-77D32E86BC1F}" type="slidenum">
              <a:rPr lang="en-GB" smtClean="0"/>
              <a:t>89</a:t>
            </a:fld>
            <a:endParaRPr lang="en-GB"/>
          </a:p>
        </p:txBody>
      </p:sp>
    </p:spTree>
    <p:extLst>
      <p:ext uri="{BB962C8B-B14F-4D97-AF65-F5344CB8AC3E}">
        <p14:creationId xmlns:p14="http://schemas.microsoft.com/office/powerpoint/2010/main" val="4084637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As we said before, the term DLD is given when CYP have lifelong language difficulties that are not caused by another medical condition or diagnosis e.g. hearing loss, autism, physical impairment, learning difficulties, brain injury.</a:t>
            </a:r>
          </a:p>
          <a:p>
            <a:pPr marL="171450" indent="-171450">
              <a:buFont typeface="Arial" panose="020B0604020202020204" pitchFamily="34" charset="0"/>
              <a:buChar char="•"/>
            </a:pPr>
            <a:r>
              <a:rPr lang="en-GB"/>
              <a:t>We also know it’s not caused by environmental reasons or a lack of communication-supportive experiences in early childhood. Some children do start school with language difficulties due to a lack of communication supportive experiences, but that’s not DLD. Many of those children catch up once they have the right support put in place. </a:t>
            </a:r>
          </a:p>
          <a:p>
            <a:pPr marL="171450" indent="-171450">
              <a:buFont typeface="Arial" panose="020B0604020202020204" pitchFamily="34" charset="0"/>
              <a:buChar char="•"/>
            </a:pPr>
            <a:r>
              <a:rPr lang="en-GB"/>
              <a:t>It’s also not due to poor parenting – important that families know this and don’t feel they have caused their child’s difficulties.</a:t>
            </a:r>
          </a:p>
          <a:p>
            <a:pPr marL="171450" indent="-171450">
              <a:buFont typeface="Arial" panose="020B0604020202020204" pitchFamily="34" charset="0"/>
              <a:buChar char="•"/>
            </a:pPr>
            <a:r>
              <a:rPr lang="en-GB"/>
              <a:t>It’s not caused by emotional difficulties – but lots of CYP with DLD do have emotional difficulties as well.</a:t>
            </a:r>
          </a:p>
          <a:p>
            <a:pPr marL="171450" indent="-171450">
              <a:buFont typeface="Arial" panose="020B0604020202020204" pitchFamily="34" charset="0"/>
              <a:buChar char="•"/>
            </a:pPr>
            <a:r>
              <a:rPr lang="en-GB"/>
              <a:t>And it’s not caused by learning English as an additional language. More on next slide about this.</a:t>
            </a:r>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9</a:t>
            </a:fld>
            <a:endParaRPr lang="en-GB"/>
          </a:p>
        </p:txBody>
      </p:sp>
    </p:spTree>
    <p:extLst>
      <p:ext uri="{BB962C8B-B14F-4D97-AF65-F5344CB8AC3E}">
        <p14:creationId xmlns:p14="http://schemas.microsoft.com/office/powerpoint/2010/main" val="25971698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i="0">
                <a:cs typeface="Calibri"/>
              </a:rPr>
              <a:t>This </a:t>
            </a:r>
            <a:r>
              <a:rPr lang="en-GB" i="0" err="1">
                <a:cs typeface="Calibri"/>
              </a:rPr>
              <a:t>padlet</a:t>
            </a:r>
            <a:r>
              <a:rPr lang="en-GB" i="0">
                <a:cs typeface="Calibri"/>
              </a:rPr>
              <a:t> has been collated by NAPLIC and has links to a range of resources to support families of CYP with DLD and SLCN</a:t>
            </a:r>
          </a:p>
        </p:txBody>
      </p:sp>
      <p:sp>
        <p:nvSpPr>
          <p:cNvPr id="4" name="Slide Number Placeholder 3"/>
          <p:cNvSpPr>
            <a:spLocks noGrp="1"/>
          </p:cNvSpPr>
          <p:nvPr>
            <p:ph type="sldNum" sz="quarter" idx="5"/>
          </p:nvPr>
        </p:nvSpPr>
        <p:spPr/>
        <p:txBody>
          <a:bodyPr/>
          <a:lstStyle/>
          <a:p>
            <a:fld id="{2448A9F2-FACE-45C2-BFE6-77D32E86BC1F}" type="slidenum">
              <a:rPr lang="en-GB" smtClean="0"/>
              <a:t>90</a:t>
            </a:fld>
            <a:endParaRPr lang="en-GB"/>
          </a:p>
        </p:txBody>
      </p:sp>
    </p:spTree>
    <p:extLst>
      <p:ext uri="{BB962C8B-B14F-4D97-AF65-F5344CB8AC3E}">
        <p14:creationId xmlns:p14="http://schemas.microsoft.com/office/powerpoint/2010/main" val="10897323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0A433559-862D-46B2-9283-BA4B557FE2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9D62DAF5-DDF6-4016-A7DE-EBCA8DAD93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a:r>
              <a:rPr lang="en-US" b="0">
                <a:solidFill>
                  <a:srgbClr val="333333"/>
                </a:solidFill>
                <a:effectLst/>
                <a:latin typeface="+mn-lt"/>
              </a:rPr>
              <a:t>These are some </a:t>
            </a:r>
            <a:r>
              <a:rPr lang="en-US" b="0" err="1">
                <a:solidFill>
                  <a:srgbClr val="333333"/>
                </a:solidFill>
                <a:effectLst/>
                <a:latin typeface="+mn-lt"/>
              </a:rPr>
              <a:t>organisations</a:t>
            </a:r>
            <a:r>
              <a:rPr lang="en-US" b="0">
                <a:solidFill>
                  <a:srgbClr val="333333"/>
                </a:solidFill>
                <a:effectLst/>
                <a:latin typeface="+mn-lt"/>
              </a:rPr>
              <a:t> that we or families can contact for support, and </a:t>
            </a:r>
            <a:r>
              <a:rPr lang="en-US">
                <a:solidFill>
                  <a:srgbClr val="333333"/>
                </a:solidFill>
              </a:rPr>
              <a:t>there are </a:t>
            </a:r>
            <a:r>
              <a:rPr lang="en-US" b="0">
                <a:solidFill>
                  <a:srgbClr val="333333"/>
                </a:solidFill>
                <a:effectLst/>
                <a:latin typeface="+mn-lt"/>
              </a:rPr>
              <a:t>also some resources on this slide</a:t>
            </a:r>
          </a:p>
          <a:p>
            <a:pPr marL="171450" indent="-171450" algn="l" fontAlgn="base">
              <a:buFont typeface="Arial" panose="020B0604020202020204" pitchFamily="34" charset="0"/>
              <a:buChar char="•"/>
            </a:pPr>
            <a:r>
              <a:rPr lang="en-US" b="0">
                <a:solidFill>
                  <a:srgbClr val="333333"/>
                </a:solidFill>
                <a:effectLst/>
                <a:latin typeface="+mn-lt"/>
              </a:rPr>
              <a:t>I CAN have a free help line that families or professionals can contact for advice – the 2544 number on this slide is the phone number for the help line. More general contact details for I CAN are below that – there is lots of information for families and professionals on their website</a:t>
            </a:r>
          </a:p>
          <a:p>
            <a:pPr marL="171450" indent="-171450" algn="l" fontAlgn="base">
              <a:buFont typeface="Arial" panose="020B0604020202020204" pitchFamily="34" charset="0"/>
              <a:buChar char="•"/>
            </a:pPr>
            <a:r>
              <a:rPr lang="en-US" b="0">
                <a:solidFill>
                  <a:srgbClr val="333333"/>
                </a:solidFill>
                <a:effectLst/>
                <a:latin typeface="+mn-lt"/>
              </a:rPr>
              <a:t>RADLD: a campaign to raise awareness of DLD – lots of videos online.</a:t>
            </a:r>
          </a:p>
          <a:p>
            <a:pPr marL="171450" indent="-171450" algn="l" fontAlgn="base">
              <a:buFont typeface="Arial" panose="020B0604020202020204" pitchFamily="34" charset="0"/>
              <a:buChar char="•"/>
            </a:pPr>
            <a:r>
              <a:rPr lang="en-US" b="0">
                <a:solidFill>
                  <a:srgbClr val="333333"/>
                </a:solidFill>
                <a:effectLst/>
                <a:latin typeface="+mn-lt"/>
              </a:rPr>
              <a:t>NAPLIC: UK organization of teachers, </a:t>
            </a:r>
            <a:r>
              <a:rPr lang="en-US" b="0" err="1">
                <a:solidFill>
                  <a:srgbClr val="333333"/>
                </a:solidFill>
                <a:effectLst/>
                <a:latin typeface="+mn-lt"/>
              </a:rPr>
              <a:t>SaLTs</a:t>
            </a:r>
            <a:r>
              <a:rPr lang="en-US" b="0">
                <a:solidFill>
                  <a:srgbClr val="333333"/>
                </a:solidFill>
                <a:effectLst/>
                <a:latin typeface="+mn-lt"/>
              </a:rPr>
              <a:t> and other professionals working with CYP </a:t>
            </a:r>
            <a:r>
              <a:rPr lang="en-US">
                <a:solidFill>
                  <a:srgbClr val="333333"/>
                </a:solidFill>
              </a:rPr>
              <a:t>with</a:t>
            </a:r>
            <a:r>
              <a:rPr lang="en-US" b="0">
                <a:solidFill>
                  <a:srgbClr val="333333"/>
                </a:solidFill>
                <a:effectLst/>
                <a:latin typeface="+mn-lt"/>
              </a:rPr>
              <a:t> language difficulties.</a:t>
            </a:r>
          </a:p>
          <a:p>
            <a:pPr marL="171450" indent="-171450" algn="l" fontAlgn="base">
              <a:buFont typeface="Arial" panose="020B0604020202020204" pitchFamily="34" charset="0"/>
              <a:buChar char="•"/>
            </a:pPr>
            <a:r>
              <a:rPr lang="en-US" b="0">
                <a:solidFill>
                  <a:srgbClr val="333333"/>
                </a:solidFill>
                <a:effectLst/>
                <a:latin typeface="+mn-lt"/>
              </a:rPr>
              <a:t>RCSLT</a:t>
            </a:r>
            <a:r>
              <a:rPr lang="en-US" b="0" baseline="0">
                <a:solidFill>
                  <a:srgbClr val="333333"/>
                </a:solidFill>
                <a:effectLst/>
                <a:latin typeface="+mn-lt"/>
              </a:rPr>
              <a:t> </a:t>
            </a:r>
            <a:r>
              <a:rPr lang="mr-IN" b="0" baseline="0">
                <a:solidFill>
                  <a:srgbClr val="333333"/>
                </a:solidFill>
                <a:effectLst/>
                <a:latin typeface="+mn-lt"/>
              </a:rPr>
              <a:t>–</a:t>
            </a:r>
            <a:r>
              <a:rPr lang="en-US" b="0" baseline="0">
                <a:solidFill>
                  <a:srgbClr val="333333"/>
                </a:solidFill>
                <a:effectLst/>
                <a:latin typeface="+mn-lt"/>
              </a:rPr>
              <a:t> royal college of speech and language therapists </a:t>
            </a:r>
            <a:r>
              <a:rPr lang="mr-IN" b="0" baseline="0">
                <a:solidFill>
                  <a:srgbClr val="333333"/>
                </a:solidFill>
                <a:effectLst/>
                <a:latin typeface="+mn-lt"/>
              </a:rPr>
              <a:t>–</a:t>
            </a:r>
            <a:r>
              <a:rPr lang="en-US" b="0" baseline="0">
                <a:solidFill>
                  <a:srgbClr val="333333"/>
                </a:solidFill>
                <a:effectLst/>
                <a:latin typeface="+mn-lt"/>
              </a:rPr>
              <a:t> has webpages with information on </a:t>
            </a:r>
            <a:r>
              <a:rPr lang="en-US">
                <a:solidFill>
                  <a:srgbClr val="333333"/>
                </a:solidFill>
              </a:rPr>
              <a:t>DLD.</a:t>
            </a:r>
            <a:endParaRPr lang="en-US" b="0" baseline="0">
              <a:solidFill>
                <a:srgbClr val="333333"/>
              </a:solidFill>
              <a:effectLst/>
              <a:latin typeface="+mn-lt"/>
            </a:endParaRPr>
          </a:p>
          <a:p>
            <a:pPr marL="171450" indent="-171450" fontAlgn="base">
              <a:buFont typeface="Arial" panose="020B0604020202020204" pitchFamily="34" charset="0"/>
              <a:buChar char="•"/>
            </a:pPr>
            <a:r>
              <a:rPr lang="en-US" b="0" baseline="0" err="1">
                <a:solidFill>
                  <a:srgbClr val="333333"/>
                </a:solidFill>
                <a:effectLst/>
                <a:latin typeface="+mn-lt"/>
              </a:rPr>
              <a:t>Afasic</a:t>
            </a:r>
            <a:r>
              <a:rPr lang="en-US" b="0" baseline="0">
                <a:solidFill>
                  <a:srgbClr val="333333"/>
                </a:solidFill>
                <a:effectLst/>
                <a:latin typeface="+mn-lt"/>
              </a:rPr>
              <a:t> – support for families</a:t>
            </a:r>
          </a:p>
          <a:p>
            <a:pPr marL="171450" indent="-171450" fontAlgn="base">
              <a:buFont typeface="Arial" panose="020B0604020202020204" pitchFamily="34" charset="0"/>
              <a:buChar char="•"/>
            </a:pPr>
            <a:r>
              <a:rPr lang="en-GB" altLang="en-US" b="0">
                <a:latin typeface="+mn-lt"/>
              </a:rPr>
              <a:t>DLDandme.org: a website for raising awareness of DLD with support and resources</a:t>
            </a:r>
          </a:p>
          <a:p>
            <a:pPr marL="171450" indent="-171450" algn="l" fontAlgn="base">
              <a:buFont typeface="Arial" panose="020B0604020202020204" pitchFamily="34" charset="0"/>
              <a:buChar char="•"/>
            </a:pPr>
            <a:r>
              <a:rPr lang="en-GB" altLang="en-US" b="0">
                <a:latin typeface="+mn-lt"/>
              </a:rPr>
              <a:t>DLD and me book: written by 2 </a:t>
            </a:r>
            <a:r>
              <a:rPr lang="en-GB" altLang="en-US" b="0" err="1">
                <a:latin typeface="+mn-lt"/>
              </a:rPr>
              <a:t>SaLTs</a:t>
            </a:r>
            <a:r>
              <a:rPr lang="en-GB" altLang="en-US" b="0">
                <a:latin typeface="+mn-lt"/>
              </a:rPr>
              <a:t>, for </a:t>
            </a:r>
            <a:r>
              <a:rPr lang="en-GB" altLang="en-US" b="0" err="1">
                <a:latin typeface="+mn-lt"/>
              </a:rPr>
              <a:t>SaLTS</a:t>
            </a:r>
            <a:r>
              <a:rPr lang="en-GB" altLang="en-US" b="0">
                <a:latin typeface="+mn-lt"/>
              </a:rPr>
              <a:t>, teachers, other professionals, and families – 12 week self-awareness programme to help CYP identify their strengths, what supports them, and share it with others. Has been run in primary and secondary schools.</a:t>
            </a:r>
          </a:p>
          <a:p>
            <a:pPr marL="171450" indent="-171450" algn="l" fontAlgn="base">
              <a:buFont typeface="Arial" panose="020B0604020202020204" pitchFamily="34" charset="0"/>
              <a:buChar char="•"/>
            </a:pPr>
            <a:r>
              <a:rPr lang="en-GB" altLang="en-US" b="0">
                <a:latin typeface="+mn-lt"/>
              </a:rPr>
              <a:t>DLDandme.co.uk: </a:t>
            </a:r>
            <a:r>
              <a:rPr lang="en-US" b="0">
                <a:solidFill>
                  <a:srgbClr val="333333"/>
                </a:solidFill>
                <a:effectLst/>
                <a:latin typeface="+mn-lt"/>
              </a:rPr>
              <a:t>Accompanying website for the book: website for kids and teenagers to learn about Developmental Language Disorder (DLD) and to share how they have told others. Also has a section for families and a section for teachers.</a:t>
            </a:r>
          </a:p>
          <a:p>
            <a:pPr marL="171450" indent="-171450" algn="l" fontAlgn="base">
              <a:buFont typeface="Arial" panose="020B0604020202020204" pitchFamily="34" charset="0"/>
              <a:buChar char="•"/>
            </a:pPr>
            <a:r>
              <a:rPr lang="en-GB" altLang="en-US" b="0">
                <a:latin typeface="+mn-lt"/>
              </a:rPr>
              <a:t>The DLD project is an Australian website but has lots of useful information for families and professionals including a podcast, links to Facebook support groups, and links to training</a:t>
            </a:r>
          </a:p>
          <a:p>
            <a:pPr marL="171450" indent="-171450" algn="l" fontAlgn="base">
              <a:buFont typeface="Arial" panose="020B0604020202020204" pitchFamily="34" charset="0"/>
              <a:buChar char="•"/>
            </a:pPr>
            <a:r>
              <a:rPr lang="en-GB" altLang="en-US" b="0">
                <a:latin typeface="+mn-lt"/>
              </a:rPr>
              <a:t>Twitter hashtag</a:t>
            </a:r>
          </a:p>
          <a:p>
            <a:endParaRPr lang="en-GB" altLang="en-US" b="0"/>
          </a:p>
          <a:p>
            <a:pPr marL="171450" indent="-171450" algn="l" fontAlgn="base">
              <a:buFont typeface="Arial" panose="020B0604020202020204" pitchFamily="34" charset="0"/>
              <a:buChar char="•"/>
            </a:pPr>
            <a:endParaRPr lang="en-US" b="0">
              <a:solidFill>
                <a:srgbClr val="333333"/>
              </a:solidFill>
              <a:effectLst/>
              <a:latin typeface="din-next-w01-light"/>
            </a:endParaRPr>
          </a:p>
          <a:p>
            <a:pPr marL="171450" indent="-171450">
              <a:buFont typeface="Arial" panose="020B0604020202020204" pitchFamily="34" charset="0"/>
              <a:buChar char="•"/>
            </a:pPr>
            <a:endParaRPr lang="en-GB" altLang="en-US" b="0"/>
          </a:p>
        </p:txBody>
      </p:sp>
      <p:sp>
        <p:nvSpPr>
          <p:cNvPr id="129028" name="Slide Number Placeholder 3">
            <a:extLst>
              <a:ext uri="{FF2B5EF4-FFF2-40B4-BE49-F238E27FC236}">
                <a16:creationId xmlns:a16="http://schemas.microsoft.com/office/drawing/2014/main" id="{E9C047BF-65C0-477C-BE34-E312F83B13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1788" indent="-228600">
              <a:defRPr>
                <a:solidFill>
                  <a:schemeClr val="tx1"/>
                </a:solidFill>
                <a:latin typeface="Arial" panose="020B0604020202020204" pitchFamily="34" charset="0"/>
                <a:cs typeface="Arial" panose="020B0604020202020204" pitchFamily="34" charset="0"/>
              </a:defRPr>
            </a:lvl4pPr>
            <a:lvl5pPr marL="2058988" indent="-228600">
              <a:defRPr>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7C0B06-BFA3-4FB6-B66B-395DCBA6F374}" type="slidenum">
              <a:rPr lang="en-GB" altLang="en-US">
                <a:latin typeface="Calibri" panose="020F0502020204030204" pitchFamily="34" charset="0"/>
              </a:rPr>
              <a:pPr/>
              <a:t>91</a:t>
            </a:fld>
            <a:endParaRPr lang="en-GB" altLang="en-US">
              <a:latin typeface="Calibri" panose="020F0502020204030204" pitchFamily="34" charset="0"/>
            </a:endParaRPr>
          </a:p>
        </p:txBody>
      </p:sp>
    </p:spTree>
    <p:extLst>
      <p:ext uri="{BB962C8B-B14F-4D97-AF65-F5344CB8AC3E}">
        <p14:creationId xmlns:p14="http://schemas.microsoft.com/office/powerpoint/2010/main" val="6646742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Let’s go through the answers from the quiz we did at the beginning</a:t>
            </a:r>
          </a:p>
        </p:txBody>
      </p:sp>
      <p:sp>
        <p:nvSpPr>
          <p:cNvPr id="4" name="Slide Number Placeholder 3"/>
          <p:cNvSpPr>
            <a:spLocks noGrp="1"/>
          </p:cNvSpPr>
          <p:nvPr>
            <p:ph type="sldNum" sz="quarter" idx="5"/>
          </p:nvPr>
        </p:nvSpPr>
        <p:spPr/>
        <p:txBody>
          <a:bodyPr/>
          <a:lstStyle/>
          <a:p>
            <a:fld id="{9ABFA778-E5DD-4289-964A-DD4DAB0D721B}" type="slidenum">
              <a:rPr lang="en-GB" smtClean="0"/>
              <a:t>92</a:t>
            </a:fld>
            <a:endParaRPr lang="en-GB"/>
          </a:p>
        </p:txBody>
      </p:sp>
    </p:spTree>
    <p:extLst>
      <p:ext uri="{BB962C8B-B14F-4D97-AF65-F5344CB8AC3E}">
        <p14:creationId xmlns:p14="http://schemas.microsoft.com/office/powerpoint/2010/main" val="27333771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Look at the appendix and add any slides next that you think are relevant for your school</a:t>
            </a:r>
            <a:endParaRPr lang="en-US"/>
          </a:p>
        </p:txBody>
      </p:sp>
      <p:sp>
        <p:nvSpPr>
          <p:cNvPr id="4" name="Slide Number Placeholder 3"/>
          <p:cNvSpPr>
            <a:spLocks noGrp="1"/>
          </p:cNvSpPr>
          <p:nvPr>
            <p:ph type="sldNum" sz="quarter" idx="5"/>
          </p:nvPr>
        </p:nvSpPr>
        <p:spPr/>
        <p:txBody>
          <a:bodyPr/>
          <a:lstStyle/>
          <a:p>
            <a:fld id="{2448A9F2-FACE-45C2-BFE6-77D32E86BC1F}" type="slidenum">
              <a:rPr lang="en-GB" smtClean="0"/>
              <a:t>93</a:t>
            </a:fld>
            <a:endParaRPr lang="en-GB"/>
          </a:p>
        </p:txBody>
      </p:sp>
    </p:spTree>
    <p:extLst>
      <p:ext uri="{BB962C8B-B14F-4D97-AF65-F5344CB8AC3E}">
        <p14:creationId xmlns:p14="http://schemas.microsoft.com/office/powerpoint/2010/main" val="13907061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a:t>The Speech, Language and Communication Framework (SLCF) is a free online professional development tool that can be used by staff in the setting to check their own </a:t>
            </a:r>
            <a:r>
              <a:rPr lang="en-GB" sz="1200" b="0" i="0" u="none" strike="noStrike" kern="1200">
                <a:solidFill>
                  <a:schemeClr val="tx1"/>
                </a:solidFill>
                <a:effectLst/>
                <a:latin typeface="+mn-lt"/>
                <a:ea typeface="+mn-ea"/>
                <a:cs typeface="+mn-cs"/>
              </a:rPr>
              <a:t>skills, knowledge and confidence in supporting SLC of children – then suggests areas you need to develop further and possible next steps like training courses, reading and resources.</a:t>
            </a:r>
          </a:p>
          <a:p>
            <a:pPr marL="171450" indent="-171450">
              <a:buFont typeface="Arial" panose="020B0604020202020204" pitchFamily="34" charset="0"/>
              <a:buChar char="•"/>
              <a:defRPr/>
            </a:pPr>
            <a:r>
              <a:rPr lang="en-GB"/>
              <a:t>It can</a:t>
            </a:r>
            <a:r>
              <a:rPr lang="en-GB" sz="1200" b="0" i="0" u="none" strike="noStrike" kern="1200">
                <a:solidFill>
                  <a:schemeClr val="tx1"/>
                </a:solidFill>
                <a:effectLst/>
                <a:latin typeface="+mn-lt"/>
                <a:ea typeface="+mn-ea"/>
                <a:cs typeface="+mn-cs"/>
              </a:rPr>
              <a:t> be used by </a:t>
            </a:r>
            <a:r>
              <a:rPr lang="en-GB"/>
              <a:t>schools </a:t>
            </a:r>
            <a:r>
              <a:rPr lang="en-GB" sz="1200" b="0" i="0" u="none" strike="noStrike" kern="1200">
                <a:solidFill>
                  <a:schemeClr val="tx1"/>
                </a:solidFill>
                <a:effectLst/>
                <a:latin typeface="+mn-lt"/>
                <a:ea typeface="+mn-ea"/>
                <a:cs typeface="+mn-cs"/>
              </a:rPr>
              <a:t>to help plan CPD opportunities tailored to </a:t>
            </a:r>
            <a:r>
              <a:rPr lang="en-GB"/>
              <a:t>the needs</a:t>
            </a:r>
            <a:r>
              <a:rPr lang="en-GB" sz="1200" b="0" i="0" u="none" strike="noStrike" kern="1200">
                <a:solidFill>
                  <a:schemeClr val="tx1"/>
                </a:solidFill>
                <a:effectLst/>
                <a:latin typeface="+mn-lt"/>
                <a:ea typeface="+mn-ea"/>
                <a:cs typeface="+mn-cs"/>
              </a:rPr>
              <a:t> of staff.</a:t>
            </a:r>
          </a:p>
          <a:p>
            <a:pPr marL="171450" indent="-171450">
              <a:buFont typeface="Arial" panose="020B0604020202020204" pitchFamily="34" charset="0"/>
              <a:buChar char="•"/>
            </a:pPr>
            <a:endParaRPr lang="en-GB"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9ABFA778-E5DD-4289-964A-DD4DAB0D721B}" type="slidenum">
              <a:rPr lang="en-GB" smtClean="0"/>
              <a:t>94</a:t>
            </a:fld>
            <a:endParaRPr lang="en-GB"/>
          </a:p>
        </p:txBody>
      </p:sp>
    </p:spTree>
    <p:extLst>
      <p:ext uri="{BB962C8B-B14F-4D97-AF65-F5344CB8AC3E}">
        <p14:creationId xmlns:p14="http://schemas.microsoft.com/office/powerpoint/2010/main" val="26194182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TCT online short course is a course that could be done by teachers or TAs to build up their knowledge and understanding of SLC and SLCN.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It’s got 4 parts – definition of SLC and explaining why important, understanding typical development and milestones, strategies for supporting SLC, and how to support children with SLCN.</a:t>
            </a:r>
          </a:p>
          <a:p>
            <a:pPr marL="171450" indent="-171450">
              <a:buFont typeface="Arial" panose="020B0604020202020204" pitchFamily="34" charset="0"/>
              <a:buChar char="•"/>
              <a:defRPr/>
            </a:pPr>
            <a:r>
              <a:rPr lang="en-GB"/>
              <a:t>Some staff will need to do more than this – but this could be a good starting point.</a:t>
            </a:r>
          </a:p>
        </p:txBody>
      </p:sp>
      <p:sp>
        <p:nvSpPr>
          <p:cNvPr id="4" name="Slide Number Placeholder 3"/>
          <p:cNvSpPr>
            <a:spLocks noGrp="1"/>
          </p:cNvSpPr>
          <p:nvPr>
            <p:ph type="sldNum" sz="quarter" idx="10"/>
          </p:nvPr>
        </p:nvSpPr>
        <p:spPr/>
        <p:txBody>
          <a:bodyPr/>
          <a:lstStyle/>
          <a:p>
            <a:fld id="{9DA9994E-124E-4E02-8B18-0871EDB82DB5}" type="slidenum">
              <a:rPr lang="en-GB" smtClean="0"/>
              <a:t>95</a:t>
            </a:fld>
            <a:endParaRPr lang="en-GB"/>
          </a:p>
        </p:txBody>
      </p:sp>
    </p:spTree>
    <p:extLst>
      <p:ext uri="{BB962C8B-B14F-4D97-AF65-F5344CB8AC3E}">
        <p14:creationId xmlns:p14="http://schemas.microsoft.com/office/powerpoint/2010/main" val="36016176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GB" b="0">
                <a:cs typeface="Calibri" panose="020F0502020204030204"/>
              </a:rPr>
              <a:t>The Communication Commitment is a free resource that can be used to develop a whole school approach to communication. </a:t>
            </a:r>
          </a:p>
        </p:txBody>
      </p:sp>
      <p:sp>
        <p:nvSpPr>
          <p:cNvPr id="4" name="Slide Number Placeholder 3"/>
          <p:cNvSpPr>
            <a:spLocks noGrp="1"/>
          </p:cNvSpPr>
          <p:nvPr>
            <p:ph type="sldNum" sz="quarter" idx="10"/>
          </p:nvPr>
        </p:nvSpPr>
        <p:spPr/>
        <p:txBody>
          <a:bodyPr/>
          <a:lstStyle/>
          <a:p>
            <a:fld id="{9DA9994E-124E-4E02-8B18-0871EDB82DB5}" type="slidenum">
              <a:rPr lang="en-GB" smtClean="0"/>
              <a:t>96</a:t>
            </a:fld>
            <a:endParaRPr lang="en-GB"/>
          </a:p>
        </p:txBody>
      </p:sp>
    </p:spTree>
    <p:extLst>
      <p:ext uri="{BB962C8B-B14F-4D97-AF65-F5344CB8AC3E}">
        <p14:creationId xmlns:p14="http://schemas.microsoft.com/office/powerpoint/2010/main" val="2435984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5"/>
          </p:nvPr>
        </p:nvSpPr>
        <p:spPr/>
        <p:txBody>
          <a:bodyPr/>
          <a:lstStyle/>
          <a:p>
            <a:fld id="{2448A9F2-FACE-45C2-BFE6-77D32E86BC1F}" type="slidenum">
              <a:rPr lang="en-GB" smtClean="0"/>
              <a:t>97</a:t>
            </a:fld>
            <a:endParaRPr lang="en-GB"/>
          </a:p>
        </p:txBody>
      </p:sp>
    </p:spTree>
    <p:extLst>
      <p:ext uri="{BB962C8B-B14F-4D97-AF65-F5344CB8AC3E}">
        <p14:creationId xmlns:p14="http://schemas.microsoft.com/office/powerpoint/2010/main" val="2233542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https://radld.org/about/dld/population-calculato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https://www.youtube.com/watch?v=tQ-s02HWLb0&amp;vl=en-GB"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hyperlink" Target="https://www.youtube.com/watch?v=rwOfkj0dj_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hyperlink" Target="https://www.youtube.com/watch?v=JAsf_Wqjz4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21.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s://www.youtube.com/watch?v=r1ZbRpU9ja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hyperlink" Target="https://www.youtube.com/watch?v=MNf-VHzClP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hyperlink" Target="https://ican.org.uk/no-pens-day-wednesday/"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shop.ican.org.uk/sites/default/files/imagecache/product_full/A2_Primary-poster195%5b1%5d.jp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thecommunicationtrust.org.uk/media/1590/primary_milestone_poster_-_final.pdf" TargetMode="External"/><Relationship Id="rId5" Type="http://schemas.openxmlformats.org/officeDocument/2006/relationships/image" Target="../media/image2.jpe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0.jpeg"/><Relationship Id="rId5" Type="http://schemas.openxmlformats.org/officeDocument/2006/relationships/image" Target="../media/image26.jpeg"/><Relationship Id="rId10" Type="http://schemas.openxmlformats.org/officeDocument/2006/relationships/hyperlink" Target="http://hvdl.org.uk/gaps/" TargetMode="External"/><Relationship Id="rId4" Type="http://schemas.openxmlformats.org/officeDocument/2006/relationships/hyperlink" Target="https://shop.ican.org.uk/sites/default/files/imagecache/product_full/A2_Primary-poster195%5b1%5d.jpg" TargetMode="External"/><Relationship Id="rId9" Type="http://schemas.openxmlformats.org/officeDocument/2006/relationships/hyperlink" Target="https://www.spelfabet.com.au/2014/01/language-for-learning-checklis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4.jpe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hyperlink" Target="https://ican.org.uk/dld-webinar-seri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hyperlink" Target="https://www.thecommunicationtrust.org.uk/media/599128/communication_passport.pdf" TargetMode="Externa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37.tiff"/></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hyperlink" Target="https://www.youtube.com/watch?v=2yPR1UUtjec"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hyperlink" Target="https://ican.org.uk/no-pens-day-wednesday/" TargetMode="External"/><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41.tiff"/><Relationship Id="rId4" Type="http://schemas.openxmlformats.org/officeDocument/2006/relationships/hyperlink" Target="https://www.blacksheeppress.co.uk/product/secondary-talk-narrative-ks3-4/"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shop.ican.org.uk/sites/default/files/imagecache/product_full/Secondaryposter195.jp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s://ican.org.uk/media/2081/whats-typical-talk-at-secondary.pdf" TargetMode="External"/><Relationship Id="rId5" Type="http://schemas.openxmlformats.org/officeDocument/2006/relationships/image" Target="../media/image2.jpeg"/><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jpeg"/><Relationship Id="rId7" Type="http://schemas.openxmlformats.org/officeDocument/2006/relationships/hyperlink" Target="https://shop.ican.org.uk/sites/default/files/imagecache/product_full/Secondaryposter195.jpg" TargetMode="External"/><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hyperlink" Target="https://www.spelfabet.com.au/2014/01/language-for-learning-checklist" TargetMode="External"/><Relationship Id="rId5" Type="http://schemas.openxmlformats.org/officeDocument/2006/relationships/image" Target="../media/image29.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6.xml"/><Relationship Id="rId5" Type="http://schemas.openxmlformats.org/officeDocument/2006/relationships/hyperlink" Target="https://www.blacksheeppress.co.uk/product/secondary-talk-narrative-ks3-4/" TargetMode="External"/><Relationship Id="rId4" Type="http://schemas.openxmlformats.org/officeDocument/2006/relationships/image" Target="../media/image45.tiff"/></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hyperlink" Target="https://www.blacksheeppress.co.uk/product/secondary-talk-narrative-ks3-4/" TargetMode="External"/><Relationship Id="rId4" Type="http://schemas.openxmlformats.org/officeDocument/2006/relationships/image" Target="../media/image46.tiff"/></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47.tif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hyperlink" Target="https://ican.org.uk/dld-webinar-series/" TargetMode="External"/><Relationship Id="rId4" Type="http://schemas.openxmlformats.org/officeDocument/2006/relationships/image" Target="../media/image35.jpe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hyperlink" Target="https://www.thecommunicationtrust.org.uk/media/599128/communication_passport.pdf" TargetMode="External"/><Relationship Id="rId4" Type="http://schemas.openxmlformats.org/officeDocument/2006/relationships/image" Target="../media/image36.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hyperlink" Target="http://www.sendgateway.org.uk/resources" TargetMode="External"/><Relationship Id="rId4" Type="http://schemas.openxmlformats.org/officeDocument/2006/relationships/hyperlink" Target="https://ican.org.uk/dld-webinar-seri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hyperlink" Target="https://padlet.com/naplicchair/e83ts3jjjrw1?fbclid=IwAR2ec4cTwGC5Bi10vBe2r5VbJ4FvT3-6EOt8AWMH32EYKbxF68yZrkUBvtQ" TargetMode="External"/><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2.jpeg"/></Relationships>
</file>

<file path=ppt/slides/_rels/slide9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hyperlink" Target="http://www.ican.org.uk/" TargetMode="External"/><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29.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tiff"/><Relationship Id="rId5" Type="http://schemas.openxmlformats.org/officeDocument/2006/relationships/image" Target="../media/image54.png"/><Relationship Id="rId10" Type="http://schemas.openxmlformats.org/officeDocument/2006/relationships/image" Target="../media/image2.jpe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hyperlink" Target="mailto:Info@ican.org.uk"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6.xml"/><Relationship Id="rId5" Type="http://schemas.openxmlformats.org/officeDocument/2006/relationships/image" Target="../media/image61.svg"/><Relationship Id="rId4" Type="http://schemas.openxmlformats.org/officeDocument/2006/relationships/image" Target="../media/image60.pn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hyperlink" Target="https://www.slcframework.org.uk/the-speech-language-and-communication-framework-slcf/" TargetMode="External"/><Relationship Id="rId4" Type="http://schemas.openxmlformats.org/officeDocument/2006/relationships/image" Target="../media/image2.jpeg"/></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hyperlink" Target="https://www.thecommunicationtrust.org.uk/projects/professional-development/online-short-course/" TargetMode="External"/><Relationship Id="rId4" Type="http://schemas.openxmlformats.org/officeDocument/2006/relationships/image" Target="../media/image2.jpeg"/></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hyperlink" Target="https://www.thecommunicationtrust.org.uk/projects/communication-commitment/" TargetMode="External"/><Relationship Id="rId4" Type="http://schemas.openxmlformats.org/officeDocument/2006/relationships/image" Target="../media/image64.png"/></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5CA903-0FCB-4835-9A8A-0B49A065450A}"/>
              </a:ext>
            </a:extLst>
          </p:cNvPr>
          <p:cNvSpPr/>
          <p:nvPr/>
        </p:nvSpPr>
        <p:spPr>
          <a:xfrm>
            <a:off x="787633" y="0"/>
            <a:ext cx="4406834" cy="6858000"/>
          </a:xfrm>
          <a:prstGeom prst="rect">
            <a:avLst/>
          </a:prstGeom>
          <a:solidFill>
            <a:srgbClr val="54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89CCDF21-28A7-441B-93D3-CFDB822F75E3}"/>
              </a:ext>
            </a:extLst>
          </p:cNvPr>
          <p:cNvPicPr>
            <a:picLocks noChangeAspect="1"/>
          </p:cNvPicPr>
          <p:nvPr/>
        </p:nvPicPr>
        <p:blipFill>
          <a:blip r:embed="rId3"/>
          <a:stretch>
            <a:fillRect/>
          </a:stretch>
        </p:blipFill>
        <p:spPr>
          <a:xfrm>
            <a:off x="357451" y="340143"/>
            <a:ext cx="5267198" cy="6160740"/>
          </a:xfrm>
          <a:prstGeom prst="rect">
            <a:avLst/>
          </a:prstGeom>
        </p:spPr>
      </p:pic>
      <p:sp>
        <p:nvSpPr>
          <p:cNvPr id="104" name="TextBox 5"/>
          <p:cNvSpPr txBox="1"/>
          <p:nvPr/>
        </p:nvSpPr>
        <p:spPr>
          <a:xfrm>
            <a:off x="5888009" y="1921921"/>
            <a:ext cx="5946540" cy="317009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lgn="ctr">
              <a:defRPr sz="4000">
                <a:solidFill>
                  <a:srgbClr val="542344"/>
                </a:solidFill>
                <a:latin typeface="Arial Rounded MT Bold"/>
                <a:ea typeface="Arial Rounded MT Bold"/>
                <a:cs typeface="Arial Rounded MT Bold"/>
                <a:sym typeface="Arial Rounded MT Bold"/>
              </a:defRPr>
            </a:lvl1pPr>
          </a:lstStyle>
          <a:p>
            <a:pPr algn="r"/>
            <a:r>
              <a:rPr lang="en-GB" dirty="0">
                <a:latin typeface="Arial"/>
                <a:cs typeface="Arial"/>
              </a:rPr>
              <a:t>Inclusion by design for children and young people with Developmental Language Disorder (DLD)</a:t>
            </a:r>
            <a:endParaRPr lang="en-US" dirty="0"/>
          </a:p>
        </p:txBody>
      </p:sp>
      <p:sp>
        <p:nvSpPr>
          <p:cNvPr id="105" name="TextBox 7"/>
          <p:cNvSpPr txBox="1"/>
          <p:nvPr/>
        </p:nvSpPr>
        <p:spPr>
          <a:xfrm>
            <a:off x="1820546" y="5876926"/>
            <a:ext cx="4445635"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a:solidFill>
                  <a:srgbClr val="542344"/>
                </a:solidFill>
              </a:defRPr>
            </a:lvl1pPr>
          </a:lstStyle>
          <a:p>
            <a:endParaRPr/>
          </a:p>
        </p:txBody>
      </p:sp>
      <p:sp>
        <p:nvSpPr>
          <p:cNvPr id="106" name="TextBox 5"/>
          <p:cNvSpPr txBox="1"/>
          <p:nvPr/>
        </p:nvSpPr>
        <p:spPr>
          <a:xfrm>
            <a:off x="5737209" y="5344792"/>
            <a:ext cx="615687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lgn="ctr">
              <a:defRPr sz="3200">
                <a:latin typeface="+mn-lt"/>
                <a:ea typeface="+mn-ea"/>
                <a:cs typeface="+mn-cs"/>
                <a:sym typeface="Calibri"/>
              </a:defRPr>
            </a:lvl1pPr>
          </a:lstStyle>
          <a:p>
            <a:pPr algn="r"/>
            <a:r>
              <a:rPr lang="en-US" sz="2800" dirty="0">
                <a:solidFill>
                  <a:srgbClr val="F77F00"/>
                </a:solidFill>
                <a:latin typeface="Arial"/>
                <a:ea typeface="Arial Rounded MT Bold"/>
                <a:cs typeface="Arial"/>
              </a:rPr>
              <a:t>For mainstream school staff</a:t>
            </a:r>
          </a:p>
        </p:txBody>
      </p:sp>
      <p:pic>
        <p:nvPicPr>
          <p:cNvPr id="6" name="Picture 5">
            <a:extLst>
              <a:ext uri="{FF2B5EF4-FFF2-40B4-BE49-F238E27FC236}">
                <a16:creationId xmlns:a16="http://schemas.microsoft.com/office/drawing/2014/main" id="{1003ADAF-DBB0-4819-A1CE-C08D50CC3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6786" y="296499"/>
            <a:ext cx="1464129" cy="1464129"/>
          </a:xfrm>
          <a:prstGeom prst="rect">
            <a:avLst/>
          </a:prstGeom>
        </p:spPr>
      </p:pic>
      <p:cxnSp>
        <p:nvCxnSpPr>
          <p:cNvPr id="5" name="Straight Connector 4">
            <a:extLst>
              <a:ext uri="{FF2B5EF4-FFF2-40B4-BE49-F238E27FC236}">
                <a16:creationId xmlns:a16="http://schemas.microsoft.com/office/drawing/2014/main" id="{C900BF6E-B56C-4C03-AAF0-9ACB4B4AAD8B}"/>
              </a:ext>
            </a:extLst>
          </p:cNvPr>
          <p:cNvCxnSpPr>
            <a:cxnSpLocks/>
          </p:cNvCxnSpPr>
          <p:nvPr/>
        </p:nvCxnSpPr>
        <p:spPr>
          <a:xfrm flipH="1">
            <a:off x="6253407" y="5257824"/>
            <a:ext cx="5637508" cy="0"/>
          </a:xfrm>
          <a:prstGeom prst="line">
            <a:avLst/>
          </a:prstGeom>
          <a:ln w="28575">
            <a:solidFill>
              <a:srgbClr val="552343"/>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6FE0D86C-6282-4121-AD49-8E4E9527BD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0291" y="6131976"/>
            <a:ext cx="1548691" cy="527472"/>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24A4CA88-79A5-4577-9DBD-E6423EB987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1636" y="6199619"/>
            <a:ext cx="1475169" cy="472253"/>
          </a:xfrm>
          <a:prstGeom prst="rect">
            <a:avLst/>
          </a:prstGeom>
        </p:spPr>
      </p:pic>
    </p:spTree>
    <p:extLst>
      <p:ext uri="{BB962C8B-B14F-4D97-AF65-F5344CB8AC3E}">
        <p14:creationId xmlns:p14="http://schemas.microsoft.com/office/powerpoint/2010/main" val="2272081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504147" y="438531"/>
            <a:ext cx="11365468"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DLD and English as an Additional Language (EAL)</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65274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742688" y="1743664"/>
            <a:ext cx="10503342" cy="5139869"/>
          </a:xfrm>
          <a:prstGeom prst="rect">
            <a:avLst/>
          </a:prstGeom>
        </p:spPr>
        <p:txBody>
          <a:bodyPr wrap="square" lIns="91440" tIns="45720" rIns="91440" bIns="45720" anchor="t">
            <a:spAutoFit/>
          </a:bodyPr>
          <a:lstStyle/>
          <a:p>
            <a:pPr marL="342900" indent="-342900">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EAL is not SEN, SLCN or DLD</a:t>
            </a:r>
          </a:p>
          <a:p>
            <a:pPr marL="800100" lvl="1" indent="-342900">
              <a:buClr>
                <a:srgbClr val="F77F00"/>
              </a:buClr>
              <a:buFont typeface="Wingdings" pitchFamily="2" charset="2"/>
              <a:buChar char="Ø"/>
            </a:pPr>
            <a:r>
              <a:rPr lang="en-GB" sz="2800">
                <a:solidFill>
                  <a:srgbClr val="542341"/>
                </a:solidFill>
                <a:latin typeface="Arial" panose="020B0604020202020204" pitchFamily="34" charset="0"/>
                <a:cs typeface="Arial" panose="020B0604020202020204" pitchFamily="34" charset="0"/>
              </a:rPr>
              <a:t>It’s an advantage in many ways! </a:t>
            </a:r>
          </a:p>
          <a:p>
            <a:pPr lvl="1">
              <a:buClr>
                <a:srgbClr val="F77F00"/>
              </a:buCl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CYP with both DLD and EAL will have difficulties in both/all languages</a:t>
            </a: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Do the family have concerns about their child’s talking and understanding in their home language?</a:t>
            </a: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Advice for families – speak their home language to their child</a:t>
            </a:r>
          </a:p>
          <a:p>
            <a:pPr marL="742950" lvl="1" indent="-285750">
              <a:buClr>
                <a:srgbClr val="F77F00"/>
              </a:buClr>
              <a:buFont typeface="Arial" panose="020B0604020202020204" pitchFamily="34" charset="0"/>
              <a:buChar char="•"/>
            </a:pPr>
            <a:endParaRPr lang="en-GB" sz="2400">
              <a:solidFill>
                <a:srgbClr val="542341"/>
              </a:solidFill>
              <a:latin typeface="Arial" panose="020B0604020202020204" pitchFamily="34" charset="0"/>
              <a:cs typeface="Arial" panose="020B0604020202020204" pitchFamily="34" charset="0"/>
            </a:endParaRPr>
          </a:p>
          <a:p>
            <a:pPr lvl="1">
              <a:buClr>
                <a:srgbClr val="F77F00"/>
              </a:buClr>
            </a:pPr>
            <a:endParaRPr lang="en-GB" sz="2400">
              <a:solidFill>
                <a:srgbClr val="54234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242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B173195-D6A5-42BA-8FAB-1CC57712D192}"/>
              </a:ext>
            </a:extLst>
          </p:cNvPr>
          <p:cNvSpPr txBox="1"/>
          <p:nvPr/>
        </p:nvSpPr>
        <p:spPr>
          <a:xfrm>
            <a:off x="540222" y="387663"/>
            <a:ext cx="4539835" cy="646331"/>
          </a:xfrm>
          <a:prstGeom prst="rect">
            <a:avLst/>
          </a:prstGeom>
          <a:noFill/>
        </p:spPr>
        <p:txBody>
          <a:bodyPr wrap="square" lIns="91440" tIns="45720" rIns="91440" bIns="45720" rtlCol="0" anchor="t">
            <a:spAutoFit/>
          </a:bodyPr>
          <a:lstStyle/>
          <a:p>
            <a:r>
              <a:rPr lang="en-GB" sz="3600">
                <a:solidFill>
                  <a:srgbClr val="542341"/>
                </a:solidFill>
                <a:latin typeface="Arial"/>
                <a:cs typeface="Arial"/>
              </a:rPr>
              <a:t>What we will cover</a:t>
            </a:r>
            <a:endParaRPr lang="en-GB" sz="3600">
              <a:solidFill>
                <a:srgbClr val="542341"/>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57F531D7-6A57-49B9-9EB6-61BD609D6505}"/>
              </a:ext>
            </a:extLst>
          </p:cNvPr>
          <p:cNvCxnSpPr/>
          <p:nvPr/>
        </p:nvCxnSpPr>
        <p:spPr>
          <a:xfrm>
            <a:off x="697718" y="114535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BE7EC-602A-4A64-83FC-7542CA894EB8}"/>
              </a:ext>
            </a:extLst>
          </p:cNvPr>
          <p:cNvSpPr/>
          <p:nvPr/>
        </p:nvSpPr>
        <p:spPr>
          <a:xfrm>
            <a:off x="278858" y="1585754"/>
            <a:ext cx="8668746" cy="5201424"/>
          </a:xfrm>
          <a:prstGeom prst="rect">
            <a:avLst/>
          </a:prstGeom>
        </p:spPr>
        <p:txBody>
          <a:bodyPr wrap="square" lIns="91440" tIns="45720" rIns="91440" bIns="45720" anchor="t">
            <a:spAutoFit/>
          </a:bodyPr>
          <a:lstStyle/>
          <a:p>
            <a:pPr marL="457200" indent="-457200">
              <a:spcAft>
                <a:spcPts val="1600"/>
              </a:spcAft>
              <a:buClr>
                <a:srgbClr val="F77F00"/>
              </a:buClr>
              <a:buFont typeface="Wingdings" panose="05000000000000000000" pitchFamily="2" charset="2"/>
              <a:buChar char="ü"/>
            </a:pPr>
            <a:r>
              <a:rPr lang="en-US" sz="2800">
                <a:solidFill>
                  <a:srgbClr val="542341"/>
                </a:solidFill>
                <a:latin typeface="Arial"/>
                <a:cs typeface="Arial"/>
              </a:rPr>
              <a:t>What is Developmental Language Disorder (DLD)?</a:t>
            </a:r>
            <a:endParaRPr lang="en-US"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How many children and young people (CYP) are affected by DLD?</a:t>
            </a: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Potential long-term impacts of DLD</a:t>
            </a:r>
            <a:endParaRPr lang="en-GB"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Universal practices to support all CYP</a:t>
            </a: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Targeted and specialist support for CYP with DLD</a:t>
            </a:r>
            <a:endParaRPr lang="en-GB"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How to raise concerns</a:t>
            </a:r>
            <a:endParaRPr lang="en-US" sz="2800">
              <a:solidFill>
                <a:srgbClr val="542341"/>
              </a:solidFill>
              <a:latin typeface="Arial"/>
              <a:cs typeface="Arial"/>
            </a:endParaRPr>
          </a:p>
          <a:p>
            <a:pPr>
              <a:spcAft>
                <a:spcPts val="1600"/>
              </a:spcAft>
              <a:buClr>
                <a:srgbClr val="F77F00"/>
              </a:buClr>
            </a:pPr>
            <a:endParaRPr lang="en-US" sz="2800">
              <a:solidFill>
                <a:srgbClr val="54234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AB762E9-116F-428A-A1F0-B9EB10B374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pic>
        <p:nvPicPr>
          <p:cNvPr id="4" name="Picture 3">
            <a:extLst>
              <a:ext uri="{FF2B5EF4-FFF2-40B4-BE49-F238E27FC236}">
                <a16:creationId xmlns:a16="http://schemas.microsoft.com/office/drawing/2014/main" id="{D93D6D32-2AEF-4CE9-8A73-EC909ECE7648}"/>
              </a:ext>
            </a:extLst>
          </p:cNvPr>
          <p:cNvPicPr>
            <a:picLocks noChangeAspect="1"/>
          </p:cNvPicPr>
          <p:nvPr/>
        </p:nvPicPr>
        <p:blipFill>
          <a:blip r:embed="rId4"/>
          <a:stretch>
            <a:fillRect/>
          </a:stretch>
        </p:blipFill>
        <p:spPr>
          <a:xfrm>
            <a:off x="8947604" y="2129949"/>
            <a:ext cx="3244396" cy="2598102"/>
          </a:xfrm>
          <a:prstGeom prst="rect">
            <a:avLst/>
          </a:prstGeom>
        </p:spPr>
      </p:pic>
    </p:spTree>
    <p:extLst>
      <p:ext uri="{BB962C8B-B14F-4D97-AF65-F5344CB8AC3E}">
        <p14:creationId xmlns:p14="http://schemas.microsoft.com/office/powerpoint/2010/main" val="579163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408302" y="186484"/>
            <a:ext cx="10763038"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DLD is common</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780554" y="1035361"/>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5D5881D2-E8A3-4A47-A6B8-8CD5F3863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48" y="908305"/>
            <a:ext cx="4362450" cy="44100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1D0E69E-76EA-4EC8-B533-7435FFBA30A2}"/>
              </a:ext>
            </a:extLst>
          </p:cNvPr>
          <p:cNvSpPr/>
          <p:nvPr/>
        </p:nvSpPr>
        <p:spPr>
          <a:xfrm>
            <a:off x="129082" y="1720840"/>
            <a:ext cx="6381196" cy="3416320"/>
          </a:xfrm>
          <a:prstGeom prst="rect">
            <a:avLst/>
          </a:prstGeom>
          <a:noFill/>
        </p:spPr>
        <p:txBody>
          <a:bodyPr wrap="square" lIns="91440" tIns="45720" rIns="91440" bIns="45720">
            <a:spAutoFit/>
          </a:bodyPr>
          <a:lstStyle/>
          <a:p>
            <a:pPr algn="ctr"/>
            <a:r>
              <a:rPr lang="en-US" sz="7200" b="1" cap="none" spc="0">
                <a:ln w="22225">
                  <a:solidFill>
                    <a:srgbClr val="552343"/>
                  </a:solidFill>
                  <a:prstDash val="solid"/>
                </a:ln>
                <a:solidFill>
                  <a:schemeClr val="accent2">
                    <a:lumMod val="40000"/>
                    <a:lumOff val="60000"/>
                  </a:schemeClr>
                </a:solidFill>
                <a:effectLst/>
              </a:rPr>
              <a:t>~7.6% of children in primary school</a:t>
            </a:r>
          </a:p>
        </p:txBody>
      </p:sp>
      <p:sp>
        <p:nvSpPr>
          <p:cNvPr id="2" name="TextBox 1">
            <a:extLst>
              <a:ext uri="{FF2B5EF4-FFF2-40B4-BE49-F238E27FC236}">
                <a16:creationId xmlns:a16="http://schemas.microsoft.com/office/drawing/2014/main" id="{560CD6A4-A6BA-4A6F-BA03-EF6DF4BA6F04}"/>
              </a:ext>
            </a:extLst>
          </p:cNvPr>
          <p:cNvSpPr txBox="1"/>
          <p:nvPr/>
        </p:nvSpPr>
        <p:spPr>
          <a:xfrm>
            <a:off x="8522532" y="6407024"/>
            <a:ext cx="2087366" cy="369332"/>
          </a:xfrm>
          <a:prstGeom prst="rect">
            <a:avLst/>
          </a:prstGeom>
          <a:noFill/>
        </p:spPr>
        <p:txBody>
          <a:bodyPr wrap="none" rtlCol="0">
            <a:spAutoFit/>
          </a:bodyPr>
          <a:lstStyle/>
          <a:p>
            <a:r>
              <a:rPr lang="en-GB"/>
              <a:t>Norbury et al (2016)</a:t>
            </a:r>
          </a:p>
        </p:txBody>
      </p:sp>
    </p:spTree>
    <p:extLst>
      <p:ext uri="{BB962C8B-B14F-4D97-AF65-F5344CB8AC3E}">
        <p14:creationId xmlns:p14="http://schemas.microsoft.com/office/powerpoint/2010/main" val="68029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423163" y="272811"/>
            <a:ext cx="10115549"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How many CYP with DLD in our setting?</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612321" y="1064783"/>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CC9F251-54F7-44B6-BBCB-6336D16D30EE}"/>
              </a:ext>
            </a:extLst>
          </p:cNvPr>
          <p:cNvSpPr/>
          <p:nvPr/>
        </p:nvSpPr>
        <p:spPr>
          <a:xfrm>
            <a:off x="10538712" y="74398"/>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sp>
        <p:nvSpPr>
          <p:cNvPr id="11" name="TextBox 10">
            <a:extLst>
              <a:ext uri="{FF2B5EF4-FFF2-40B4-BE49-F238E27FC236}">
                <a16:creationId xmlns:a16="http://schemas.microsoft.com/office/drawing/2014/main" id="{C1E35620-49BC-44BB-B2E9-7D58FC57CC68}"/>
              </a:ext>
            </a:extLst>
          </p:cNvPr>
          <p:cNvSpPr txBox="1"/>
          <p:nvPr/>
        </p:nvSpPr>
        <p:spPr>
          <a:xfrm>
            <a:off x="3046142" y="6215857"/>
            <a:ext cx="6099716" cy="369332"/>
          </a:xfrm>
          <a:prstGeom prst="rect">
            <a:avLst/>
          </a:prstGeom>
          <a:noFill/>
        </p:spPr>
        <p:txBody>
          <a:bodyPr wrap="square">
            <a:spAutoFit/>
          </a:bodyPr>
          <a:lstStyle/>
          <a:p>
            <a:r>
              <a:rPr lang="en-GB" altLang="en-US">
                <a:latin typeface="Arial" panose="020B0604020202020204" pitchFamily="34" charset="0"/>
                <a:cs typeface="Arial" panose="020B0604020202020204" pitchFamily="34" charset="0"/>
                <a:hlinkClick r:id="rId4"/>
              </a:rPr>
              <a:t>https://radld.org/about/dld/population-calculator/</a:t>
            </a:r>
            <a:r>
              <a:rPr lang="en-GB" altLang="en-US">
                <a:latin typeface="Arial" panose="020B0604020202020204" pitchFamily="34" charset="0"/>
                <a:cs typeface="Arial" panose="020B0604020202020204" pitchFamily="34" charset="0"/>
              </a:rPr>
              <a:t>  </a:t>
            </a:r>
            <a:endParaRPr lang="en-GB">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C55ABD1-EFF5-4DE5-9E11-B5ADA71B23B7}"/>
              </a:ext>
            </a:extLst>
          </p:cNvPr>
          <p:cNvPicPr>
            <a:picLocks noChangeAspect="1"/>
          </p:cNvPicPr>
          <p:nvPr/>
        </p:nvPicPr>
        <p:blipFill>
          <a:blip r:embed="rId5"/>
          <a:stretch>
            <a:fillRect/>
          </a:stretch>
        </p:blipFill>
        <p:spPr>
          <a:xfrm>
            <a:off x="612321" y="1702824"/>
            <a:ext cx="10115550" cy="4352925"/>
          </a:xfrm>
          <a:prstGeom prst="rect">
            <a:avLst/>
          </a:prstGeom>
        </p:spPr>
      </p:pic>
    </p:spTree>
    <p:extLst>
      <p:ext uri="{BB962C8B-B14F-4D97-AF65-F5344CB8AC3E}">
        <p14:creationId xmlns:p14="http://schemas.microsoft.com/office/powerpoint/2010/main" val="203149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1">
            <a:extLst>
              <a:ext uri="{FF2B5EF4-FFF2-40B4-BE49-F238E27FC236}">
                <a16:creationId xmlns:a16="http://schemas.microsoft.com/office/drawing/2014/main" id="{0D75403A-20D4-4B7B-8875-88AAC12BB55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1932BCAE-63CB-44B3-8429-0206637856DC}" type="slidenum">
              <a:rPr lang="en-GB" altLang="en-US" sz="1200">
                <a:solidFill>
                  <a:srgbClr val="898989"/>
                </a:solidFill>
                <a:latin typeface="Arial" panose="020B0604020202020204" pitchFamily="34" charset="0"/>
              </a:rPr>
              <a:pPr>
                <a:spcBef>
                  <a:spcPct val="0"/>
                </a:spcBef>
                <a:buClrTx/>
                <a:buFontTx/>
                <a:buNone/>
              </a:pPr>
              <a:t>14</a:t>
            </a:fld>
            <a:endParaRPr lang="en-GB" altLang="en-US" sz="1200">
              <a:solidFill>
                <a:srgbClr val="898989"/>
              </a:solidFill>
              <a:latin typeface="Arial" panose="020B0604020202020204" pitchFamily="34" charset="0"/>
            </a:endParaRPr>
          </a:p>
        </p:txBody>
      </p:sp>
      <p:grpSp>
        <p:nvGrpSpPr>
          <p:cNvPr id="3" name="Group 2">
            <a:extLst>
              <a:ext uri="{FF2B5EF4-FFF2-40B4-BE49-F238E27FC236}">
                <a16:creationId xmlns:a16="http://schemas.microsoft.com/office/drawing/2014/main" id="{18712590-F04A-44A9-9C98-D77F36F48235}"/>
              </a:ext>
            </a:extLst>
          </p:cNvPr>
          <p:cNvGrpSpPr/>
          <p:nvPr/>
        </p:nvGrpSpPr>
        <p:grpSpPr>
          <a:xfrm>
            <a:off x="506184" y="115888"/>
            <a:ext cx="10161816" cy="6496050"/>
            <a:chOff x="506184" y="115888"/>
            <a:chExt cx="10161816" cy="6496050"/>
          </a:xfrm>
        </p:grpSpPr>
        <p:pic>
          <p:nvPicPr>
            <p:cNvPr id="31746" name="Picture 1" descr="C:\Users\csimpson\AppData\Local\Microsoft\Windows\Temporary Internet Files\Content.Outlook\IQ1GHTQR\ICAN_1_IN_10_CHILDREN.jpg">
              <a:extLst>
                <a:ext uri="{FF2B5EF4-FFF2-40B4-BE49-F238E27FC236}">
                  <a16:creationId xmlns:a16="http://schemas.microsoft.com/office/drawing/2014/main" id="{5A9E3091-F1F3-47B5-A2D3-CC8534D4A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4" y="1989138"/>
              <a:ext cx="276542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C:\Users\MHartshorne\AppData\Local\Microsoft\Windows\Temporary Internet Files\Content.Outlook\5S7VBK7F\ICAN_Impact_PG_6_7.jpg">
              <a:extLst>
                <a:ext uri="{FF2B5EF4-FFF2-40B4-BE49-F238E27FC236}">
                  <a16:creationId xmlns:a16="http://schemas.microsoft.com/office/drawing/2014/main" id="{B2BE0A9D-19A1-4E4E-85E0-40C1C43E7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8900" y="115888"/>
              <a:ext cx="93091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71B5096-A45B-4D76-9223-7494EF13BB9A}"/>
                </a:ext>
              </a:extLst>
            </p:cNvPr>
            <p:cNvSpPr txBox="1"/>
            <p:nvPr/>
          </p:nvSpPr>
          <p:spPr>
            <a:xfrm>
              <a:off x="596900" y="1984827"/>
              <a:ext cx="1917700"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600">
                  <a:solidFill>
                    <a:srgbClr val="542341"/>
                  </a:solidFill>
                  <a:latin typeface="Arial" panose="020B0604020202020204" pitchFamily="34" charset="0"/>
                  <a:cs typeface="Arial" panose="020B0604020202020204" pitchFamily="34" charset="0"/>
                </a:rPr>
                <a:t>Language disorder</a:t>
              </a:r>
              <a:endParaRPr lang="en-US" sz="1600">
                <a:latin typeface="Arial" panose="020B0604020202020204" pitchFamily="34" charset="0"/>
                <a:cs typeface="Arial" panose="020B0604020202020204" pitchFamily="34" charset="0"/>
              </a:endParaRPr>
            </a:p>
            <a:p>
              <a:endParaRPr lang="en-GB" sz="1600">
                <a:solidFill>
                  <a:srgbClr val="54234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0469EE6-7BB9-4531-8968-A2A0BCD4C8AD}"/>
                </a:ext>
              </a:extLst>
            </p:cNvPr>
            <p:cNvSpPr txBox="1"/>
            <p:nvPr/>
          </p:nvSpPr>
          <p:spPr>
            <a:xfrm>
              <a:off x="3073399" y="1340756"/>
              <a:ext cx="227148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542341"/>
                  </a:solidFill>
                  <a:latin typeface="Arial" panose="020B0604020202020204" pitchFamily="34" charset="0"/>
                  <a:cs typeface="Arial" panose="020B0604020202020204" pitchFamily="34" charset="0"/>
                </a:rPr>
                <a:t>~7.6% have DLD</a:t>
              </a:r>
            </a:p>
          </p:txBody>
        </p:sp>
        <p:sp>
          <p:nvSpPr>
            <p:cNvPr id="9" name="TextBox 8">
              <a:extLst>
                <a:ext uri="{FF2B5EF4-FFF2-40B4-BE49-F238E27FC236}">
                  <a16:creationId xmlns:a16="http://schemas.microsoft.com/office/drawing/2014/main" id="{0C186611-3BED-4C64-A7E7-121664FE6A56}"/>
                </a:ext>
              </a:extLst>
            </p:cNvPr>
            <p:cNvSpPr txBox="1"/>
            <p:nvPr/>
          </p:nvSpPr>
          <p:spPr>
            <a:xfrm>
              <a:off x="506186" y="3236684"/>
              <a:ext cx="1917700"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600">
                  <a:solidFill>
                    <a:srgbClr val="542341"/>
                  </a:solidFill>
                  <a:latin typeface="Arial" panose="020B0604020202020204" pitchFamily="34" charset="0"/>
                  <a:cs typeface="Arial" panose="020B0604020202020204" pitchFamily="34" charset="0"/>
                </a:rPr>
                <a:t>Conduct disorder (severe behaviour difficulties) </a:t>
              </a:r>
              <a:endParaRPr lang="en-US" sz="16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7D8C2F2-7134-4226-9E00-654BD77DC794}"/>
                </a:ext>
              </a:extLst>
            </p:cNvPr>
            <p:cNvSpPr txBox="1"/>
            <p:nvPr/>
          </p:nvSpPr>
          <p:spPr>
            <a:xfrm>
              <a:off x="506186" y="4298041"/>
              <a:ext cx="191770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600">
                  <a:solidFill>
                    <a:srgbClr val="542341"/>
                  </a:solidFill>
                  <a:latin typeface="Arial" panose="020B0604020202020204" pitchFamily="34" charset="0"/>
                  <a:cs typeface="Arial" panose="020B0604020202020204" pitchFamily="34" charset="0"/>
                </a:rPr>
                <a:t>Learning disability</a:t>
              </a:r>
              <a:endParaRPr lang="en-US" sz="1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12F9D8A-3E20-4689-ABF3-721D5BD524BD}"/>
                </a:ext>
              </a:extLst>
            </p:cNvPr>
            <p:cNvSpPr txBox="1"/>
            <p:nvPr/>
          </p:nvSpPr>
          <p:spPr>
            <a:xfrm>
              <a:off x="506185" y="5069112"/>
              <a:ext cx="191770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600">
                  <a:solidFill>
                    <a:srgbClr val="542341"/>
                  </a:solidFill>
                  <a:latin typeface="Arial" panose="020B0604020202020204" pitchFamily="34" charset="0"/>
                  <a:cs typeface="Arial" panose="020B0604020202020204" pitchFamily="34" charset="0"/>
                </a:rPr>
                <a:t>Severe ADHD</a:t>
              </a:r>
              <a:endParaRPr lang="en-US" sz="16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25B5A32-9F8B-4AB0-9ACD-680F7C41461B}"/>
                </a:ext>
              </a:extLst>
            </p:cNvPr>
            <p:cNvSpPr txBox="1"/>
            <p:nvPr/>
          </p:nvSpPr>
          <p:spPr>
            <a:xfrm>
              <a:off x="506184" y="5822040"/>
              <a:ext cx="191770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600">
                  <a:solidFill>
                    <a:srgbClr val="542341"/>
                  </a:solidFill>
                  <a:latin typeface="Arial" panose="020B0604020202020204" pitchFamily="34" charset="0"/>
                  <a:cs typeface="Arial" panose="020B0604020202020204" pitchFamily="34" charset="0"/>
                </a:rPr>
                <a:t>Autism</a:t>
              </a:r>
              <a:endParaRPr lang="en-US" sz="16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5C74C62-5B07-4E57-91CA-7F50CAE4D3D7}"/>
                </a:ext>
              </a:extLst>
            </p:cNvPr>
            <p:cNvSpPr txBox="1"/>
            <p:nvPr/>
          </p:nvSpPr>
          <p:spPr>
            <a:xfrm>
              <a:off x="506185" y="2719612"/>
              <a:ext cx="191770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600">
                  <a:solidFill>
                    <a:srgbClr val="542341"/>
                  </a:solidFill>
                  <a:latin typeface="Arial" panose="020B0604020202020204" pitchFamily="34" charset="0"/>
                  <a:cs typeface="Arial" panose="020B0604020202020204" pitchFamily="34" charset="0"/>
                </a:rPr>
                <a:t>Dyslexia</a:t>
              </a:r>
              <a:endParaRPr lang="en-US" sz="16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F5E0667-0CA7-45DA-B13E-361026F94FDB}"/>
                </a:ext>
              </a:extLst>
            </p:cNvPr>
            <p:cNvSpPr txBox="1"/>
            <p:nvPr/>
          </p:nvSpPr>
          <p:spPr>
            <a:xfrm>
              <a:off x="7264398" y="787399"/>
              <a:ext cx="3115127" cy="9233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542341"/>
                  </a:solidFill>
                  <a:latin typeface="Arial" panose="020B0604020202020204" pitchFamily="34" charset="0"/>
                  <a:cs typeface="Arial" panose="020B0604020202020204" pitchFamily="34" charset="0"/>
                </a:rPr>
                <a:t>Over 50% of children in some areas start school with delayed language</a:t>
              </a:r>
              <a:endParaRPr lang="en-US">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FED4F44A-2469-4E9C-B7D1-1C09CE497E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3">
            <a:extLst>
              <a:ext uri="{FF2B5EF4-FFF2-40B4-BE49-F238E27FC236}">
                <a16:creationId xmlns:a16="http://schemas.microsoft.com/office/drawing/2014/main" id="{F083A020-B342-4FC5-8FAA-CAEBEE428936}"/>
              </a:ext>
            </a:extLst>
          </p:cNvPr>
          <p:cNvSpPr>
            <a:spLocks noGrp="1"/>
          </p:cNvSpPr>
          <p:nvPr>
            <p:ph type="title"/>
          </p:nvPr>
        </p:nvSpPr>
        <p:spPr>
          <a:xfrm>
            <a:off x="212271" y="142946"/>
            <a:ext cx="10515600" cy="1325563"/>
          </a:xfrm>
        </p:spPr>
        <p:txBody>
          <a:bodyPr>
            <a:normAutofit/>
          </a:bodyPr>
          <a:lstStyle/>
          <a:p>
            <a:r>
              <a:rPr lang="en-GB" altLang="en-US" sz="3600">
                <a:solidFill>
                  <a:srgbClr val="542341"/>
                </a:solidFill>
                <a:latin typeface="Arial" panose="020B0604020202020204" pitchFamily="34" charset="0"/>
                <a:cs typeface="Arial" panose="020B0604020202020204" pitchFamily="34" charset="0"/>
              </a:rPr>
              <a:t>DLD 1, 2, 3</a:t>
            </a:r>
          </a:p>
        </p:txBody>
      </p:sp>
      <p:sp>
        <p:nvSpPr>
          <p:cNvPr id="66565" name="Slide Number Placeholder 1">
            <a:extLst>
              <a:ext uri="{FF2B5EF4-FFF2-40B4-BE49-F238E27FC236}">
                <a16:creationId xmlns:a16="http://schemas.microsoft.com/office/drawing/2014/main" id="{5512F9F4-5374-4808-8F62-F6CCACF95A8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3B863A0D-F5B8-4790-92D4-9E5A3DACA7D1}" type="slidenum">
              <a:rPr lang="en-GB" altLang="en-US" sz="1200">
                <a:solidFill>
                  <a:srgbClr val="898989"/>
                </a:solidFill>
                <a:latin typeface="Arial" panose="020B0604020202020204" pitchFamily="34" charset="0"/>
              </a:rPr>
              <a:pPr>
                <a:spcBef>
                  <a:spcPct val="0"/>
                </a:spcBef>
                <a:buClrTx/>
                <a:buFontTx/>
                <a:buNone/>
              </a:pPr>
              <a:t>15</a:t>
            </a:fld>
            <a:endParaRPr lang="en-GB" altLang="en-US" sz="1200">
              <a:solidFill>
                <a:srgbClr val="898989"/>
              </a:solidFill>
              <a:latin typeface="Arial" panose="020B0604020202020204" pitchFamily="34" charset="0"/>
            </a:endParaRPr>
          </a:p>
        </p:txBody>
      </p:sp>
      <p:pic>
        <p:nvPicPr>
          <p:cNvPr id="2" name="Picture 1">
            <a:extLst>
              <a:ext uri="{FF2B5EF4-FFF2-40B4-BE49-F238E27FC236}">
                <a16:creationId xmlns:a16="http://schemas.microsoft.com/office/drawing/2014/main" id="{58BD7049-81C4-4F3A-BAAC-5DBBF6239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cxnSp>
        <p:nvCxnSpPr>
          <p:cNvPr id="6" name="Straight Connector 5">
            <a:extLst>
              <a:ext uri="{FF2B5EF4-FFF2-40B4-BE49-F238E27FC236}">
                <a16:creationId xmlns:a16="http://schemas.microsoft.com/office/drawing/2014/main" id="{53DB4E73-BBAD-964B-BCB9-0DBD1A7C0AEA}"/>
              </a:ext>
            </a:extLst>
          </p:cNvPr>
          <p:cNvCxnSpPr/>
          <p:nvPr/>
        </p:nvCxnSpPr>
        <p:spPr>
          <a:xfrm>
            <a:off x="667738" y="125028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28EB5BFA-2AC8-43BC-A0F8-29D4BBB608B3}"/>
              </a:ext>
            </a:extLst>
          </p:cNvPr>
          <p:cNvSpPr/>
          <p:nvPr/>
        </p:nvSpPr>
        <p:spPr>
          <a:xfrm>
            <a:off x="10621735" y="30575"/>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8" name="Rectangle 7">
            <a:extLst>
              <a:ext uri="{FF2B5EF4-FFF2-40B4-BE49-F238E27FC236}">
                <a16:creationId xmlns:a16="http://schemas.microsoft.com/office/drawing/2014/main" id="{D7BBFD65-7619-4281-940C-F27F66512036}"/>
              </a:ext>
            </a:extLst>
          </p:cNvPr>
          <p:cNvSpPr/>
          <p:nvPr/>
        </p:nvSpPr>
        <p:spPr>
          <a:xfrm>
            <a:off x="9232246" y="124046"/>
            <a:ext cx="1286920" cy="590931"/>
          </a:xfrm>
          <a:prstGeom prst="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Video</a:t>
            </a:r>
          </a:p>
        </p:txBody>
      </p:sp>
      <p:sp>
        <p:nvSpPr>
          <p:cNvPr id="13" name="TextBox 12">
            <a:extLst>
              <a:ext uri="{FF2B5EF4-FFF2-40B4-BE49-F238E27FC236}">
                <a16:creationId xmlns:a16="http://schemas.microsoft.com/office/drawing/2014/main" id="{01E5D91F-6323-4BB9-965B-03FF894ECBA3}"/>
              </a:ext>
            </a:extLst>
          </p:cNvPr>
          <p:cNvSpPr txBox="1"/>
          <p:nvPr/>
        </p:nvSpPr>
        <p:spPr>
          <a:xfrm>
            <a:off x="2796590" y="617524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dirty="0">
                <a:hlinkClick r:id="rId4"/>
              </a:rPr>
              <a:t>https://www.youtube.com/watch?v=tQ-s02HWLb0&amp;vl=en-GB</a:t>
            </a:r>
            <a:r>
              <a:rPr lang="en-GB" altLang="en-US" dirty="0"/>
              <a:t>  </a:t>
            </a:r>
          </a:p>
        </p:txBody>
      </p:sp>
      <p:pic>
        <p:nvPicPr>
          <p:cNvPr id="7" name="Picture 6">
            <a:extLst>
              <a:ext uri="{FF2B5EF4-FFF2-40B4-BE49-F238E27FC236}">
                <a16:creationId xmlns:a16="http://schemas.microsoft.com/office/drawing/2014/main" id="{31C5367C-7B77-462E-80D6-450C3C441FEC}"/>
              </a:ext>
            </a:extLst>
          </p:cNvPr>
          <p:cNvPicPr>
            <a:picLocks noChangeAspect="1"/>
          </p:cNvPicPr>
          <p:nvPr/>
        </p:nvPicPr>
        <p:blipFill>
          <a:blip r:embed="rId5"/>
          <a:stretch>
            <a:fillRect/>
          </a:stretch>
        </p:blipFill>
        <p:spPr>
          <a:xfrm>
            <a:off x="2177335" y="1649611"/>
            <a:ext cx="7334510" cy="41135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3">
            <a:extLst>
              <a:ext uri="{FF2B5EF4-FFF2-40B4-BE49-F238E27FC236}">
                <a16:creationId xmlns:a16="http://schemas.microsoft.com/office/drawing/2014/main" id="{F083A020-B342-4FC5-8FAA-CAEBEE428936}"/>
              </a:ext>
            </a:extLst>
          </p:cNvPr>
          <p:cNvSpPr>
            <a:spLocks noGrp="1"/>
          </p:cNvSpPr>
          <p:nvPr>
            <p:ph type="title"/>
          </p:nvPr>
        </p:nvSpPr>
        <p:spPr>
          <a:xfrm>
            <a:off x="513695" y="145669"/>
            <a:ext cx="10515600" cy="1325563"/>
          </a:xfrm>
        </p:spPr>
        <p:txBody>
          <a:bodyPr>
            <a:normAutofit/>
          </a:bodyPr>
          <a:lstStyle/>
          <a:p>
            <a:r>
              <a:rPr lang="en-GB" altLang="en-US" sz="3600">
                <a:solidFill>
                  <a:srgbClr val="542341"/>
                </a:solidFill>
                <a:latin typeface="Arial" panose="020B0604020202020204" pitchFamily="34" charset="0"/>
                <a:cs typeface="Arial" panose="020B0604020202020204" pitchFamily="34" charset="0"/>
              </a:rPr>
              <a:t>Lily Farrington’s DLD animation</a:t>
            </a:r>
          </a:p>
        </p:txBody>
      </p:sp>
      <p:sp>
        <p:nvSpPr>
          <p:cNvPr id="66565" name="Slide Number Placeholder 1">
            <a:extLst>
              <a:ext uri="{FF2B5EF4-FFF2-40B4-BE49-F238E27FC236}">
                <a16:creationId xmlns:a16="http://schemas.microsoft.com/office/drawing/2014/main" id="{5512F9F4-5374-4808-8F62-F6CCACF95A8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3B863A0D-F5B8-4790-92D4-9E5A3DACA7D1}" type="slidenum">
              <a:rPr lang="en-GB" altLang="en-US" sz="1200">
                <a:solidFill>
                  <a:srgbClr val="898989"/>
                </a:solidFill>
                <a:latin typeface="Arial" panose="020B0604020202020204" pitchFamily="34" charset="0"/>
              </a:rPr>
              <a:pPr>
                <a:spcBef>
                  <a:spcPct val="0"/>
                </a:spcBef>
                <a:buClrTx/>
                <a:buFontTx/>
                <a:buNone/>
              </a:pPr>
              <a:t>16</a:t>
            </a:fld>
            <a:endParaRPr lang="en-GB" altLang="en-US" sz="1200">
              <a:solidFill>
                <a:srgbClr val="898989"/>
              </a:solidFill>
              <a:latin typeface="Arial" panose="020B0604020202020204" pitchFamily="34" charset="0"/>
            </a:endParaRPr>
          </a:p>
        </p:txBody>
      </p:sp>
      <p:pic>
        <p:nvPicPr>
          <p:cNvPr id="2" name="Picture 1">
            <a:extLst>
              <a:ext uri="{FF2B5EF4-FFF2-40B4-BE49-F238E27FC236}">
                <a16:creationId xmlns:a16="http://schemas.microsoft.com/office/drawing/2014/main" id="{58BD7049-81C4-4F3A-BAAC-5DBBF6239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cxnSp>
        <p:nvCxnSpPr>
          <p:cNvPr id="6" name="Straight Connector 5">
            <a:extLst>
              <a:ext uri="{FF2B5EF4-FFF2-40B4-BE49-F238E27FC236}">
                <a16:creationId xmlns:a16="http://schemas.microsoft.com/office/drawing/2014/main" id="{53DB4E73-BBAD-964B-BCB9-0DBD1A7C0AEA}"/>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CF05867D-FAAC-46B6-B4D6-CEFD2256B697}"/>
              </a:ext>
            </a:extLst>
          </p:cNvPr>
          <p:cNvSpPr/>
          <p:nvPr/>
        </p:nvSpPr>
        <p:spPr>
          <a:xfrm>
            <a:off x="10209958" y="53785"/>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
        <p:nvSpPr>
          <p:cNvPr id="8" name="Rectangle 7">
            <a:extLst>
              <a:ext uri="{FF2B5EF4-FFF2-40B4-BE49-F238E27FC236}">
                <a16:creationId xmlns:a16="http://schemas.microsoft.com/office/drawing/2014/main" id="{2E75F22D-5750-494D-8B63-29A43CAED007}"/>
              </a:ext>
            </a:extLst>
          </p:cNvPr>
          <p:cNvSpPr/>
          <p:nvPr/>
        </p:nvSpPr>
        <p:spPr>
          <a:xfrm>
            <a:off x="8695280" y="81484"/>
            <a:ext cx="1286920" cy="590931"/>
          </a:xfrm>
          <a:prstGeom prst="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Video</a:t>
            </a:r>
          </a:p>
        </p:txBody>
      </p:sp>
      <p:sp>
        <p:nvSpPr>
          <p:cNvPr id="10" name="TextBox 9">
            <a:extLst>
              <a:ext uri="{FF2B5EF4-FFF2-40B4-BE49-F238E27FC236}">
                <a16:creationId xmlns:a16="http://schemas.microsoft.com/office/drawing/2014/main" id="{5BB28A87-EBA9-47CD-9F42-BB0482D1D289}"/>
              </a:ext>
            </a:extLst>
          </p:cNvPr>
          <p:cNvSpPr txBox="1"/>
          <p:nvPr/>
        </p:nvSpPr>
        <p:spPr>
          <a:xfrm>
            <a:off x="3467100" y="599854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hlinkClick r:id="rId4"/>
              </a:rPr>
              <a:t>https://www.youtube.com/watch?v=rwOfkj0dj_0</a:t>
            </a:r>
            <a:endParaRPr lang="en-US" sz="1800" b="0" i="0" kern="1200" dirty="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EB8994E2-45F0-4806-99A1-F91C675FF9A9}"/>
              </a:ext>
            </a:extLst>
          </p:cNvPr>
          <p:cNvPicPr>
            <a:picLocks noChangeAspect="1"/>
          </p:cNvPicPr>
          <p:nvPr/>
        </p:nvPicPr>
        <p:blipFill>
          <a:blip r:embed="rId5"/>
          <a:stretch>
            <a:fillRect/>
          </a:stretch>
        </p:blipFill>
        <p:spPr>
          <a:xfrm>
            <a:off x="2087739" y="1471232"/>
            <a:ext cx="7717998" cy="434578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B173195-D6A5-42BA-8FAB-1CC57712D192}"/>
              </a:ext>
            </a:extLst>
          </p:cNvPr>
          <p:cNvSpPr txBox="1"/>
          <p:nvPr/>
        </p:nvSpPr>
        <p:spPr>
          <a:xfrm>
            <a:off x="540222" y="387663"/>
            <a:ext cx="4539835" cy="646331"/>
          </a:xfrm>
          <a:prstGeom prst="rect">
            <a:avLst/>
          </a:prstGeom>
          <a:noFill/>
        </p:spPr>
        <p:txBody>
          <a:bodyPr wrap="square" lIns="91440" tIns="45720" rIns="91440" bIns="45720" rtlCol="0" anchor="t">
            <a:spAutoFit/>
          </a:bodyPr>
          <a:lstStyle/>
          <a:p>
            <a:r>
              <a:rPr lang="en-GB" sz="3600">
                <a:solidFill>
                  <a:srgbClr val="542341"/>
                </a:solidFill>
                <a:latin typeface="Arial"/>
                <a:cs typeface="Arial"/>
              </a:rPr>
              <a:t>What we will cover</a:t>
            </a:r>
            <a:endParaRPr lang="en-GB" sz="3600">
              <a:solidFill>
                <a:srgbClr val="542341"/>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57F531D7-6A57-49B9-9EB6-61BD609D6505}"/>
              </a:ext>
            </a:extLst>
          </p:cNvPr>
          <p:cNvCxnSpPr/>
          <p:nvPr/>
        </p:nvCxnSpPr>
        <p:spPr>
          <a:xfrm>
            <a:off x="697718" y="114535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BE7EC-602A-4A64-83FC-7542CA894EB8}"/>
              </a:ext>
            </a:extLst>
          </p:cNvPr>
          <p:cNvSpPr/>
          <p:nvPr/>
        </p:nvSpPr>
        <p:spPr>
          <a:xfrm>
            <a:off x="278858" y="1585754"/>
            <a:ext cx="8668746" cy="5201424"/>
          </a:xfrm>
          <a:prstGeom prst="rect">
            <a:avLst/>
          </a:prstGeom>
        </p:spPr>
        <p:txBody>
          <a:bodyPr wrap="square" lIns="91440" tIns="45720" rIns="91440" bIns="45720" anchor="t">
            <a:spAutoFit/>
          </a:bodyPr>
          <a:lstStyle/>
          <a:p>
            <a:pPr marL="457200" indent="-457200">
              <a:spcAft>
                <a:spcPts val="1600"/>
              </a:spcAft>
              <a:buClr>
                <a:srgbClr val="F77F00"/>
              </a:buClr>
              <a:buFont typeface="Wingdings" panose="05000000000000000000" pitchFamily="2" charset="2"/>
              <a:buChar char="ü"/>
            </a:pPr>
            <a:r>
              <a:rPr lang="en-US" sz="2800">
                <a:solidFill>
                  <a:srgbClr val="542341"/>
                </a:solidFill>
                <a:latin typeface="Arial"/>
                <a:cs typeface="Arial"/>
              </a:rPr>
              <a:t>What is Developmental Language Disorder (DLD)?</a:t>
            </a:r>
            <a:endParaRPr lang="en-US"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Wingdings" panose="05000000000000000000" pitchFamily="2" charset="2"/>
              <a:buChar char="ü"/>
            </a:pPr>
            <a:r>
              <a:rPr lang="en-GB" sz="2800">
                <a:solidFill>
                  <a:srgbClr val="542341"/>
                </a:solidFill>
                <a:latin typeface="Arial"/>
                <a:cs typeface="Arial"/>
              </a:rPr>
              <a:t>How many children and young people (CYP) are affected by DLD?</a:t>
            </a: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Potential long-term impacts of DLD</a:t>
            </a:r>
            <a:endParaRPr lang="en-GB"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Universal practices to support all CYP</a:t>
            </a: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Targeted and specialist support for CYP with DLD</a:t>
            </a:r>
            <a:endParaRPr lang="en-GB"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How to raise concerns</a:t>
            </a:r>
            <a:endParaRPr lang="en-US" sz="2800">
              <a:solidFill>
                <a:srgbClr val="542341"/>
              </a:solidFill>
              <a:latin typeface="Arial"/>
              <a:cs typeface="Arial"/>
            </a:endParaRPr>
          </a:p>
          <a:p>
            <a:pPr>
              <a:spcAft>
                <a:spcPts val="1600"/>
              </a:spcAft>
              <a:buClr>
                <a:srgbClr val="F77F00"/>
              </a:buClr>
            </a:pPr>
            <a:endParaRPr lang="en-US" sz="2800">
              <a:solidFill>
                <a:srgbClr val="54234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AB762E9-116F-428A-A1F0-B9EB10B374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pic>
        <p:nvPicPr>
          <p:cNvPr id="4" name="Picture 3">
            <a:extLst>
              <a:ext uri="{FF2B5EF4-FFF2-40B4-BE49-F238E27FC236}">
                <a16:creationId xmlns:a16="http://schemas.microsoft.com/office/drawing/2014/main" id="{D93D6D32-2AEF-4CE9-8A73-EC909ECE7648}"/>
              </a:ext>
            </a:extLst>
          </p:cNvPr>
          <p:cNvPicPr>
            <a:picLocks noChangeAspect="1"/>
          </p:cNvPicPr>
          <p:nvPr/>
        </p:nvPicPr>
        <p:blipFill>
          <a:blip r:embed="rId4"/>
          <a:stretch>
            <a:fillRect/>
          </a:stretch>
        </p:blipFill>
        <p:spPr>
          <a:xfrm>
            <a:off x="8947604" y="2129949"/>
            <a:ext cx="3244396" cy="2598102"/>
          </a:xfrm>
          <a:prstGeom prst="rect">
            <a:avLst/>
          </a:prstGeom>
        </p:spPr>
      </p:pic>
    </p:spTree>
    <p:extLst>
      <p:ext uri="{BB962C8B-B14F-4D97-AF65-F5344CB8AC3E}">
        <p14:creationId xmlns:p14="http://schemas.microsoft.com/office/powerpoint/2010/main" val="805435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592788" y="416480"/>
            <a:ext cx="9613886"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Language underlies everything we do</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894522" y="1491195"/>
            <a:ext cx="9978888" cy="4832092"/>
          </a:xfrm>
          <a:prstGeom prst="rect">
            <a:avLst/>
          </a:prstGeom>
        </p:spPr>
        <p:txBody>
          <a:bodyPr wrap="square" numCol="2">
            <a:spAutoFit/>
          </a:bodyPr>
          <a:lstStyle/>
          <a:p>
            <a:pPr marL="285750" indent="-285750">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Reading &amp; writing</a:t>
            </a:r>
          </a:p>
          <a:p>
            <a:pPr marL="285750" indent="-285750">
              <a:buClr>
                <a:srgbClr val="F77F00"/>
              </a:buClr>
              <a:buFont typeface="Arial" panose="020B0604020202020204" pitchFamily="34" charset="0"/>
              <a:buChar char="•"/>
            </a:pPr>
            <a:endParaRPr lang="en-US"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Reading comprehension</a:t>
            </a:r>
          </a:p>
          <a:p>
            <a:pPr marL="285750" indent="-285750">
              <a:buClr>
                <a:srgbClr val="F77F00"/>
              </a:buClr>
              <a:buFont typeface="Arial" panose="020B0604020202020204" pitchFamily="34" charset="0"/>
              <a:buChar char="•"/>
            </a:pPr>
            <a:endParaRPr lang="en-US"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Learning new concepts / vocabulary</a:t>
            </a:r>
          </a:p>
          <a:p>
            <a:pPr marL="285750" indent="-285750">
              <a:buClr>
                <a:srgbClr val="F77F00"/>
              </a:buClr>
              <a:buFont typeface="Arial" panose="020B0604020202020204" pitchFamily="34" charset="0"/>
              <a:buChar char="•"/>
            </a:pPr>
            <a:endParaRPr lang="en-US"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Understanding explanations</a:t>
            </a:r>
          </a:p>
          <a:p>
            <a:pPr marL="285750" indent="-285750">
              <a:buClr>
                <a:srgbClr val="F77F00"/>
              </a:buClr>
              <a:buFont typeface="Arial" panose="020B0604020202020204" pitchFamily="34" charset="0"/>
              <a:buChar char="•"/>
            </a:pPr>
            <a:endParaRPr lang="en-US"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Following instructions</a:t>
            </a:r>
          </a:p>
          <a:p>
            <a:pPr marL="285750" indent="-285750">
              <a:buClr>
                <a:srgbClr val="F77F00"/>
              </a:buClr>
              <a:buFont typeface="Arial" panose="020B0604020202020204" pitchFamily="34" charset="0"/>
              <a:buChar char="•"/>
            </a:pPr>
            <a:endParaRPr lang="en-US"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Resolving conflicts in the playground</a:t>
            </a:r>
          </a:p>
          <a:p>
            <a:pPr marL="285750" indent="-285750">
              <a:buClr>
                <a:srgbClr val="F77F00"/>
              </a:buClr>
              <a:buFont typeface="Arial" panose="020B0604020202020204" pitchFamily="34" charset="0"/>
              <a:buChar char="•"/>
            </a:pPr>
            <a:endParaRPr lang="en-US"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Following the rules of a sport/game</a:t>
            </a:r>
          </a:p>
          <a:p>
            <a:pPr marL="285750" indent="-285750">
              <a:buClr>
                <a:srgbClr val="F77F00"/>
              </a:buClr>
              <a:buFont typeface="Arial" panose="020B0604020202020204" pitchFamily="34" charset="0"/>
              <a:buChar char="•"/>
            </a:pPr>
            <a:endParaRPr lang="en-US"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Negotiating with peers</a:t>
            </a:r>
          </a:p>
          <a:p>
            <a:pPr marL="285750" indent="-285750">
              <a:buClr>
                <a:srgbClr val="F77F00"/>
              </a:buClr>
              <a:buFont typeface="Arial" panose="020B0604020202020204" pitchFamily="34" charset="0"/>
              <a:buChar char="•"/>
            </a:pPr>
            <a:endParaRPr lang="en-US" sz="2800">
              <a:solidFill>
                <a:srgbClr val="54234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168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319928-06D9-4863-AC2D-8137A8476650}"/>
              </a:ext>
            </a:extLst>
          </p:cNvPr>
          <p:cNvSpPr txBox="1"/>
          <p:nvPr/>
        </p:nvSpPr>
        <p:spPr>
          <a:xfrm>
            <a:off x="636670" y="398635"/>
            <a:ext cx="7946068"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The wider impact</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98E06A1-E22A-4E9E-B1DA-0A7AB3CEC684}"/>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C15B5DA-1828-4473-B5AA-6C608BB93A42}"/>
              </a:ext>
            </a:extLst>
          </p:cNvPr>
          <p:cNvSpPr/>
          <p:nvPr/>
        </p:nvSpPr>
        <p:spPr>
          <a:xfrm>
            <a:off x="8354697" y="2841287"/>
            <a:ext cx="2604917" cy="523220"/>
          </a:xfrm>
          <a:prstGeom prst="rect">
            <a:avLst/>
          </a:prstGeom>
          <a:solidFill>
            <a:schemeClr val="bg2"/>
          </a:solidFill>
          <a:ln>
            <a:solidFill>
              <a:schemeClr val="accent2"/>
            </a:solidFill>
          </a:ln>
        </p:spPr>
        <p:txBody>
          <a:bodyPr wrap="square">
            <a:spAutoFit/>
          </a:bodyPr>
          <a:lstStyle/>
          <a:p>
            <a:pPr algn="ctr">
              <a:buClr>
                <a:srgbClr val="F77F00"/>
              </a:buClr>
            </a:pPr>
            <a:r>
              <a:rPr lang="en-GB" sz="2800">
                <a:solidFill>
                  <a:srgbClr val="542341"/>
                </a:solidFill>
                <a:latin typeface="Arial" panose="020B0604020202020204" pitchFamily="34" charset="0"/>
                <a:cs typeface="Arial" panose="020B0604020202020204" pitchFamily="34" charset="0"/>
              </a:rPr>
              <a:t>Mental health </a:t>
            </a:r>
          </a:p>
        </p:txBody>
      </p:sp>
      <p:sp>
        <p:nvSpPr>
          <p:cNvPr id="11" name="Rectangle 10">
            <a:extLst>
              <a:ext uri="{FF2B5EF4-FFF2-40B4-BE49-F238E27FC236}">
                <a16:creationId xmlns:a16="http://schemas.microsoft.com/office/drawing/2014/main" id="{AC2B33F4-3488-4FBB-8102-D7906234BB28}"/>
              </a:ext>
            </a:extLst>
          </p:cNvPr>
          <p:cNvSpPr/>
          <p:nvPr/>
        </p:nvSpPr>
        <p:spPr>
          <a:xfrm>
            <a:off x="310211" y="5466038"/>
            <a:ext cx="4710316" cy="523220"/>
          </a:xfrm>
          <a:prstGeom prst="rect">
            <a:avLst/>
          </a:prstGeom>
          <a:solidFill>
            <a:schemeClr val="bg2"/>
          </a:solidFill>
          <a:ln>
            <a:solidFill>
              <a:schemeClr val="accent2"/>
            </a:solidFill>
          </a:ln>
        </p:spPr>
        <p:txBody>
          <a:bodyPr wrap="square">
            <a:spAutoFit/>
          </a:bodyPr>
          <a:lstStyle/>
          <a:p>
            <a:pPr algn="ctr">
              <a:buClr>
                <a:srgbClr val="F77F00"/>
              </a:buClr>
            </a:pPr>
            <a:r>
              <a:rPr lang="en-GB" sz="2800">
                <a:solidFill>
                  <a:srgbClr val="542341"/>
                </a:solidFill>
                <a:latin typeface="Arial" panose="020B0604020202020204" pitchFamily="34" charset="0"/>
                <a:cs typeface="Arial" panose="020B0604020202020204" pitchFamily="34" charset="0"/>
              </a:rPr>
              <a:t>Academic attainment</a:t>
            </a:r>
          </a:p>
        </p:txBody>
      </p:sp>
      <p:sp>
        <p:nvSpPr>
          <p:cNvPr id="12" name="Rectangle 11">
            <a:extLst>
              <a:ext uri="{FF2B5EF4-FFF2-40B4-BE49-F238E27FC236}">
                <a16:creationId xmlns:a16="http://schemas.microsoft.com/office/drawing/2014/main" id="{36709A89-F021-4723-8BFE-7E3AAF74B251}"/>
              </a:ext>
            </a:extLst>
          </p:cNvPr>
          <p:cNvSpPr/>
          <p:nvPr/>
        </p:nvSpPr>
        <p:spPr>
          <a:xfrm>
            <a:off x="5549444" y="5723647"/>
            <a:ext cx="4107712" cy="523220"/>
          </a:xfrm>
          <a:prstGeom prst="rect">
            <a:avLst/>
          </a:prstGeom>
          <a:solidFill>
            <a:schemeClr val="bg2"/>
          </a:solidFill>
          <a:ln>
            <a:solidFill>
              <a:schemeClr val="accent2"/>
            </a:solidFill>
          </a:ln>
        </p:spPr>
        <p:txBody>
          <a:bodyPr wrap="square">
            <a:spAutoFit/>
          </a:bodyPr>
          <a:lstStyle/>
          <a:p>
            <a:pPr algn="ctr">
              <a:buClr>
                <a:srgbClr val="F77F00"/>
              </a:buClr>
            </a:pPr>
            <a:r>
              <a:rPr lang="en-GB" sz="2800">
                <a:solidFill>
                  <a:srgbClr val="542341"/>
                </a:solidFill>
                <a:latin typeface="Arial" panose="020B0604020202020204" pitchFamily="34" charset="0"/>
                <a:cs typeface="Arial" panose="020B0604020202020204" pitchFamily="34" charset="0"/>
              </a:rPr>
              <a:t>Employment prospects</a:t>
            </a:r>
          </a:p>
        </p:txBody>
      </p:sp>
      <p:sp>
        <p:nvSpPr>
          <p:cNvPr id="18" name="Rectangle 17">
            <a:extLst>
              <a:ext uri="{FF2B5EF4-FFF2-40B4-BE49-F238E27FC236}">
                <a16:creationId xmlns:a16="http://schemas.microsoft.com/office/drawing/2014/main" id="{B94222F8-7147-45A1-A416-5396A2CB19F2}"/>
              </a:ext>
            </a:extLst>
          </p:cNvPr>
          <p:cNvSpPr/>
          <p:nvPr/>
        </p:nvSpPr>
        <p:spPr>
          <a:xfrm>
            <a:off x="6797271" y="1312083"/>
            <a:ext cx="3570933" cy="523220"/>
          </a:xfrm>
          <a:prstGeom prst="rect">
            <a:avLst/>
          </a:prstGeom>
          <a:solidFill>
            <a:schemeClr val="bg2"/>
          </a:solidFill>
          <a:ln>
            <a:solidFill>
              <a:schemeClr val="accent2"/>
            </a:solidFill>
          </a:ln>
        </p:spPr>
        <p:txBody>
          <a:bodyPr wrap="square">
            <a:spAutoFit/>
          </a:bodyPr>
          <a:lstStyle/>
          <a:p>
            <a:pPr algn="ctr">
              <a:buClr>
                <a:srgbClr val="F77F00"/>
              </a:buClr>
            </a:pPr>
            <a:r>
              <a:rPr lang="en-GB" sz="2800">
                <a:solidFill>
                  <a:srgbClr val="542341"/>
                </a:solidFill>
                <a:latin typeface="Arial" panose="020B0604020202020204" pitchFamily="34" charset="0"/>
                <a:cs typeface="Arial" panose="020B0604020202020204" pitchFamily="34" charset="0"/>
              </a:rPr>
              <a:t>Friendships</a:t>
            </a:r>
          </a:p>
        </p:txBody>
      </p:sp>
      <p:sp>
        <p:nvSpPr>
          <p:cNvPr id="19" name="Rectangle 18">
            <a:extLst>
              <a:ext uri="{FF2B5EF4-FFF2-40B4-BE49-F238E27FC236}">
                <a16:creationId xmlns:a16="http://schemas.microsoft.com/office/drawing/2014/main" id="{D4AFF310-289C-4E5A-8151-9A0D2A6BF537}"/>
              </a:ext>
            </a:extLst>
          </p:cNvPr>
          <p:cNvSpPr/>
          <p:nvPr/>
        </p:nvSpPr>
        <p:spPr>
          <a:xfrm>
            <a:off x="8225409" y="4338892"/>
            <a:ext cx="3570933" cy="523220"/>
          </a:xfrm>
          <a:prstGeom prst="rect">
            <a:avLst/>
          </a:prstGeom>
          <a:solidFill>
            <a:schemeClr val="bg2"/>
          </a:solidFill>
          <a:ln>
            <a:solidFill>
              <a:schemeClr val="accent2"/>
            </a:solidFill>
          </a:ln>
        </p:spPr>
        <p:txBody>
          <a:bodyPr wrap="square">
            <a:spAutoFit/>
          </a:bodyPr>
          <a:lstStyle/>
          <a:p>
            <a:pPr algn="ctr">
              <a:buClr>
                <a:srgbClr val="F77F00"/>
              </a:buClr>
            </a:pPr>
            <a:r>
              <a:rPr lang="en-GB" sz="2800">
                <a:solidFill>
                  <a:srgbClr val="542341"/>
                </a:solidFill>
                <a:latin typeface="Arial" panose="020B0604020202020204" pitchFamily="34" charset="0"/>
                <a:cs typeface="Arial" panose="020B0604020202020204" pitchFamily="34" charset="0"/>
              </a:rPr>
              <a:t>Behaviour</a:t>
            </a:r>
          </a:p>
        </p:txBody>
      </p:sp>
      <p:sp>
        <p:nvSpPr>
          <p:cNvPr id="2" name="Rectangle 1">
            <a:extLst>
              <a:ext uri="{FF2B5EF4-FFF2-40B4-BE49-F238E27FC236}">
                <a16:creationId xmlns:a16="http://schemas.microsoft.com/office/drawing/2014/main" id="{886E232A-054A-464F-B4DE-DEFB4A85CF14}"/>
              </a:ext>
            </a:extLst>
          </p:cNvPr>
          <p:cNvSpPr/>
          <p:nvPr/>
        </p:nvSpPr>
        <p:spPr>
          <a:xfrm>
            <a:off x="1493133" y="4199902"/>
            <a:ext cx="2032552" cy="523220"/>
          </a:xfrm>
          <a:prstGeom prst="rect">
            <a:avLst/>
          </a:prstGeom>
          <a:solidFill>
            <a:schemeClr val="bg2"/>
          </a:solidFill>
          <a:ln>
            <a:solidFill>
              <a:schemeClr val="accent2"/>
            </a:solidFill>
          </a:ln>
        </p:spPr>
        <p:txBody>
          <a:bodyPr wrap="square">
            <a:spAutoFit/>
          </a:bodyPr>
          <a:lstStyle/>
          <a:p>
            <a:pPr>
              <a:buClr>
                <a:srgbClr val="F77F00"/>
              </a:buClr>
            </a:pPr>
            <a:r>
              <a:rPr lang="en-GB" sz="2800">
                <a:solidFill>
                  <a:srgbClr val="542341"/>
                </a:solidFill>
                <a:latin typeface="Arial" panose="020B0604020202020204" pitchFamily="34" charset="0"/>
                <a:cs typeface="Arial" panose="020B0604020202020204" pitchFamily="34" charset="0"/>
              </a:rPr>
              <a:t>Reasoning</a:t>
            </a:r>
          </a:p>
        </p:txBody>
      </p:sp>
      <p:sp>
        <p:nvSpPr>
          <p:cNvPr id="13" name="Rectangle 12">
            <a:extLst>
              <a:ext uri="{FF2B5EF4-FFF2-40B4-BE49-F238E27FC236}">
                <a16:creationId xmlns:a16="http://schemas.microsoft.com/office/drawing/2014/main" id="{0A63BE7D-3EF4-4DC9-ABB7-230D93F06F05}"/>
              </a:ext>
            </a:extLst>
          </p:cNvPr>
          <p:cNvSpPr/>
          <p:nvPr/>
        </p:nvSpPr>
        <p:spPr>
          <a:xfrm>
            <a:off x="562955" y="1701613"/>
            <a:ext cx="5312592" cy="523220"/>
          </a:xfrm>
          <a:prstGeom prst="rect">
            <a:avLst/>
          </a:prstGeom>
          <a:solidFill>
            <a:schemeClr val="bg2"/>
          </a:solidFill>
          <a:ln>
            <a:solidFill>
              <a:schemeClr val="accent2"/>
            </a:solidFill>
          </a:ln>
        </p:spPr>
        <p:txBody>
          <a:bodyPr wrap="square" lIns="91440" tIns="45720" rIns="91440" bIns="45720" anchor="t">
            <a:spAutoFit/>
          </a:bodyPr>
          <a:lstStyle/>
          <a:p>
            <a:pPr algn="ctr">
              <a:buClr>
                <a:srgbClr val="F77F00"/>
              </a:buClr>
            </a:pPr>
            <a:r>
              <a:rPr lang="en-GB" sz="2800">
                <a:solidFill>
                  <a:srgbClr val="542341"/>
                </a:solidFill>
                <a:latin typeface="Arial" panose="020B0604020202020204" pitchFamily="34" charset="0"/>
                <a:cs typeface="Arial" panose="020B0604020202020204" pitchFamily="34" charset="0"/>
              </a:rPr>
              <a:t>Social and emotional wellbeing</a:t>
            </a:r>
          </a:p>
        </p:txBody>
      </p:sp>
      <p:sp>
        <p:nvSpPr>
          <p:cNvPr id="14" name="Rectangle 13">
            <a:extLst>
              <a:ext uri="{FF2B5EF4-FFF2-40B4-BE49-F238E27FC236}">
                <a16:creationId xmlns:a16="http://schemas.microsoft.com/office/drawing/2014/main" id="{35AE5C63-794E-49DA-A7D3-BBF3CE289ED0}"/>
              </a:ext>
            </a:extLst>
          </p:cNvPr>
          <p:cNvSpPr/>
          <p:nvPr/>
        </p:nvSpPr>
        <p:spPr>
          <a:xfrm>
            <a:off x="1162856" y="2905780"/>
            <a:ext cx="2278089" cy="523220"/>
          </a:xfrm>
          <a:prstGeom prst="rect">
            <a:avLst/>
          </a:prstGeom>
          <a:solidFill>
            <a:schemeClr val="bg2"/>
          </a:solidFill>
          <a:ln>
            <a:solidFill>
              <a:schemeClr val="accent2"/>
            </a:solidFill>
          </a:ln>
        </p:spPr>
        <p:txBody>
          <a:bodyPr wrap="square">
            <a:spAutoFit/>
          </a:bodyPr>
          <a:lstStyle/>
          <a:p>
            <a:pPr>
              <a:buClr>
                <a:srgbClr val="F77F00"/>
              </a:buClr>
            </a:pPr>
            <a:r>
              <a:rPr lang="en-GB" sz="2800">
                <a:solidFill>
                  <a:srgbClr val="542341"/>
                </a:solidFill>
                <a:latin typeface="Arial" panose="020B0604020202020204" pitchFamily="34" charset="0"/>
                <a:cs typeface="Arial" panose="020B0604020202020204" pitchFamily="34" charset="0"/>
              </a:rPr>
              <a:t>Organisation</a:t>
            </a:r>
          </a:p>
        </p:txBody>
      </p:sp>
      <p:pic>
        <p:nvPicPr>
          <p:cNvPr id="15" name="Picture 14">
            <a:extLst>
              <a:ext uri="{FF2B5EF4-FFF2-40B4-BE49-F238E27FC236}">
                <a16:creationId xmlns:a16="http://schemas.microsoft.com/office/drawing/2014/main" id="{700F9E6F-2FA9-48CA-B585-6558B7124B03}"/>
              </a:ext>
            </a:extLst>
          </p:cNvPr>
          <p:cNvPicPr>
            <a:picLocks noChangeAspect="1"/>
          </p:cNvPicPr>
          <p:nvPr/>
        </p:nvPicPr>
        <p:blipFill>
          <a:blip r:embed="rId3"/>
          <a:stretch>
            <a:fillRect/>
          </a:stretch>
        </p:blipFill>
        <p:spPr>
          <a:xfrm>
            <a:off x="4020680" y="2456252"/>
            <a:ext cx="3709734" cy="2485232"/>
          </a:xfrm>
          <a:prstGeom prst="rect">
            <a:avLst/>
          </a:prstGeom>
        </p:spPr>
      </p:pic>
      <p:pic>
        <p:nvPicPr>
          <p:cNvPr id="16" name="Picture 15">
            <a:extLst>
              <a:ext uri="{FF2B5EF4-FFF2-40B4-BE49-F238E27FC236}">
                <a16:creationId xmlns:a16="http://schemas.microsoft.com/office/drawing/2014/main" id="{BF3CBDA6-1274-4B8D-93ED-43BFB1629C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Tree>
    <p:extLst>
      <p:ext uri="{BB962C8B-B14F-4D97-AF65-F5344CB8AC3E}">
        <p14:creationId xmlns:p14="http://schemas.microsoft.com/office/powerpoint/2010/main" val="3008480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B173195-D6A5-42BA-8FAB-1CC57712D192}"/>
              </a:ext>
            </a:extLst>
          </p:cNvPr>
          <p:cNvSpPr txBox="1"/>
          <p:nvPr/>
        </p:nvSpPr>
        <p:spPr>
          <a:xfrm>
            <a:off x="540222" y="387663"/>
            <a:ext cx="4539835" cy="646331"/>
          </a:xfrm>
          <a:prstGeom prst="rect">
            <a:avLst/>
          </a:prstGeom>
          <a:noFill/>
        </p:spPr>
        <p:txBody>
          <a:bodyPr wrap="square" lIns="91440" tIns="45720" rIns="91440" bIns="45720" rtlCol="0" anchor="t">
            <a:spAutoFit/>
          </a:bodyPr>
          <a:lstStyle/>
          <a:p>
            <a:r>
              <a:rPr lang="en-GB" sz="3600">
                <a:solidFill>
                  <a:srgbClr val="542341"/>
                </a:solidFill>
                <a:latin typeface="Arial"/>
                <a:cs typeface="Arial"/>
              </a:rPr>
              <a:t>What we will cover</a:t>
            </a:r>
            <a:endParaRPr lang="en-GB" sz="3600">
              <a:solidFill>
                <a:srgbClr val="542341"/>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57F531D7-6A57-49B9-9EB6-61BD609D6505}"/>
              </a:ext>
            </a:extLst>
          </p:cNvPr>
          <p:cNvCxnSpPr/>
          <p:nvPr/>
        </p:nvCxnSpPr>
        <p:spPr>
          <a:xfrm>
            <a:off x="697718" y="114535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BE7EC-602A-4A64-83FC-7542CA894EB8}"/>
              </a:ext>
            </a:extLst>
          </p:cNvPr>
          <p:cNvSpPr/>
          <p:nvPr/>
        </p:nvSpPr>
        <p:spPr>
          <a:xfrm>
            <a:off x="278858" y="1585754"/>
            <a:ext cx="8668746" cy="5201424"/>
          </a:xfrm>
          <a:prstGeom prst="rect">
            <a:avLst/>
          </a:prstGeom>
        </p:spPr>
        <p:txBody>
          <a:bodyPr wrap="square" lIns="91440" tIns="45720" rIns="91440" bIns="45720" anchor="t">
            <a:spAutoFit/>
          </a:bodyPr>
          <a:lstStyle/>
          <a:p>
            <a:pPr marL="457200" indent="-457200">
              <a:spcAft>
                <a:spcPts val="1600"/>
              </a:spcAft>
              <a:buClr>
                <a:srgbClr val="F77F00"/>
              </a:buClr>
              <a:buFont typeface="Arial" panose="020B0604020202020204" pitchFamily="34" charset="0"/>
              <a:buChar char="•"/>
            </a:pPr>
            <a:r>
              <a:rPr lang="en-US" sz="2800">
                <a:solidFill>
                  <a:srgbClr val="542341"/>
                </a:solidFill>
                <a:latin typeface="Arial"/>
                <a:cs typeface="Arial"/>
              </a:rPr>
              <a:t>What is Developmental Language Disorder (DLD)?</a:t>
            </a:r>
            <a:endParaRPr lang="en-US"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How many children and young people (CYP) are affected by DLD?</a:t>
            </a: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Potential long-term impacts of DLD</a:t>
            </a:r>
            <a:endParaRPr lang="en-GB"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Universal practices to support all CYP</a:t>
            </a: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Targeted and specialist support for CYP with DLD</a:t>
            </a:r>
            <a:endParaRPr lang="en-GB"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How to raise concerns</a:t>
            </a:r>
            <a:endParaRPr lang="en-US" sz="2800">
              <a:solidFill>
                <a:srgbClr val="542341"/>
              </a:solidFill>
              <a:latin typeface="Arial"/>
              <a:cs typeface="Arial"/>
            </a:endParaRPr>
          </a:p>
          <a:p>
            <a:pPr>
              <a:spcAft>
                <a:spcPts val="1600"/>
              </a:spcAft>
              <a:buClr>
                <a:srgbClr val="F77F00"/>
              </a:buClr>
            </a:pPr>
            <a:endParaRPr lang="en-US" sz="2800">
              <a:solidFill>
                <a:srgbClr val="54234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AB762E9-116F-428A-A1F0-B9EB10B374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pic>
        <p:nvPicPr>
          <p:cNvPr id="4" name="Picture 3">
            <a:extLst>
              <a:ext uri="{FF2B5EF4-FFF2-40B4-BE49-F238E27FC236}">
                <a16:creationId xmlns:a16="http://schemas.microsoft.com/office/drawing/2014/main" id="{D93D6D32-2AEF-4CE9-8A73-EC909ECE7648}"/>
              </a:ext>
            </a:extLst>
          </p:cNvPr>
          <p:cNvPicPr>
            <a:picLocks noChangeAspect="1"/>
          </p:cNvPicPr>
          <p:nvPr/>
        </p:nvPicPr>
        <p:blipFill>
          <a:blip r:embed="rId4"/>
          <a:stretch>
            <a:fillRect/>
          </a:stretch>
        </p:blipFill>
        <p:spPr>
          <a:xfrm>
            <a:off x="8947604" y="2129949"/>
            <a:ext cx="3244396" cy="2598102"/>
          </a:xfrm>
          <a:prstGeom prst="rect">
            <a:avLst/>
          </a:prstGeom>
        </p:spPr>
      </p:pic>
    </p:spTree>
    <p:extLst>
      <p:ext uri="{BB962C8B-B14F-4D97-AF65-F5344CB8AC3E}">
        <p14:creationId xmlns:p14="http://schemas.microsoft.com/office/powerpoint/2010/main" val="1875647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99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381814" y="315271"/>
            <a:ext cx="10869282"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What might it look like in the classroom?</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641669" y="114176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136382" y="1779778"/>
            <a:ext cx="10578609" cy="5016758"/>
          </a:xfrm>
          <a:prstGeom prst="rect">
            <a:avLst/>
          </a:prstGeom>
        </p:spPr>
        <p:txBody>
          <a:bodyPr wrap="square" lIns="91440" tIns="45720" rIns="91440" bIns="45720" anchor="t">
            <a:spAutoFit/>
          </a:bodyPr>
          <a:lstStyle/>
          <a:p>
            <a:pPr lvl="1">
              <a:spcAft>
                <a:spcPts val="600"/>
              </a:spcAft>
              <a:buClr>
                <a:srgbClr val="F77F00"/>
              </a:buClr>
            </a:pPr>
            <a:r>
              <a:rPr lang="en-US" sz="2800">
                <a:solidFill>
                  <a:srgbClr val="542341"/>
                </a:solidFill>
                <a:latin typeface="Arial" panose="020B0604020202020204" pitchFamily="34" charset="0"/>
                <a:cs typeface="Arial" panose="020B0604020202020204" pitchFamily="34" charset="0"/>
              </a:rPr>
              <a:t>Think about…</a:t>
            </a:r>
          </a:p>
          <a:p>
            <a:pPr marL="742950" lvl="1" indent="-285750">
              <a:spcAft>
                <a:spcPts val="600"/>
              </a:spcAft>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Attention and listening</a:t>
            </a:r>
          </a:p>
          <a:p>
            <a:pPr marL="742950" lvl="1" indent="-285750">
              <a:spcAft>
                <a:spcPts val="600"/>
              </a:spcAft>
              <a:buClr>
                <a:srgbClr val="F77F00"/>
              </a:buClr>
              <a:buFont typeface="Arial" panose="020B0604020202020204" pitchFamily="34" charset="0"/>
              <a:buChar char="•"/>
            </a:pPr>
            <a:r>
              <a:rPr lang="en-US" sz="2800" err="1">
                <a:solidFill>
                  <a:srgbClr val="542341"/>
                </a:solidFill>
                <a:latin typeface="Arial" panose="020B0604020202020204" pitchFamily="34" charset="0"/>
                <a:cs typeface="Arial" panose="020B0604020202020204" pitchFamily="34" charset="0"/>
              </a:rPr>
              <a:t>Behaviour</a:t>
            </a:r>
            <a:endParaRPr lang="en-US" sz="2800">
              <a:solidFill>
                <a:srgbClr val="542341"/>
              </a:solidFill>
              <a:latin typeface="Arial" panose="020B0604020202020204" pitchFamily="34" charset="0"/>
              <a:cs typeface="Arial" panose="020B0604020202020204" pitchFamily="34" charset="0"/>
            </a:endParaRPr>
          </a:p>
          <a:p>
            <a:pPr marL="742950" lvl="1" indent="-285750">
              <a:spcAft>
                <a:spcPts val="600"/>
              </a:spcAft>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Social interaction and friendships</a:t>
            </a:r>
          </a:p>
          <a:p>
            <a:pPr marL="742950" lvl="1" indent="-285750">
              <a:spcAft>
                <a:spcPts val="600"/>
              </a:spcAft>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Talking </a:t>
            </a:r>
          </a:p>
          <a:p>
            <a:pPr marL="742950" lvl="1" indent="-285750">
              <a:spcAft>
                <a:spcPts val="600"/>
              </a:spcAft>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Understanding</a:t>
            </a:r>
          </a:p>
          <a:p>
            <a:pPr marL="742950" lvl="1" indent="-285750">
              <a:spcAft>
                <a:spcPts val="600"/>
              </a:spcAft>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Academic work </a:t>
            </a:r>
            <a:r>
              <a:rPr lang="mr-IN" sz="2800">
                <a:solidFill>
                  <a:srgbClr val="542341"/>
                </a:solidFill>
                <a:latin typeface="Arial" panose="020B0604020202020204" pitchFamily="34" charset="0"/>
                <a:cs typeface="Arial" panose="020B0604020202020204" pitchFamily="34" charset="0"/>
              </a:rPr>
              <a:t>–</a:t>
            </a:r>
            <a:r>
              <a:rPr lang="en-US" sz="2800">
                <a:solidFill>
                  <a:srgbClr val="542341"/>
                </a:solidFill>
                <a:latin typeface="Arial" panose="020B0604020202020204" pitchFamily="34" charset="0"/>
                <a:cs typeface="Arial" panose="020B0604020202020204" pitchFamily="34" charset="0"/>
              </a:rPr>
              <a:t> across all subjects (English, </a:t>
            </a:r>
            <a:r>
              <a:rPr lang="en-US" sz="2800" err="1">
                <a:solidFill>
                  <a:srgbClr val="542341"/>
                </a:solidFill>
                <a:latin typeface="Arial" panose="020B0604020202020204" pitchFamily="34" charset="0"/>
                <a:cs typeface="Arial" panose="020B0604020202020204" pitchFamily="34" charset="0"/>
              </a:rPr>
              <a:t>Maths</a:t>
            </a:r>
            <a:r>
              <a:rPr lang="en-US" sz="2800">
                <a:solidFill>
                  <a:srgbClr val="542341"/>
                </a:solidFill>
                <a:latin typeface="Arial" panose="020B0604020202020204" pitchFamily="34" charset="0"/>
                <a:cs typeface="Arial" panose="020B0604020202020204" pitchFamily="34" charset="0"/>
              </a:rPr>
              <a:t>, Science etc.)</a:t>
            </a:r>
          </a:p>
          <a:p>
            <a:pPr marL="742950" lvl="1" indent="-285750">
              <a:spcAft>
                <a:spcPts val="600"/>
              </a:spcAft>
              <a:buClr>
                <a:srgbClr val="F77F00"/>
              </a:buClr>
              <a:buFont typeface="Arial" panose="020B0604020202020204" pitchFamily="34" charset="0"/>
              <a:buChar char="•"/>
            </a:pPr>
            <a:endParaRPr lang="en-US" sz="2800">
              <a:solidFill>
                <a:srgbClr val="542341"/>
              </a:solidFill>
              <a:latin typeface="Arial" panose="020B0604020202020204" pitchFamily="34" charset="0"/>
              <a:cs typeface="Arial" panose="020B0604020202020204" pitchFamily="34" charset="0"/>
            </a:endParaRPr>
          </a:p>
          <a:p>
            <a:pPr lvl="1">
              <a:spcAft>
                <a:spcPts val="600"/>
              </a:spcAft>
            </a:pPr>
            <a:endParaRPr lang="en-US" sz="2800">
              <a:solidFill>
                <a:srgbClr val="000000"/>
              </a:solidFill>
              <a:latin typeface="Calibri"/>
              <a:ea typeface="+mn-lt"/>
              <a:cs typeface="Calibri"/>
            </a:endParaRPr>
          </a:p>
        </p:txBody>
      </p:sp>
      <p:sp>
        <p:nvSpPr>
          <p:cNvPr id="6" name="Rectangle 5">
            <a:extLst>
              <a:ext uri="{FF2B5EF4-FFF2-40B4-BE49-F238E27FC236}">
                <a16:creationId xmlns:a16="http://schemas.microsoft.com/office/drawing/2014/main" id="{03A40782-39A1-4C6B-B518-2E2E4DE71D96}"/>
              </a:ext>
            </a:extLst>
          </p:cNvPr>
          <p:cNvSpPr/>
          <p:nvPr/>
        </p:nvSpPr>
        <p:spPr>
          <a:xfrm>
            <a:off x="10497239" y="82188"/>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Activity</a:t>
            </a:r>
          </a:p>
        </p:txBody>
      </p:sp>
    </p:spTree>
    <p:extLst>
      <p:ext uri="{BB962C8B-B14F-4D97-AF65-F5344CB8AC3E}">
        <p14:creationId xmlns:p14="http://schemas.microsoft.com/office/powerpoint/2010/main" val="3687207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munication-slide.png"/>
          <p:cNvPicPr>
            <a:picLocks noChangeAspect="1"/>
          </p:cNvPicPr>
          <p:nvPr/>
        </p:nvPicPr>
        <p:blipFill>
          <a:blip r:embed="rId3" cstate="print"/>
          <a:stretch>
            <a:fillRect/>
          </a:stretch>
        </p:blipFill>
        <p:spPr>
          <a:xfrm>
            <a:off x="1524000" y="404664"/>
            <a:ext cx="9036496" cy="6042050"/>
          </a:xfrm>
          <a:prstGeom prst="rect">
            <a:avLst/>
          </a:prstGeom>
        </p:spPr>
      </p:pic>
      <p:pic>
        <p:nvPicPr>
          <p:cNvPr id="3" name="Picture 2">
            <a:extLst>
              <a:ext uri="{FF2B5EF4-FFF2-40B4-BE49-F238E27FC236}">
                <a16:creationId xmlns:a16="http://schemas.microsoft.com/office/drawing/2014/main" id="{57ECFA6F-04D1-4739-9F3B-225F3E7CA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991" y="5393871"/>
            <a:ext cx="1464129" cy="146412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EA135-D309-437C-BBA4-5C0B18BD533A}"/>
              </a:ext>
            </a:extLst>
          </p:cNvPr>
          <p:cNvPicPr>
            <a:picLocks noChangeAspect="1"/>
          </p:cNvPicPr>
          <p:nvPr/>
        </p:nvPicPr>
        <p:blipFill rotWithShape="1">
          <a:blip r:embed="rId3"/>
          <a:srcRect l="27500" t="31345" r="26184" b="26784"/>
          <a:stretch/>
        </p:blipFill>
        <p:spPr>
          <a:xfrm>
            <a:off x="742688" y="1260591"/>
            <a:ext cx="10651753" cy="5416658"/>
          </a:xfrm>
          <a:prstGeom prst="rect">
            <a:avLst/>
          </a:prstGeom>
        </p:spPr>
      </p:pic>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990"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396341" y="312295"/>
            <a:ext cx="10582361"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What might it look like in the classroom?</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577797" y="1100384"/>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9402521-E7EA-420A-B9E6-E6C275DD8684}"/>
              </a:ext>
            </a:extLst>
          </p:cNvPr>
          <p:cNvSpPr/>
          <p:nvPr/>
        </p:nvSpPr>
        <p:spPr>
          <a:xfrm>
            <a:off x="10416452" y="180751"/>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2" name="TextBox 1">
            <a:extLst>
              <a:ext uri="{FF2B5EF4-FFF2-40B4-BE49-F238E27FC236}">
                <a16:creationId xmlns:a16="http://schemas.microsoft.com/office/drawing/2014/main" id="{581285E2-18B5-42AB-B43B-2C8C33EFD9FE}"/>
              </a:ext>
            </a:extLst>
          </p:cNvPr>
          <p:cNvSpPr txBox="1"/>
          <p:nvPr/>
        </p:nvSpPr>
        <p:spPr>
          <a:xfrm>
            <a:off x="396341" y="6339840"/>
            <a:ext cx="10318649" cy="369332"/>
          </a:xfrm>
          <a:prstGeom prst="rect">
            <a:avLst/>
          </a:prstGeom>
          <a:noFill/>
        </p:spPr>
        <p:txBody>
          <a:bodyPr wrap="square" rtlCol="0">
            <a:spAutoFit/>
          </a:bodyPr>
          <a:lstStyle/>
          <a:p>
            <a:r>
              <a:rPr lang="en-GB">
                <a:solidFill>
                  <a:srgbClr val="552343"/>
                </a:solidFill>
                <a:latin typeface="Arial" panose="020B0604020202020204" pitchFamily="34" charset="0"/>
                <a:cs typeface="Arial" panose="020B0604020202020204" pitchFamily="34" charset="0"/>
              </a:rPr>
              <a:t>Some words that primary teachers used to describe how DLD might present in the classroom</a:t>
            </a:r>
          </a:p>
        </p:txBody>
      </p:sp>
    </p:spTree>
    <p:extLst>
      <p:ext uri="{BB962C8B-B14F-4D97-AF65-F5344CB8AC3E}">
        <p14:creationId xmlns:p14="http://schemas.microsoft.com/office/powerpoint/2010/main" val="3153967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99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396341" y="312295"/>
            <a:ext cx="10582361"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What might it look like in the classroom?</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607776" y="117533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61ACE498-2976-4802-98DB-4A1A33C4014C}"/>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a:t>
            </a:r>
            <a:r>
              <a:rPr lang="en-GB"/>
              <a:t> </a:t>
            </a:r>
          </a:p>
        </p:txBody>
      </p:sp>
      <p:pic>
        <p:nvPicPr>
          <p:cNvPr id="66564" name="Picture 4">
            <a:extLst>
              <a:ext uri="{FF2B5EF4-FFF2-40B4-BE49-F238E27FC236}">
                <a16:creationId xmlns:a16="http://schemas.microsoft.com/office/drawing/2014/main" id="{88AE100C-87AE-4BE1-BF6B-288969BFF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1481987"/>
            <a:ext cx="8737599" cy="49591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2098E6-6F58-494B-B523-C54EF284A855}"/>
              </a:ext>
            </a:extLst>
          </p:cNvPr>
          <p:cNvSpPr txBox="1"/>
          <p:nvPr/>
        </p:nvSpPr>
        <p:spPr>
          <a:xfrm>
            <a:off x="396341" y="6339840"/>
            <a:ext cx="10318649" cy="369332"/>
          </a:xfrm>
          <a:prstGeom prst="rect">
            <a:avLst/>
          </a:prstGeom>
          <a:noFill/>
        </p:spPr>
        <p:txBody>
          <a:bodyPr wrap="square" rtlCol="0">
            <a:spAutoFit/>
          </a:bodyPr>
          <a:lstStyle/>
          <a:p>
            <a:r>
              <a:rPr lang="en-GB">
                <a:solidFill>
                  <a:srgbClr val="552343"/>
                </a:solidFill>
                <a:latin typeface="Arial" panose="020B0604020202020204" pitchFamily="34" charset="0"/>
                <a:cs typeface="Arial" panose="020B0604020202020204" pitchFamily="34" charset="0"/>
              </a:rPr>
              <a:t>Some words that secondary teachers used to describe how DLD might present in the classroom</a:t>
            </a:r>
          </a:p>
        </p:txBody>
      </p:sp>
    </p:spTree>
    <p:extLst>
      <p:ext uri="{BB962C8B-B14F-4D97-AF65-F5344CB8AC3E}">
        <p14:creationId xmlns:p14="http://schemas.microsoft.com/office/powerpoint/2010/main" val="429965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319928-06D9-4863-AC2D-8137A8476650}"/>
              </a:ext>
            </a:extLst>
          </p:cNvPr>
          <p:cNvSpPr txBox="1">
            <a:spLocks noGrp="1"/>
          </p:cNvSpPr>
          <p:nvPr>
            <p:ph type="title"/>
          </p:nvPr>
        </p:nvSpPr>
        <p:spPr>
          <a:xfrm>
            <a:off x="496972" y="419489"/>
            <a:ext cx="10515600" cy="5909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What might it look like: video</a:t>
            </a:r>
          </a:p>
        </p:txBody>
      </p:sp>
      <p:cxnSp>
        <p:nvCxnSpPr>
          <p:cNvPr id="5" name="Straight Connector 4">
            <a:extLst>
              <a:ext uri="{FF2B5EF4-FFF2-40B4-BE49-F238E27FC236}">
                <a16:creationId xmlns:a16="http://schemas.microsoft.com/office/drawing/2014/main" id="{F8DE4A03-2628-F848-A3C0-96A626D09AF3}"/>
              </a:ext>
            </a:extLst>
          </p:cNvPr>
          <p:cNvCxnSpPr/>
          <p:nvPr/>
        </p:nvCxnSpPr>
        <p:spPr>
          <a:xfrm>
            <a:off x="72769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E9D0239-17D6-4B00-9CF9-DEC4BDAB7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2" name="Rectangle 1">
            <a:extLst>
              <a:ext uri="{FF2B5EF4-FFF2-40B4-BE49-F238E27FC236}">
                <a16:creationId xmlns:a16="http://schemas.microsoft.com/office/drawing/2014/main" id="{B135390B-E247-45E6-A7C1-0C7CA10E3A04}"/>
              </a:ext>
            </a:extLst>
          </p:cNvPr>
          <p:cNvSpPr/>
          <p:nvPr/>
        </p:nvSpPr>
        <p:spPr>
          <a:xfrm>
            <a:off x="10727871" y="212651"/>
            <a:ext cx="1286920" cy="590931"/>
          </a:xfrm>
          <a:prstGeom prst="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Video</a:t>
            </a:r>
          </a:p>
        </p:txBody>
      </p:sp>
      <p:sp>
        <p:nvSpPr>
          <p:cNvPr id="8" name="TextBox 7">
            <a:extLst>
              <a:ext uri="{FF2B5EF4-FFF2-40B4-BE49-F238E27FC236}">
                <a16:creationId xmlns:a16="http://schemas.microsoft.com/office/drawing/2014/main" id="{DD8E2F13-3BA3-47B5-943B-A44B81037398}"/>
              </a:ext>
            </a:extLst>
          </p:cNvPr>
          <p:cNvSpPr txBox="1"/>
          <p:nvPr/>
        </p:nvSpPr>
        <p:spPr>
          <a:xfrm>
            <a:off x="3614057" y="6253845"/>
            <a:ext cx="6096000" cy="369332"/>
          </a:xfrm>
          <a:prstGeom prst="rect">
            <a:avLst/>
          </a:prstGeom>
          <a:noFill/>
        </p:spPr>
        <p:txBody>
          <a:bodyPr wrap="square">
            <a:spAutoFit/>
          </a:bodyPr>
          <a:lstStyle/>
          <a:p>
            <a:r>
              <a:rPr lang="en-GB" altLang="en-US" dirty="0">
                <a:hlinkClick r:id="rId4"/>
              </a:rPr>
              <a:t>https://www.youtube.com/watch?v=JAsf_Wqjz4g</a:t>
            </a:r>
            <a:r>
              <a:rPr lang="en-GB" altLang="en-US" dirty="0"/>
              <a:t>  </a:t>
            </a:r>
            <a:endParaRPr lang="en-GB" dirty="0"/>
          </a:p>
        </p:txBody>
      </p:sp>
      <p:pic>
        <p:nvPicPr>
          <p:cNvPr id="7" name="Picture 6">
            <a:extLst>
              <a:ext uri="{FF2B5EF4-FFF2-40B4-BE49-F238E27FC236}">
                <a16:creationId xmlns:a16="http://schemas.microsoft.com/office/drawing/2014/main" id="{D817D03C-A411-46CA-817F-F77A2B648CD6}"/>
              </a:ext>
            </a:extLst>
          </p:cNvPr>
          <p:cNvPicPr>
            <a:picLocks noChangeAspect="1"/>
          </p:cNvPicPr>
          <p:nvPr/>
        </p:nvPicPr>
        <p:blipFill>
          <a:blip r:embed="rId5"/>
          <a:stretch>
            <a:fillRect/>
          </a:stretch>
        </p:blipFill>
        <p:spPr>
          <a:xfrm>
            <a:off x="2167504" y="1704617"/>
            <a:ext cx="7856992" cy="4421318"/>
          </a:xfrm>
          <a:prstGeom prst="rect">
            <a:avLst/>
          </a:prstGeom>
        </p:spPr>
      </p:pic>
    </p:spTree>
    <p:extLst>
      <p:ext uri="{BB962C8B-B14F-4D97-AF65-F5344CB8AC3E}">
        <p14:creationId xmlns:p14="http://schemas.microsoft.com/office/powerpoint/2010/main" val="1282211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B173195-D6A5-42BA-8FAB-1CC57712D192}"/>
              </a:ext>
            </a:extLst>
          </p:cNvPr>
          <p:cNvSpPr txBox="1"/>
          <p:nvPr/>
        </p:nvSpPr>
        <p:spPr>
          <a:xfrm>
            <a:off x="540222" y="387663"/>
            <a:ext cx="4539835" cy="646331"/>
          </a:xfrm>
          <a:prstGeom prst="rect">
            <a:avLst/>
          </a:prstGeom>
          <a:noFill/>
        </p:spPr>
        <p:txBody>
          <a:bodyPr wrap="square" lIns="91440" tIns="45720" rIns="91440" bIns="45720" rtlCol="0" anchor="t">
            <a:spAutoFit/>
          </a:bodyPr>
          <a:lstStyle/>
          <a:p>
            <a:r>
              <a:rPr lang="en-GB" sz="3600">
                <a:solidFill>
                  <a:srgbClr val="542341"/>
                </a:solidFill>
                <a:latin typeface="Arial"/>
                <a:cs typeface="Arial"/>
              </a:rPr>
              <a:t>What we will cover</a:t>
            </a:r>
            <a:endParaRPr lang="en-GB" sz="3600">
              <a:solidFill>
                <a:srgbClr val="542341"/>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57F531D7-6A57-49B9-9EB6-61BD609D6505}"/>
              </a:ext>
            </a:extLst>
          </p:cNvPr>
          <p:cNvCxnSpPr/>
          <p:nvPr/>
        </p:nvCxnSpPr>
        <p:spPr>
          <a:xfrm>
            <a:off x="697718" y="114535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BE7EC-602A-4A64-83FC-7542CA894EB8}"/>
              </a:ext>
            </a:extLst>
          </p:cNvPr>
          <p:cNvSpPr/>
          <p:nvPr/>
        </p:nvSpPr>
        <p:spPr>
          <a:xfrm>
            <a:off x="278858" y="1585754"/>
            <a:ext cx="8668746" cy="5201424"/>
          </a:xfrm>
          <a:prstGeom prst="rect">
            <a:avLst/>
          </a:prstGeom>
        </p:spPr>
        <p:txBody>
          <a:bodyPr wrap="square" lIns="91440" tIns="45720" rIns="91440" bIns="45720" anchor="t">
            <a:spAutoFit/>
          </a:bodyPr>
          <a:lstStyle/>
          <a:p>
            <a:pPr marL="457200" indent="-457200">
              <a:spcAft>
                <a:spcPts val="1600"/>
              </a:spcAft>
              <a:buClr>
                <a:srgbClr val="F77F00"/>
              </a:buClr>
              <a:buFont typeface="Wingdings" panose="05000000000000000000" pitchFamily="2" charset="2"/>
              <a:buChar char="ü"/>
            </a:pPr>
            <a:r>
              <a:rPr lang="en-US" sz="2800">
                <a:solidFill>
                  <a:srgbClr val="542341"/>
                </a:solidFill>
                <a:latin typeface="Arial"/>
                <a:cs typeface="Arial"/>
              </a:rPr>
              <a:t>What is Developmental Language Disorder (DLD)?</a:t>
            </a:r>
            <a:endParaRPr lang="en-US"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Wingdings" panose="05000000000000000000" pitchFamily="2" charset="2"/>
              <a:buChar char="ü"/>
            </a:pPr>
            <a:r>
              <a:rPr lang="en-GB" sz="2800">
                <a:solidFill>
                  <a:srgbClr val="542341"/>
                </a:solidFill>
                <a:latin typeface="Arial"/>
                <a:cs typeface="Arial"/>
              </a:rPr>
              <a:t>How many children and young people (CYP) are affected by DLD?</a:t>
            </a:r>
          </a:p>
          <a:p>
            <a:pPr marL="457200" indent="-457200">
              <a:spcAft>
                <a:spcPts val="1600"/>
              </a:spcAft>
              <a:buClr>
                <a:srgbClr val="F77F00"/>
              </a:buClr>
              <a:buFont typeface="Wingdings" panose="05000000000000000000" pitchFamily="2" charset="2"/>
              <a:buChar char="ü"/>
            </a:pPr>
            <a:r>
              <a:rPr lang="en-GB" sz="2800">
                <a:solidFill>
                  <a:srgbClr val="542341"/>
                </a:solidFill>
                <a:latin typeface="Arial"/>
                <a:cs typeface="Arial"/>
              </a:rPr>
              <a:t>Potential long-term impacts of DLD</a:t>
            </a:r>
            <a:endParaRPr lang="en-GB"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Universal practices to support all CYP</a:t>
            </a: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Targeted and specialist support for CYP with DLD</a:t>
            </a:r>
            <a:endParaRPr lang="en-GB" sz="2800">
              <a:solidFill>
                <a:srgbClr val="542341"/>
              </a:solidFill>
              <a:latin typeface="Arial" panose="020B0604020202020204" pitchFamily="34" charset="0"/>
              <a:cs typeface="Arial" panose="020B0604020202020204" pitchFamily="34" charset="0"/>
            </a:endParaRPr>
          </a:p>
          <a:p>
            <a:pPr marL="457200" indent="-457200">
              <a:spcAft>
                <a:spcPts val="1600"/>
              </a:spcAft>
              <a:buClr>
                <a:srgbClr val="F77F00"/>
              </a:buClr>
              <a:buFont typeface="Arial" panose="020B0604020202020204" pitchFamily="34" charset="0"/>
              <a:buChar char="•"/>
            </a:pPr>
            <a:r>
              <a:rPr lang="en-GB" sz="2800">
                <a:solidFill>
                  <a:srgbClr val="542341"/>
                </a:solidFill>
                <a:latin typeface="Arial"/>
                <a:cs typeface="Arial"/>
              </a:rPr>
              <a:t>How to raise concerns</a:t>
            </a:r>
            <a:endParaRPr lang="en-US" sz="2800">
              <a:solidFill>
                <a:srgbClr val="542341"/>
              </a:solidFill>
              <a:latin typeface="Arial"/>
              <a:cs typeface="Arial"/>
            </a:endParaRPr>
          </a:p>
          <a:p>
            <a:pPr>
              <a:spcAft>
                <a:spcPts val="1600"/>
              </a:spcAft>
              <a:buClr>
                <a:srgbClr val="F77F00"/>
              </a:buClr>
            </a:pPr>
            <a:endParaRPr lang="en-US" sz="2800">
              <a:solidFill>
                <a:srgbClr val="54234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AB762E9-116F-428A-A1F0-B9EB10B374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pic>
        <p:nvPicPr>
          <p:cNvPr id="4" name="Picture 3">
            <a:extLst>
              <a:ext uri="{FF2B5EF4-FFF2-40B4-BE49-F238E27FC236}">
                <a16:creationId xmlns:a16="http://schemas.microsoft.com/office/drawing/2014/main" id="{D93D6D32-2AEF-4CE9-8A73-EC909ECE7648}"/>
              </a:ext>
            </a:extLst>
          </p:cNvPr>
          <p:cNvPicPr>
            <a:picLocks noChangeAspect="1"/>
          </p:cNvPicPr>
          <p:nvPr/>
        </p:nvPicPr>
        <p:blipFill>
          <a:blip r:embed="rId4"/>
          <a:stretch>
            <a:fillRect/>
          </a:stretch>
        </p:blipFill>
        <p:spPr>
          <a:xfrm>
            <a:off x="8947604" y="2129949"/>
            <a:ext cx="3244396" cy="2598102"/>
          </a:xfrm>
          <a:prstGeom prst="rect">
            <a:avLst/>
          </a:prstGeom>
        </p:spPr>
      </p:pic>
    </p:spTree>
    <p:extLst>
      <p:ext uri="{BB962C8B-B14F-4D97-AF65-F5344CB8AC3E}">
        <p14:creationId xmlns:p14="http://schemas.microsoft.com/office/powerpoint/2010/main" val="3815528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7797" y="433079"/>
            <a:ext cx="6609834" cy="55399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r>
              <a:rPr lang="en-GB" sz="3600">
                <a:solidFill>
                  <a:srgbClr val="4B2546"/>
                </a:solidFill>
                <a:latin typeface="Arial" panose="020B0604020202020204" pitchFamily="34" charset="0"/>
                <a:cs typeface="Arial" panose="020B0604020202020204" pitchFamily="34" charset="0"/>
              </a:rPr>
              <a:t>Roles and Responsibilities</a:t>
            </a:r>
          </a:p>
        </p:txBody>
      </p:sp>
      <p:sp>
        <p:nvSpPr>
          <p:cNvPr id="2" name="TextBox 1">
            <a:extLst>
              <a:ext uri="{FF2B5EF4-FFF2-40B4-BE49-F238E27FC236}">
                <a16:creationId xmlns:a16="http://schemas.microsoft.com/office/drawing/2014/main" id="{AF993539-9CAC-4658-8745-58C9C6AC9C60}"/>
              </a:ext>
            </a:extLst>
          </p:cNvPr>
          <p:cNvSpPr txBox="1"/>
          <p:nvPr/>
        </p:nvSpPr>
        <p:spPr>
          <a:xfrm>
            <a:off x="6751082" y="1682368"/>
            <a:ext cx="4695973" cy="3493264"/>
          </a:xfrm>
          <a:prstGeom prst="rect">
            <a:avLst/>
          </a:prstGeom>
          <a:noFill/>
        </p:spPr>
        <p:txBody>
          <a:bodyPr wrap="square" rtlCol="0">
            <a:spAutoFit/>
          </a:bodyPr>
          <a:lstStyle/>
          <a:p>
            <a:pPr marL="285750" indent="-285750">
              <a:spcAft>
                <a:spcPts val="1000"/>
              </a:spcAft>
              <a:buClr>
                <a:srgbClr val="F77F00"/>
              </a:buClr>
              <a:buFont typeface="Arial" panose="020B0604020202020204" pitchFamily="34" charset="0"/>
              <a:buChar char="•"/>
            </a:pPr>
            <a:r>
              <a:rPr lang="en-GB" sz="2800">
                <a:solidFill>
                  <a:srgbClr val="542240"/>
                </a:solidFill>
                <a:latin typeface="Arial" panose="020B0604020202020204" pitchFamily="34" charset="0"/>
                <a:cs typeface="Arial" panose="020B0604020202020204" pitchFamily="34" charset="0"/>
              </a:rPr>
              <a:t>SEND is EVERYONE’S business</a:t>
            </a:r>
          </a:p>
          <a:p>
            <a:pPr marL="285750" indent="-285750">
              <a:spcAft>
                <a:spcPts val="1000"/>
              </a:spcAft>
              <a:buClr>
                <a:srgbClr val="F77F00"/>
              </a:buClr>
              <a:buFont typeface="Arial" panose="020B0604020202020204" pitchFamily="34" charset="0"/>
              <a:buChar char="•"/>
            </a:pPr>
            <a:r>
              <a:rPr lang="en-GB" sz="2800">
                <a:solidFill>
                  <a:srgbClr val="542240"/>
                </a:solidFill>
                <a:latin typeface="Arial" panose="020B0604020202020204" pitchFamily="34" charset="0"/>
                <a:cs typeface="Arial" panose="020B0604020202020204" pitchFamily="34" charset="0"/>
              </a:rPr>
              <a:t>Teachers responsible for students’ progress</a:t>
            </a:r>
          </a:p>
          <a:p>
            <a:pPr marL="285750" indent="-285750">
              <a:spcAft>
                <a:spcPts val="1000"/>
              </a:spcAft>
              <a:buClr>
                <a:srgbClr val="F77F00"/>
              </a:buClr>
              <a:buFont typeface="Arial" panose="020B0604020202020204" pitchFamily="34" charset="0"/>
              <a:buChar char="•"/>
            </a:pPr>
            <a:r>
              <a:rPr lang="en-GB" sz="2800">
                <a:solidFill>
                  <a:srgbClr val="542240"/>
                </a:solidFill>
                <a:latin typeface="Arial" panose="020B0604020202020204" pitchFamily="34" charset="0"/>
                <a:cs typeface="Arial" panose="020B0604020202020204" pitchFamily="34" charset="0"/>
              </a:rPr>
              <a:t>Families need to be informed and involved</a:t>
            </a:r>
          </a:p>
          <a:p>
            <a:pPr marL="285750" indent="-285750">
              <a:spcAft>
                <a:spcPts val="1000"/>
              </a:spcAft>
              <a:buClr>
                <a:srgbClr val="F77F00"/>
              </a:buClr>
              <a:buFont typeface="Arial" panose="020B0604020202020204" pitchFamily="34" charset="0"/>
              <a:buChar char="•"/>
            </a:pPr>
            <a:endParaRPr lang="en-GB" sz="2800">
              <a:solidFill>
                <a:srgbClr val="54224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B39DB46-68B4-43E2-B8B2-218ED07525F8}"/>
              </a:ext>
            </a:extLst>
          </p:cNvPr>
          <p:cNvPicPr>
            <a:picLocks noChangeAspect="1"/>
          </p:cNvPicPr>
          <p:nvPr/>
        </p:nvPicPr>
        <p:blipFill>
          <a:blip r:embed="rId3"/>
          <a:stretch>
            <a:fillRect/>
          </a:stretch>
        </p:blipFill>
        <p:spPr>
          <a:xfrm>
            <a:off x="286982" y="1902383"/>
            <a:ext cx="3588651" cy="4095826"/>
          </a:xfrm>
          <a:prstGeom prst="rect">
            <a:avLst/>
          </a:prstGeom>
        </p:spPr>
      </p:pic>
      <p:cxnSp>
        <p:nvCxnSpPr>
          <p:cNvPr id="6" name="Straight Connector 5">
            <a:extLst>
              <a:ext uri="{FF2B5EF4-FFF2-40B4-BE49-F238E27FC236}">
                <a16:creationId xmlns:a16="http://schemas.microsoft.com/office/drawing/2014/main" id="{43E23FB8-BFA5-4127-8EDC-F855E9A044D0}"/>
              </a:ext>
            </a:extLst>
          </p:cNvPr>
          <p:cNvCxnSpPr/>
          <p:nvPr/>
        </p:nvCxnSpPr>
        <p:spPr>
          <a:xfrm>
            <a:off x="577797" y="1098111"/>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graphicFrame>
        <p:nvGraphicFramePr>
          <p:cNvPr id="5" name="Object 4">
            <a:extLst>
              <a:ext uri="{FF2B5EF4-FFF2-40B4-BE49-F238E27FC236}">
                <a16:creationId xmlns:a16="http://schemas.microsoft.com/office/drawing/2014/main" id="{475E2FF6-A262-4C63-BF68-101852E7CB41}"/>
              </a:ext>
            </a:extLst>
          </p:cNvPr>
          <p:cNvGraphicFramePr>
            <a:graphicFrameLocks noChangeAspect="1"/>
          </p:cNvGraphicFramePr>
          <p:nvPr/>
        </p:nvGraphicFramePr>
        <p:xfrm>
          <a:off x="3874394" y="2632620"/>
          <a:ext cx="2656433" cy="2635351"/>
        </p:xfrm>
        <a:graphic>
          <a:graphicData uri="http://schemas.openxmlformats.org/presentationml/2006/ole">
            <mc:AlternateContent xmlns:mc="http://schemas.openxmlformats.org/markup-compatibility/2006">
              <mc:Choice xmlns:v="urn:schemas-microsoft-com:vml" Requires="v">
                <p:oleObj name="Bitmap Image" r:id="rId4" imgW="2400480" imgH="2381400" progId="Paint.Picture">
                  <p:embed/>
                </p:oleObj>
              </mc:Choice>
              <mc:Fallback>
                <p:oleObj name="Bitmap Image" r:id="rId4" imgW="2400480" imgH="2381400" progId="Paint.Picture">
                  <p:embed/>
                  <p:pic>
                    <p:nvPicPr>
                      <p:cNvPr id="5" name="Object 4">
                        <a:extLst>
                          <a:ext uri="{FF2B5EF4-FFF2-40B4-BE49-F238E27FC236}">
                            <a16:creationId xmlns:a16="http://schemas.microsoft.com/office/drawing/2014/main" id="{475E2FF6-A262-4C63-BF68-101852E7CB41}"/>
                          </a:ext>
                        </a:extLst>
                      </p:cNvPr>
                      <p:cNvPicPr/>
                      <p:nvPr/>
                    </p:nvPicPr>
                    <p:blipFill>
                      <a:blip r:embed="rId5"/>
                      <a:stretch>
                        <a:fillRect/>
                      </a:stretch>
                    </p:blipFill>
                    <p:spPr>
                      <a:xfrm>
                        <a:off x="3874394" y="2632620"/>
                        <a:ext cx="2656433" cy="2635351"/>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CEA504D0-E368-48C4-BF44-5A2806ADF7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6224" y="5393871"/>
            <a:ext cx="1464129" cy="1464129"/>
          </a:xfrm>
          <a:prstGeom prst="rect">
            <a:avLst/>
          </a:prstGeom>
        </p:spPr>
      </p:pic>
    </p:spTree>
    <p:extLst>
      <p:ext uri="{BB962C8B-B14F-4D97-AF65-F5344CB8AC3E}">
        <p14:creationId xmlns:p14="http://schemas.microsoft.com/office/powerpoint/2010/main" val="2181545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56562D38-A1EF-4784-BB09-BDDF34A857FA}"/>
              </a:ext>
            </a:extLst>
          </p:cNvPr>
          <p:cNvSpPr>
            <a:spLocks noGrp="1"/>
          </p:cNvSpPr>
          <p:nvPr>
            <p:ph type="title"/>
          </p:nvPr>
        </p:nvSpPr>
        <p:spPr>
          <a:xfrm>
            <a:off x="600456" y="54591"/>
            <a:ext cx="10515600" cy="1325563"/>
          </a:xfrm>
        </p:spPr>
        <p:txBody>
          <a:bodyPr>
            <a:normAutofit/>
          </a:bodyPr>
          <a:lstStyle/>
          <a:p>
            <a:r>
              <a:rPr lang="en-GB" altLang="en-US" sz="3600">
                <a:solidFill>
                  <a:srgbClr val="4B2546"/>
                </a:solidFill>
                <a:latin typeface="Arial" panose="020B0604020202020204" pitchFamily="34" charset="0"/>
                <a:cs typeface="Arial" panose="020B0604020202020204" pitchFamily="34" charset="0"/>
              </a:rPr>
              <a:t>A graduated approach to support </a:t>
            </a:r>
          </a:p>
        </p:txBody>
      </p:sp>
      <p:sp>
        <p:nvSpPr>
          <p:cNvPr id="84995" name="Slide Number Placeholder 3">
            <a:extLst>
              <a:ext uri="{FF2B5EF4-FFF2-40B4-BE49-F238E27FC236}">
                <a16:creationId xmlns:a16="http://schemas.microsoft.com/office/drawing/2014/main" id="{3F0F743A-13DC-4AB7-AF0A-55D69B9DF1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A9FB0AD7-DA79-4AA5-905C-46B10CFD6A69}" type="slidenum">
              <a:rPr lang="en-GB" altLang="en-US" sz="1200">
                <a:solidFill>
                  <a:srgbClr val="898989"/>
                </a:solidFill>
                <a:latin typeface="Arial" panose="020B0604020202020204" pitchFamily="34" charset="0"/>
              </a:rPr>
              <a:pPr>
                <a:spcBef>
                  <a:spcPct val="0"/>
                </a:spcBef>
                <a:buClrTx/>
                <a:buFontTx/>
                <a:buNone/>
              </a:pPr>
              <a:t>27</a:t>
            </a:fld>
            <a:endParaRPr lang="en-GB" altLang="en-US" sz="1200">
              <a:solidFill>
                <a:srgbClr val="898989"/>
              </a:solidFill>
              <a:latin typeface="Arial" panose="020B0604020202020204" pitchFamily="34" charset="0"/>
            </a:endParaRPr>
          </a:p>
        </p:txBody>
      </p:sp>
      <p:cxnSp>
        <p:nvCxnSpPr>
          <p:cNvPr id="14" name="Straight Arrow Connector 13">
            <a:extLst>
              <a:ext uri="{FF2B5EF4-FFF2-40B4-BE49-F238E27FC236}">
                <a16:creationId xmlns:a16="http://schemas.microsoft.com/office/drawing/2014/main" id="{8FB2B778-6AAB-41E7-9592-4CC3F1E937F8}"/>
              </a:ext>
            </a:extLst>
          </p:cNvPr>
          <p:cNvCxnSpPr/>
          <p:nvPr/>
        </p:nvCxnSpPr>
        <p:spPr>
          <a:xfrm>
            <a:off x="6750569" y="4645700"/>
            <a:ext cx="2186064" cy="1249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882E562-99EE-4438-A8DA-EDA52DBDEA82}"/>
              </a:ext>
            </a:extLst>
          </p:cNvPr>
          <p:cNvCxnSpPr>
            <a:cxnSpLocks/>
          </p:cNvCxnSpPr>
          <p:nvPr/>
        </p:nvCxnSpPr>
        <p:spPr>
          <a:xfrm>
            <a:off x="5576338" y="3284093"/>
            <a:ext cx="2186064" cy="12492"/>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FACE38E-B237-44C6-846F-DE9F6901C104}"/>
              </a:ext>
            </a:extLst>
          </p:cNvPr>
          <p:cNvSpPr txBox="1"/>
          <p:nvPr/>
        </p:nvSpPr>
        <p:spPr>
          <a:xfrm>
            <a:off x="7762402" y="4890147"/>
            <a:ext cx="3530183"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900">
                <a:solidFill>
                  <a:srgbClr val="552343"/>
                </a:solidFill>
                <a:latin typeface="Arial" panose="020B0604020202020204" pitchFamily="34" charset="0"/>
                <a:cs typeface="Arial" panose="020B0604020202020204" pitchFamily="34" charset="0"/>
              </a:rPr>
              <a:t>Applies to </a:t>
            </a:r>
            <a:r>
              <a:rPr lang="en-GB" sz="1900" b="1">
                <a:solidFill>
                  <a:srgbClr val="552343"/>
                </a:solidFill>
                <a:latin typeface="Arial" panose="020B0604020202020204" pitchFamily="34" charset="0"/>
                <a:cs typeface="Arial" panose="020B0604020202020204" pitchFamily="34" charset="0"/>
              </a:rPr>
              <a:t>all CYP </a:t>
            </a:r>
            <a:r>
              <a:rPr lang="en-GB" sz="1900">
                <a:solidFill>
                  <a:srgbClr val="552343"/>
                </a:solidFill>
                <a:latin typeface="Arial" panose="020B0604020202020204" pitchFamily="34" charset="0"/>
                <a:cs typeface="Arial" panose="020B0604020202020204" pitchFamily="34" charset="0"/>
              </a:rPr>
              <a:t>(including DLD)</a:t>
            </a:r>
          </a:p>
        </p:txBody>
      </p:sp>
      <p:sp>
        <p:nvSpPr>
          <p:cNvPr id="20" name="TextBox 19">
            <a:extLst>
              <a:ext uri="{FF2B5EF4-FFF2-40B4-BE49-F238E27FC236}">
                <a16:creationId xmlns:a16="http://schemas.microsoft.com/office/drawing/2014/main" id="{4C7DF01C-190D-480B-9407-98503A22F6CC}"/>
              </a:ext>
            </a:extLst>
          </p:cNvPr>
          <p:cNvSpPr txBox="1"/>
          <p:nvPr/>
        </p:nvSpPr>
        <p:spPr>
          <a:xfrm>
            <a:off x="6750569" y="3511131"/>
            <a:ext cx="5326504" cy="9694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900">
                <a:solidFill>
                  <a:srgbClr val="552343"/>
                </a:solidFill>
                <a:latin typeface="Arial" panose="020B0604020202020204" pitchFamily="34" charset="0"/>
                <a:cs typeface="Arial" panose="020B0604020202020204" pitchFamily="34" charset="0"/>
              </a:rPr>
              <a:t>Applies to some CYP some of the time – including those with </a:t>
            </a:r>
            <a:r>
              <a:rPr lang="en-GB" sz="1900" b="1">
                <a:solidFill>
                  <a:srgbClr val="552343"/>
                </a:solidFill>
                <a:latin typeface="Arial" panose="020B0604020202020204" pitchFamily="34" charset="0"/>
                <a:cs typeface="Arial" panose="020B0604020202020204" pitchFamily="34" charset="0"/>
              </a:rPr>
              <a:t>DLD </a:t>
            </a:r>
            <a:r>
              <a:rPr lang="en-GB" sz="1900">
                <a:solidFill>
                  <a:srgbClr val="552343"/>
                </a:solidFill>
                <a:latin typeface="Arial" panose="020B0604020202020204" pitchFamily="34" charset="0"/>
                <a:cs typeface="Arial" panose="020B0604020202020204" pitchFamily="34" charset="0"/>
              </a:rPr>
              <a:t>but also those with less significant needs</a:t>
            </a:r>
          </a:p>
        </p:txBody>
      </p:sp>
      <p:sp>
        <p:nvSpPr>
          <p:cNvPr id="21" name="TextBox 20">
            <a:extLst>
              <a:ext uri="{FF2B5EF4-FFF2-40B4-BE49-F238E27FC236}">
                <a16:creationId xmlns:a16="http://schemas.microsoft.com/office/drawing/2014/main" id="{999A2EB8-FC76-4733-BD43-521C81FEA080}"/>
              </a:ext>
            </a:extLst>
          </p:cNvPr>
          <p:cNvSpPr txBox="1"/>
          <p:nvPr/>
        </p:nvSpPr>
        <p:spPr>
          <a:xfrm>
            <a:off x="5573842" y="2313482"/>
            <a:ext cx="636582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900">
                <a:solidFill>
                  <a:srgbClr val="552343"/>
                </a:solidFill>
                <a:latin typeface="Arial" panose="020B0604020202020204" pitchFamily="34" charset="0"/>
                <a:cs typeface="Arial" panose="020B0604020202020204" pitchFamily="34" charset="0"/>
              </a:rPr>
              <a:t>Applies to CYP with the </a:t>
            </a:r>
            <a:r>
              <a:rPr lang="en-GB" sz="1900" b="1">
                <a:solidFill>
                  <a:srgbClr val="552343"/>
                </a:solidFill>
                <a:latin typeface="Arial" panose="020B0604020202020204" pitchFamily="34" charset="0"/>
                <a:cs typeface="Arial" panose="020B0604020202020204" pitchFamily="34" charset="0"/>
              </a:rPr>
              <a:t>most complex SLCN</a:t>
            </a:r>
            <a:r>
              <a:rPr lang="en-GB" sz="1900">
                <a:solidFill>
                  <a:srgbClr val="552343"/>
                </a:solidFill>
                <a:latin typeface="Arial" panose="020B0604020202020204" pitchFamily="34" charset="0"/>
                <a:cs typeface="Arial" panose="020B0604020202020204" pitchFamily="34" charset="0"/>
              </a:rPr>
              <a:t>, including DLD, who require the highest level of support </a:t>
            </a:r>
          </a:p>
        </p:txBody>
      </p:sp>
      <p:graphicFrame>
        <p:nvGraphicFramePr>
          <p:cNvPr id="23" name="Content Placeholder 3">
            <a:extLst>
              <a:ext uri="{FF2B5EF4-FFF2-40B4-BE49-F238E27FC236}">
                <a16:creationId xmlns:a16="http://schemas.microsoft.com/office/drawing/2014/main" id="{2CB8366E-6FDD-4BCD-93A6-852242CEE8FC}"/>
              </a:ext>
            </a:extLst>
          </p:cNvPr>
          <p:cNvGraphicFramePr>
            <a:graphicFrameLocks/>
          </p:cNvGraphicFramePr>
          <p:nvPr/>
        </p:nvGraphicFramePr>
        <p:xfrm>
          <a:off x="979678" y="1916832"/>
          <a:ext cx="6984776" cy="4107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88AF7DEC-978F-42B2-984F-494717955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23753" y="5393871"/>
            <a:ext cx="1464129" cy="1464129"/>
          </a:xfrm>
          <a:prstGeom prst="rect">
            <a:avLst/>
          </a:prstGeom>
        </p:spPr>
      </p:pic>
      <p:cxnSp>
        <p:nvCxnSpPr>
          <p:cNvPr id="11" name="Straight Connector 10">
            <a:extLst>
              <a:ext uri="{FF2B5EF4-FFF2-40B4-BE49-F238E27FC236}">
                <a16:creationId xmlns:a16="http://schemas.microsoft.com/office/drawing/2014/main" id="{8523BC59-B2C9-A24D-8A50-EF3FAD87B079}"/>
              </a:ext>
            </a:extLst>
          </p:cNvPr>
          <p:cNvCxnSpPr/>
          <p:nvPr/>
        </p:nvCxnSpPr>
        <p:spPr>
          <a:xfrm>
            <a:off x="742688" y="119032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7D1A54D-0E00-474B-9FD4-2E6B98EA4F63}"/>
              </a:ext>
            </a:extLst>
          </p:cNvPr>
          <p:cNvSpPr/>
          <p:nvPr/>
        </p:nvSpPr>
        <p:spPr>
          <a:xfrm>
            <a:off x="3328837" y="1694986"/>
            <a:ext cx="5034578" cy="265399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5400">
                <a:latin typeface="Arial" panose="020B0604020202020204" pitchFamily="34" charset="0"/>
                <a:cs typeface="Arial" panose="020B0604020202020204" pitchFamily="34" charset="0"/>
              </a:rPr>
              <a:t>Primary</a:t>
            </a:r>
          </a:p>
        </p:txBody>
      </p:sp>
      <p:pic>
        <p:nvPicPr>
          <p:cNvPr id="4" name="Picture 3">
            <a:extLst>
              <a:ext uri="{FF2B5EF4-FFF2-40B4-BE49-F238E27FC236}">
                <a16:creationId xmlns:a16="http://schemas.microsoft.com/office/drawing/2014/main" id="{068782F2-AC1C-43F6-87A0-2F02FBCE06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224" y="5393871"/>
            <a:ext cx="1464129" cy="1464129"/>
          </a:xfrm>
          <a:prstGeom prst="rect">
            <a:avLst/>
          </a:prstGeom>
        </p:spPr>
      </p:pic>
    </p:spTree>
    <p:extLst>
      <p:ext uri="{BB962C8B-B14F-4D97-AF65-F5344CB8AC3E}">
        <p14:creationId xmlns:p14="http://schemas.microsoft.com/office/powerpoint/2010/main" val="2241744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7"/>
          <p:cNvSpPr txBox="1">
            <a:spLocks noGrp="1"/>
          </p:cNvSpPr>
          <p:nvPr>
            <p:ph type="title"/>
          </p:nvPr>
        </p:nvSpPr>
        <p:spPr>
          <a:xfrm>
            <a:off x="467104" y="20343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3600">
                <a:solidFill>
                  <a:srgbClr val="542341"/>
                </a:solidFill>
                <a:latin typeface="Arial" panose="020B0604020202020204" pitchFamily="34" charset="0"/>
                <a:cs typeface="Arial" panose="020B0604020202020204" pitchFamily="34" charset="0"/>
              </a:rPr>
              <a:t>What does “Universal” look like? </a:t>
            </a:r>
          </a:p>
        </p:txBody>
      </p:sp>
      <p:sp>
        <p:nvSpPr>
          <p:cNvPr id="495" name="Google Shape;495;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a:spcBef>
                <a:spcPts val="2000"/>
              </a:spcBef>
              <a:buClr>
                <a:srgbClr val="F77F00"/>
              </a:buClr>
              <a:buSzPts val="2590"/>
              <a:buFontTx/>
              <a:buChar char="•"/>
            </a:pPr>
            <a:r>
              <a:rPr lang="en-GB" dirty="0">
                <a:solidFill>
                  <a:srgbClr val="542341"/>
                </a:solidFill>
                <a:latin typeface="Arial"/>
                <a:ea typeface="Arial"/>
                <a:cs typeface="Arial"/>
                <a:sym typeface="Arial"/>
              </a:rPr>
              <a:t>We understand what DLD is and the impact it can have on learning and behaviour</a:t>
            </a:r>
          </a:p>
          <a:p>
            <a:pPr>
              <a:spcBef>
                <a:spcPts val="2000"/>
              </a:spcBef>
              <a:buClr>
                <a:srgbClr val="F77F00"/>
              </a:buClr>
              <a:buSzPts val="2590"/>
              <a:buFontTx/>
              <a:buChar char="•"/>
            </a:pPr>
            <a:r>
              <a:rPr lang="en-GB" dirty="0">
                <a:solidFill>
                  <a:srgbClr val="542341"/>
                </a:solidFill>
                <a:latin typeface="Arial"/>
                <a:ea typeface="Arial"/>
                <a:cs typeface="Arial"/>
                <a:sym typeface="Arial"/>
              </a:rPr>
              <a:t>We all use communication-supportive strategies all the time</a:t>
            </a:r>
            <a:endParaRPr lang="en-GB" dirty="0"/>
          </a:p>
          <a:p>
            <a:pPr>
              <a:spcBef>
                <a:spcPts val="2000"/>
              </a:spcBef>
              <a:buClr>
                <a:srgbClr val="F77F00"/>
              </a:buClr>
              <a:buSzPts val="2590"/>
              <a:buFontTx/>
              <a:buChar char="•"/>
            </a:pPr>
            <a:r>
              <a:rPr lang="en-GB" dirty="0">
                <a:solidFill>
                  <a:srgbClr val="542341"/>
                </a:solidFill>
                <a:latin typeface="Arial"/>
                <a:ea typeface="Arial"/>
                <a:cs typeface="Arial"/>
                <a:sym typeface="Arial"/>
              </a:rPr>
              <a:t>Teaching supports all children’s speech, language and </a:t>
            </a:r>
            <a:r>
              <a:rPr lang="en-GB" dirty="0">
                <a:solidFill>
                  <a:srgbClr val="542341"/>
                </a:solidFill>
                <a:latin typeface="Arial"/>
                <a:ea typeface="Arial"/>
                <a:cs typeface="Arial"/>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1"/>
                  </a:ext>
                </a:extLst>
              </a:rPr>
              <a:t>communication </a:t>
            </a:r>
            <a:endParaRPr lang="en-GB" dirty="0">
              <a:solidFill>
                <a:srgbClr val="542341"/>
              </a:solidFill>
              <a:latin typeface="Arial"/>
              <a:ea typeface="Arial"/>
              <a:cs typeface="Arial"/>
              <a:sym typeface="Arial"/>
            </a:endParaRPr>
          </a:p>
          <a:p>
            <a:pPr>
              <a:spcBef>
                <a:spcPts val="2000"/>
              </a:spcBef>
              <a:buClr>
                <a:srgbClr val="F77F00"/>
              </a:buClr>
              <a:buSzPts val="2590"/>
              <a:buFontTx/>
              <a:buChar char="•"/>
            </a:pPr>
            <a:r>
              <a:rPr lang="en-GB" dirty="0">
                <a:solidFill>
                  <a:srgbClr val="542341"/>
                </a:solidFill>
                <a:latin typeface="Arial"/>
                <a:ea typeface="Arial"/>
                <a:cs typeface="Arial"/>
                <a:sym typeface="Arial"/>
              </a:rPr>
              <a:t>We have tools to identify children who have speech, language and communication needs</a:t>
            </a:r>
            <a:endParaRPr lang="en-GB" dirty="0"/>
          </a:p>
        </p:txBody>
      </p:sp>
      <p:cxnSp>
        <p:nvCxnSpPr>
          <p:cNvPr id="496" name="Google Shape;496;p37"/>
          <p:cNvCxnSpPr/>
          <p:nvPr/>
        </p:nvCxnSpPr>
        <p:spPr>
          <a:xfrm>
            <a:off x="639244" y="1345700"/>
            <a:ext cx="1009816" cy="0"/>
          </a:xfrm>
          <a:prstGeom prst="straightConnector1">
            <a:avLst/>
          </a:prstGeom>
          <a:noFill/>
          <a:ln w="38100" cap="flat" cmpd="sng">
            <a:solidFill>
              <a:srgbClr val="F77F00"/>
            </a:solidFill>
            <a:prstDash val="solid"/>
            <a:miter lim="800000"/>
            <a:headEnd type="none" w="sm" len="sm"/>
            <a:tailEnd type="none" w="sm" len="sm"/>
          </a:ln>
        </p:spPr>
      </p:cxnSp>
      <p:pic>
        <p:nvPicPr>
          <p:cNvPr id="5" name="Google Shape;130;p4">
            <a:extLst>
              <a:ext uri="{FF2B5EF4-FFF2-40B4-BE49-F238E27FC236}">
                <a16:creationId xmlns:a16="http://schemas.microsoft.com/office/drawing/2014/main" id="{08A35CDA-89F6-426B-8C82-7485D2CD0CFC}"/>
              </a:ext>
            </a:extLst>
          </p:cNvPr>
          <p:cNvPicPr preferRelativeResize="0"/>
          <p:nvPr/>
        </p:nvPicPr>
        <p:blipFill rotWithShape="1">
          <a:blip r:embed="rId3">
            <a:alphaModFix/>
          </a:blip>
          <a:srcRect/>
          <a:stretch/>
        </p:blipFill>
        <p:spPr>
          <a:xfrm>
            <a:off x="10727871" y="5393871"/>
            <a:ext cx="1464129" cy="1464129"/>
          </a:xfrm>
          <a:prstGeom prst="rect">
            <a:avLst/>
          </a:prstGeom>
          <a:noFill/>
          <a:ln>
            <a:noFill/>
          </a:ln>
        </p:spPr>
      </p:pic>
      <p:grpSp>
        <p:nvGrpSpPr>
          <p:cNvPr id="9" name="Group 8">
            <a:extLst>
              <a:ext uri="{FF2B5EF4-FFF2-40B4-BE49-F238E27FC236}">
                <a16:creationId xmlns:a16="http://schemas.microsoft.com/office/drawing/2014/main" id="{E3D543BB-ABFE-4A30-AC12-477661715663}"/>
              </a:ext>
            </a:extLst>
          </p:cNvPr>
          <p:cNvGrpSpPr/>
          <p:nvPr/>
        </p:nvGrpSpPr>
        <p:grpSpPr>
          <a:xfrm>
            <a:off x="7997166" y="135276"/>
            <a:ext cx="2606964" cy="683998"/>
            <a:chOff x="0" y="2738404"/>
            <a:chExt cx="6984776" cy="1369202"/>
          </a:xfrm>
        </p:grpSpPr>
        <p:sp>
          <p:nvSpPr>
            <p:cNvPr id="10" name="Trapezoid 9">
              <a:extLst>
                <a:ext uri="{FF2B5EF4-FFF2-40B4-BE49-F238E27FC236}">
                  <a16:creationId xmlns:a16="http://schemas.microsoft.com/office/drawing/2014/main" id="{3291F785-C579-441E-BC68-376A8607AD84}"/>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1" name="Trapezoid 4">
              <a:extLst>
                <a:ext uri="{FF2B5EF4-FFF2-40B4-BE49-F238E27FC236}">
                  <a16:creationId xmlns:a16="http://schemas.microsoft.com/office/drawing/2014/main" id="{DA9711BD-2B39-403A-943A-70CF77453818}"/>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2" name="Oval 11">
            <a:extLst>
              <a:ext uri="{FF2B5EF4-FFF2-40B4-BE49-F238E27FC236}">
                <a16:creationId xmlns:a16="http://schemas.microsoft.com/office/drawing/2014/main" id="{0D129290-E5C4-4EED-BC8B-4B9F943A388B}"/>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527FD9-524D-41D4-926F-A74A766990F2}"/>
              </a:ext>
            </a:extLst>
          </p:cNvPr>
          <p:cNvSpPr/>
          <p:nvPr/>
        </p:nvSpPr>
        <p:spPr>
          <a:xfrm>
            <a:off x="572185" y="1139908"/>
            <a:ext cx="5637905" cy="5355312"/>
          </a:xfrm>
          <a:prstGeom prst="rect">
            <a:avLst/>
          </a:prstGeom>
        </p:spPr>
        <p:txBody>
          <a:bodyPr wrap="square" lIns="91440" tIns="45720" rIns="91440" bIns="45720" anchor="t">
            <a:spAutoFit/>
          </a:bodyPr>
          <a:lstStyle/>
          <a:p>
            <a:pPr lvl="1">
              <a:buClr>
                <a:srgbClr val="F77F00"/>
              </a:buClr>
            </a:pPr>
            <a:endParaRPr lang="en-GB">
              <a:solidFill>
                <a:srgbClr val="542341"/>
              </a:solidFill>
              <a:latin typeface="Arial" panose="020B0604020202020204" pitchFamily="34" charset="0"/>
              <a:cs typeface="Arial" panose="020B0604020202020204" pitchFamily="34" charset="0"/>
            </a:endParaRPr>
          </a:p>
          <a:p>
            <a:pPr marL="342900" indent="-342900">
              <a:buClr>
                <a:srgbClr val="F77F00"/>
              </a:buClr>
              <a:buFont typeface="+mj-lt"/>
              <a:buAutoNum type="arabicPeriod"/>
            </a:pPr>
            <a:r>
              <a:rPr lang="en-GB" b="1">
                <a:solidFill>
                  <a:srgbClr val="542341"/>
                </a:solidFill>
                <a:latin typeface="Arial"/>
                <a:cs typeface="Arial"/>
              </a:rPr>
              <a:t>DLD affects approximately what % of children in UK primary schools? </a:t>
            </a:r>
            <a:endParaRPr lang="en-US" b="1">
              <a:solidFill>
                <a:srgbClr val="542341"/>
              </a:solidFill>
              <a:ea typeface="+mn-lt"/>
              <a:cs typeface="+mn-lt"/>
            </a:endParaRPr>
          </a:p>
          <a:p>
            <a:pPr marL="800100" lvl="1" indent="-342900">
              <a:buClr>
                <a:srgbClr val="F77F00"/>
              </a:buClr>
              <a:buFont typeface="+mj-lt"/>
              <a:buAutoNum type="alphaLcParenR"/>
            </a:pPr>
            <a:r>
              <a:rPr lang="en-GB">
                <a:solidFill>
                  <a:srgbClr val="542341"/>
                </a:solidFill>
                <a:latin typeface="Arial"/>
                <a:cs typeface="Arial"/>
              </a:rPr>
              <a:t>~1% </a:t>
            </a:r>
            <a:endParaRPr lang="en-GB">
              <a:solidFill>
                <a:srgbClr val="542341"/>
              </a:solidFill>
              <a:ea typeface="+mn-lt"/>
              <a:cs typeface="+mn-lt"/>
            </a:endParaRPr>
          </a:p>
          <a:p>
            <a:pPr marL="800100" lvl="1" indent="-342900">
              <a:buClr>
                <a:srgbClr val="F77F00"/>
              </a:buClr>
              <a:buFont typeface="+mj-lt"/>
              <a:buAutoNum type="alphaLcParenR"/>
            </a:pPr>
            <a:r>
              <a:rPr lang="en-GB">
                <a:solidFill>
                  <a:srgbClr val="542341"/>
                </a:solidFill>
                <a:latin typeface="Arial"/>
                <a:cs typeface="Arial"/>
              </a:rPr>
              <a:t>~5.4% </a:t>
            </a:r>
            <a:endParaRPr lang="en-GB">
              <a:solidFill>
                <a:srgbClr val="542341"/>
              </a:solidFill>
              <a:ea typeface="+mn-lt"/>
              <a:cs typeface="+mn-lt"/>
            </a:endParaRPr>
          </a:p>
          <a:p>
            <a:pPr marL="800100" lvl="1" indent="-342900">
              <a:buClr>
                <a:srgbClr val="F77F00"/>
              </a:buClr>
              <a:buFont typeface="+mj-lt"/>
              <a:buAutoNum type="alphaLcParenR"/>
            </a:pPr>
            <a:r>
              <a:rPr lang="en-GB">
                <a:solidFill>
                  <a:srgbClr val="542341"/>
                </a:solidFill>
                <a:latin typeface="Arial"/>
                <a:cs typeface="Arial"/>
              </a:rPr>
              <a:t>~7.6%</a:t>
            </a:r>
            <a:r>
              <a:rPr lang="en-GB">
                <a:solidFill>
                  <a:srgbClr val="F77F00"/>
                </a:solidFill>
                <a:latin typeface="Arial"/>
                <a:cs typeface="Arial"/>
              </a:rPr>
              <a:t>  </a:t>
            </a:r>
          </a:p>
          <a:p>
            <a:pPr marL="800100" lvl="1" indent="-342900">
              <a:buClr>
                <a:srgbClr val="F77F00"/>
              </a:buClr>
              <a:buFont typeface="+mj-lt"/>
              <a:buAutoNum type="alphaLcParenR"/>
            </a:pPr>
            <a:endParaRPr lang="en-GB" b="1">
              <a:solidFill>
                <a:srgbClr val="F77F00"/>
              </a:solidFill>
              <a:latin typeface="Arial"/>
              <a:cs typeface="Arial"/>
            </a:endParaRPr>
          </a:p>
          <a:p>
            <a:pPr marL="342900" indent="-342900">
              <a:buClr>
                <a:srgbClr val="F77F00"/>
              </a:buClr>
              <a:buFont typeface="+mj-lt"/>
              <a:buAutoNum type="arabicPeriod"/>
            </a:pPr>
            <a:r>
              <a:rPr lang="en-GB" b="1">
                <a:solidFill>
                  <a:srgbClr val="542341"/>
                </a:solidFill>
                <a:latin typeface="Arial"/>
                <a:cs typeface="Arial"/>
              </a:rPr>
              <a:t>DLD is thought to be:</a:t>
            </a:r>
            <a:r>
              <a:rPr lang="en-GB" b="1">
                <a:solidFill>
                  <a:srgbClr val="542341"/>
                </a:solidFill>
                <a:highlight>
                  <a:srgbClr val="FFFF00"/>
                </a:highlight>
                <a:latin typeface="Arial"/>
                <a:cs typeface="Arial"/>
              </a:rPr>
              <a:t>   </a:t>
            </a:r>
          </a:p>
          <a:p>
            <a:pPr marL="800100" lvl="1" indent="-342900">
              <a:buClr>
                <a:srgbClr val="F77F00"/>
              </a:buClr>
              <a:buFont typeface="+mj-lt"/>
              <a:buAutoNum type="alphaLcParenR"/>
            </a:pPr>
            <a:r>
              <a:rPr lang="en-GB">
                <a:solidFill>
                  <a:srgbClr val="542341"/>
                </a:solidFill>
                <a:latin typeface="Arial"/>
                <a:cs typeface="Arial"/>
              </a:rPr>
              <a:t>Less prevalent than autism</a:t>
            </a:r>
          </a:p>
          <a:p>
            <a:pPr marL="800100" lvl="1" indent="-342900">
              <a:buClr>
                <a:srgbClr val="F77F00"/>
              </a:buClr>
              <a:buFont typeface="+mj-lt"/>
              <a:buAutoNum type="alphaLcParenR"/>
            </a:pPr>
            <a:r>
              <a:rPr lang="en-GB">
                <a:solidFill>
                  <a:srgbClr val="542341"/>
                </a:solidFill>
                <a:latin typeface="Arial"/>
                <a:cs typeface="Arial"/>
              </a:rPr>
              <a:t>More prevalent than autism </a:t>
            </a:r>
            <a:endParaRPr lang="en-GB">
              <a:solidFill>
                <a:srgbClr val="542341"/>
              </a:solidFill>
              <a:latin typeface="Arial" panose="020B0604020202020204" pitchFamily="34" charset="0"/>
              <a:cs typeface="Arial" panose="020B0604020202020204" pitchFamily="34" charset="0"/>
            </a:endParaRPr>
          </a:p>
          <a:p>
            <a:pPr marL="800100" lvl="1" indent="-342900">
              <a:buClr>
                <a:srgbClr val="F77F00"/>
              </a:buClr>
              <a:buFont typeface="+mj-lt"/>
              <a:buAutoNum type="alphaLcParenR"/>
            </a:pPr>
            <a:r>
              <a:rPr lang="en-GB">
                <a:solidFill>
                  <a:srgbClr val="542341"/>
                </a:solidFill>
                <a:latin typeface="Arial"/>
                <a:cs typeface="Arial"/>
              </a:rPr>
              <a:t>The same as autism in terms of prevalence</a:t>
            </a:r>
          </a:p>
          <a:p>
            <a:pPr marL="800100" lvl="1" indent="-342900">
              <a:buClr>
                <a:srgbClr val="F77F00"/>
              </a:buClr>
              <a:buFont typeface="+mj-lt"/>
              <a:buAutoNum type="alphaLcParenR"/>
            </a:pPr>
            <a:endParaRPr lang="en-GB" b="1">
              <a:solidFill>
                <a:srgbClr val="542341"/>
              </a:solidFill>
              <a:latin typeface="Arial"/>
              <a:cs typeface="Arial"/>
            </a:endParaRPr>
          </a:p>
          <a:p>
            <a:pPr marL="342900" indent="-342900">
              <a:buClr>
                <a:srgbClr val="F77F00"/>
              </a:buClr>
              <a:buFont typeface="+mj-lt"/>
              <a:buAutoNum type="arabicPeriod"/>
            </a:pPr>
            <a:r>
              <a:rPr lang="en-GB" b="1">
                <a:solidFill>
                  <a:srgbClr val="542341"/>
                </a:solidFill>
                <a:latin typeface="Arial"/>
                <a:cs typeface="Arial"/>
              </a:rPr>
              <a:t>Approximately what % of children and young people with emotional and behavioural disorders have been found to have significant, often unidentified language difficulties?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~32%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~55% </a:t>
            </a:r>
          </a:p>
          <a:p>
            <a:pPr marL="800100" lvl="1" indent="-342900">
              <a:buClr>
                <a:srgbClr val="F77F00"/>
              </a:buClr>
              <a:buFont typeface="+mj-lt"/>
              <a:buAutoNum type="alphaLcParenR"/>
            </a:pPr>
            <a:r>
              <a:rPr lang="en-GB">
                <a:solidFill>
                  <a:srgbClr val="542341"/>
                </a:solidFill>
                <a:latin typeface="Arial"/>
                <a:cs typeface="Arial"/>
              </a:rPr>
              <a:t>~81%</a:t>
            </a:r>
          </a:p>
        </p:txBody>
      </p:sp>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66806"/>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608783" y="397563"/>
            <a:ext cx="4539835"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Take the quiz!</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817639" y="1189171"/>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4F838AE-248E-4D47-AE27-C8DA46DF6A26}"/>
              </a:ext>
            </a:extLst>
          </p:cNvPr>
          <p:cNvSpPr/>
          <p:nvPr/>
        </p:nvSpPr>
        <p:spPr>
          <a:xfrm>
            <a:off x="686274" y="1491194"/>
            <a:ext cx="10503342" cy="830997"/>
          </a:xfrm>
          <a:prstGeom prst="rect">
            <a:avLst/>
          </a:prstGeom>
        </p:spPr>
        <p:txBody>
          <a:bodyPr wrap="square" lIns="91440" tIns="45720" rIns="91440" bIns="45720" anchor="t">
            <a:spAutoFit/>
          </a:bodyPr>
          <a:lstStyle/>
          <a:p>
            <a:pPr marL="285750" indent="-285750">
              <a:buClr>
                <a:srgbClr val="F77F00"/>
              </a:buClr>
              <a:buFont typeface="Arial" panose="020B0604020202020204" pitchFamily="34" charset="0"/>
              <a:buChar char="•"/>
            </a:pPr>
            <a:endParaRPr lang="en-GB" sz="24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endParaRPr lang="en-GB" sz="2400">
              <a:solidFill>
                <a:srgbClr val="54234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44DF7CE-3B20-4C29-B17C-16FD43211F84}"/>
              </a:ext>
            </a:extLst>
          </p:cNvPr>
          <p:cNvSpPr/>
          <p:nvPr/>
        </p:nvSpPr>
        <p:spPr>
          <a:xfrm>
            <a:off x="6096000" y="1139908"/>
            <a:ext cx="5492223" cy="5355312"/>
          </a:xfrm>
          <a:prstGeom prst="rect">
            <a:avLst/>
          </a:prstGeom>
        </p:spPr>
        <p:txBody>
          <a:bodyPr wrap="square" lIns="91440" tIns="45720" rIns="91440" bIns="45720" anchor="t">
            <a:spAutoFit/>
          </a:bodyPr>
          <a:lstStyle/>
          <a:p>
            <a:pPr lvl="1">
              <a:buClr>
                <a:srgbClr val="F77F00"/>
              </a:buClr>
            </a:pPr>
            <a:endParaRPr lang="en-GB">
              <a:solidFill>
                <a:srgbClr val="542341"/>
              </a:solidFill>
              <a:latin typeface="Arial" panose="020B0604020202020204" pitchFamily="34" charset="0"/>
              <a:cs typeface="Arial" panose="020B0604020202020204" pitchFamily="34" charset="0"/>
            </a:endParaRPr>
          </a:p>
          <a:p>
            <a:pPr marL="342900" indent="-342900">
              <a:buClr>
                <a:srgbClr val="F77F00"/>
              </a:buClr>
              <a:buFont typeface="+mj-lt"/>
              <a:buAutoNum type="arabicPeriod" startAt="4"/>
            </a:pPr>
            <a:r>
              <a:rPr lang="en-GB" b="1">
                <a:solidFill>
                  <a:srgbClr val="542341"/>
                </a:solidFill>
                <a:latin typeface="Arial"/>
                <a:cs typeface="Arial"/>
              </a:rPr>
              <a:t>Which of the below are possible indicators of DLD?  </a:t>
            </a:r>
            <a:endParaRPr lang="en-GB" b="1">
              <a:solidFill>
                <a:srgbClr val="542341"/>
              </a:solidFill>
              <a:latin typeface="Arial" panose="020B0604020202020204" pitchFamily="34" charset="0"/>
              <a:cs typeface="Arial" panose="020B0604020202020204" pitchFamily="34" charset="0"/>
            </a:endParaRPr>
          </a:p>
          <a:p>
            <a:pPr marL="800100" lvl="1" indent="-342900">
              <a:buClr>
                <a:srgbClr val="F77F00"/>
              </a:buClr>
              <a:buFont typeface="+mj-lt"/>
              <a:buAutoNum type="alphaLcParenR"/>
            </a:pPr>
            <a:r>
              <a:rPr lang="en-GB">
                <a:solidFill>
                  <a:srgbClr val="542341"/>
                </a:solidFill>
                <a:latin typeface="Arial"/>
                <a:cs typeface="Arial"/>
              </a:rPr>
              <a:t>Difficulty understanding language only</a:t>
            </a:r>
          </a:p>
          <a:p>
            <a:pPr marL="800100" lvl="1" indent="-342900">
              <a:buClr>
                <a:srgbClr val="F77F00"/>
              </a:buClr>
              <a:buFont typeface="+mj-lt"/>
              <a:buAutoNum type="alphaLcParenR"/>
            </a:pPr>
            <a:r>
              <a:rPr lang="en-GB">
                <a:solidFill>
                  <a:srgbClr val="542341"/>
                </a:solidFill>
                <a:latin typeface="Arial"/>
                <a:cs typeface="Arial"/>
              </a:rPr>
              <a:t>Difficulty talking only </a:t>
            </a:r>
          </a:p>
          <a:p>
            <a:pPr marL="800100" lvl="1" indent="-342900">
              <a:buClr>
                <a:srgbClr val="F77F00"/>
              </a:buClr>
              <a:buFont typeface="+mj-lt"/>
              <a:buAutoNum type="alphaLcParenR"/>
            </a:pPr>
            <a:r>
              <a:rPr lang="en-GB">
                <a:solidFill>
                  <a:srgbClr val="542341"/>
                </a:solidFill>
                <a:latin typeface="Arial"/>
                <a:cs typeface="Arial"/>
              </a:rPr>
              <a:t>Difficulty with talking and understanding</a:t>
            </a:r>
          </a:p>
          <a:p>
            <a:pPr marL="800100" lvl="1" indent="-342900">
              <a:buClr>
                <a:srgbClr val="F77F00"/>
              </a:buClr>
              <a:buFont typeface="+mj-lt"/>
              <a:buAutoNum type="alphaLcParenR"/>
            </a:pPr>
            <a:r>
              <a:rPr lang="en-GB">
                <a:solidFill>
                  <a:srgbClr val="542341"/>
                </a:solidFill>
                <a:latin typeface="Arial"/>
                <a:cs typeface="Arial"/>
              </a:rPr>
              <a:t>Difficulty with literacy, reading comprehension and spoken language </a:t>
            </a:r>
          </a:p>
          <a:p>
            <a:pPr marL="800100" lvl="1" indent="-342900">
              <a:buClr>
                <a:srgbClr val="F77F00"/>
              </a:buClr>
              <a:buFont typeface="+mj-lt"/>
              <a:buAutoNum type="alphaLcParenR"/>
            </a:pPr>
            <a:r>
              <a:rPr lang="en-GB">
                <a:solidFill>
                  <a:srgbClr val="542341"/>
                </a:solidFill>
                <a:latin typeface="Arial"/>
                <a:cs typeface="Arial"/>
              </a:rPr>
              <a:t>All of the above</a:t>
            </a:r>
          </a:p>
          <a:p>
            <a:pPr marL="800100" lvl="1" indent="-342900">
              <a:buClr>
                <a:srgbClr val="F77F00"/>
              </a:buClr>
              <a:buFont typeface="+mj-lt"/>
              <a:buAutoNum type="alphaLcParenR"/>
            </a:pPr>
            <a:endParaRPr lang="en-GB" b="1">
              <a:solidFill>
                <a:srgbClr val="542341"/>
              </a:solidFill>
              <a:latin typeface="Arial"/>
              <a:cs typeface="Arial"/>
            </a:endParaRPr>
          </a:p>
          <a:p>
            <a:pPr marL="342900" indent="-342900">
              <a:buClr>
                <a:srgbClr val="F77F00"/>
              </a:buClr>
              <a:buFont typeface="+mj-lt"/>
              <a:buAutoNum type="arabicPeriod" startAt="4"/>
            </a:pPr>
            <a:r>
              <a:rPr lang="en-GB" b="1">
                <a:solidFill>
                  <a:srgbClr val="542341"/>
                </a:solidFill>
                <a:latin typeface="Arial"/>
                <a:cs typeface="Arial"/>
              </a:rPr>
              <a:t>Who can diagnose DLD?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A teacher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A SENCo</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A doctor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An educational psychologist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A speech and language therapist (</a:t>
            </a:r>
            <a:r>
              <a:rPr lang="en-GB" err="1">
                <a:solidFill>
                  <a:srgbClr val="542341"/>
                </a:solidFill>
                <a:latin typeface="Arial" panose="020B0604020202020204" pitchFamily="34" charset="0"/>
                <a:cs typeface="Arial" panose="020B0604020202020204" pitchFamily="34" charset="0"/>
              </a:rPr>
              <a:t>SaLT</a:t>
            </a:r>
            <a:r>
              <a:rPr lang="en-GB">
                <a:solidFill>
                  <a:srgbClr val="542341"/>
                </a:solidFill>
                <a:latin typeface="Arial" panose="020B0604020202020204" pitchFamily="34" charset="0"/>
                <a:cs typeface="Arial" panose="020B0604020202020204" pitchFamily="34" charset="0"/>
              </a:rPr>
              <a:t>)</a:t>
            </a:r>
          </a:p>
          <a:p>
            <a:pPr marL="800100" lvl="1" indent="-342900">
              <a:buClr>
                <a:srgbClr val="F77F00"/>
              </a:buClr>
              <a:buFont typeface="+mj-lt"/>
              <a:buAutoNum type="alphaLcParenR"/>
            </a:pPr>
            <a:endParaRPr lang="en-GB" b="1">
              <a:solidFill>
                <a:srgbClr val="542341"/>
              </a:solidFill>
              <a:latin typeface="Arial" panose="020B0604020202020204" pitchFamily="34" charset="0"/>
              <a:cs typeface="Arial" panose="020B0604020202020204" pitchFamily="34" charset="0"/>
            </a:endParaRPr>
          </a:p>
          <a:p>
            <a:pPr>
              <a:buClr>
                <a:srgbClr val="F77F00"/>
              </a:buClr>
            </a:pPr>
            <a:endParaRPr lang="en-GB" b="1">
              <a:solidFill>
                <a:srgbClr val="542341"/>
              </a:solidFill>
              <a:latin typeface="Arial"/>
              <a:ea typeface="+mn-lt"/>
              <a:cs typeface="Arial"/>
            </a:endParaRPr>
          </a:p>
          <a:p>
            <a:pPr marL="742950" lvl="1" indent="-285750">
              <a:buFont typeface="Arial,Sans-Serif"/>
              <a:buChar char="•"/>
            </a:pPr>
            <a:endParaRPr lang="en-GB"/>
          </a:p>
        </p:txBody>
      </p:sp>
      <p:sp>
        <p:nvSpPr>
          <p:cNvPr id="8" name="Rectangle 7">
            <a:extLst>
              <a:ext uri="{FF2B5EF4-FFF2-40B4-BE49-F238E27FC236}">
                <a16:creationId xmlns:a16="http://schemas.microsoft.com/office/drawing/2014/main" id="{4A25C2EC-CFB9-4F16-88D9-45E21473B1E2}"/>
              </a:ext>
            </a:extLst>
          </p:cNvPr>
          <p:cNvSpPr/>
          <p:nvPr/>
        </p:nvSpPr>
        <p:spPr>
          <a:xfrm>
            <a:off x="10538712" y="74398"/>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Activity</a:t>
            </a:r>
          </a:p>
        </p:txBody>
      </p:sp>
    </p:spTree>
    <p:extLst>
      <p:ext uri="{BB962C8B-B14F-4D97-AF65-F5344CB8AC3E}">
        <p14:creationId xmlns:p14="http://schemas.microsoft.com/office/powerpoint/2010/main" val="3101598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3">
            <a:extLst>
              <a:ext uri="{FF2B5EF4-FFF2-40B4-BE49-F238E27FC236}">
                <a16:creationId xmlns:a16="http://schemas.microsoft.com/office/drawing/2014/main" id="{2CB8366E-6FDD-4BCD-93A6-852242CEE8FC}"/>
              </a:ext>
            </a:extLst>
          </p:cNvPr>
          <p:cNvGraphicFramePr>
            <a:graphicFrameLocks/>
          </p:cNvGraphicFramePr>
          <p:nvPr>
            <p:extLst>
              <p:ext uri="{D42A27DB-BD31-4B8C-83A1-F6EECF244321}">
                <p14:modId xmlns:p14="http://schemas.microsoft.com/office/powerpoint/2010/main" val="2983568869"/>
              </p:ext>
            </p:extLst>
          </p:nvPr>
        </p:nvGraphicFramePr>
        <p:xfrm>
          <a:off x="156183" y="1300111"/>
          <a:ext cx="7330133" cy="4644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4" name="Title 1">
            <a:extLst>
              <a:ext uri="{FF2B5EF4-FFF2-40B4-BE49-F238E27FC236}">
                <a16:creationId xmlns:a16="http://schemas.microsoft.com/office/drawing/2014/main" id="{56562D38-A1EF-4784-BB09-BDDF34A857FA}"/>
              </a:ext>
            </a:extLst>
          </p:cNvPr>
          <p:cNvSpPr>
            <a:spLocks noGrp="1"/>
          </p:cNvSpPr>
          <p:nvPr>
            <p:ph type="title"/>
          </p:nvPr>
        </p:nvSpPr>
        <p:spPr>
          <a:xfrm>
            <a:off x="600456" y="54591"/>
            <a:ext cx="10515600" cy="1325563"/>
          </a:xfrm>
        </p:spPr>
        <p:txBody>
          <a:bodyPr>
            <a:normAutofit/>
          </a:bodyPr>
          <a:lstStyle/>
          <a:p>
            <a:r>
              <a:rPr lang="en-GB" altLang="en-US" sz="3600">
                <a:solidFill>
                  <a:srgbClr val="4B2546"/>
                </a:solidFill>
                <a:latin typeface="Arial" panose="020B0604020202020204" pitchFamily="34" charset="0"/>
                <a:cs typeface="Arial" panose="020B0604020202020204" pitchFamily="34" charset="0"/>
              </a:rPr>
              <a:t>Some universal strategies </a:t>
            </a:r>
          </a:p>
        </p:txBody>
      </p:sp>
      <p:sp>
        <p:nvSpPr>
          <p:cNvPr id="84995" name="Slide Number Placeholder 3">
            <a:extLst>
              <a:ext uri="{FF2B5EF4-FFF2-40B4-BE49-F238E27FC236}">
                <a16:creationId xmlns:a16="http://schemas.microsoft.com/office/drawing/2014/main" id="{3F0F743A-13DC-4AB7-AF0A-55D69B9DF1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A9FB0AD7-DA79-4AA5-905C-46B10CFD6A69}" type="slidenum">
              <a:rPr lang="en-GB" altLang="en-US" sz="1200">
                <a:solidFill>
                  <a:srgbClr val="898989"/>
                </a:solidFill>
                <a:latin typeface="Arial" panose="020B0604020202020204" pitchFamily="34" charset="0"/>
              </a:rPr>
              <a:pPr>
                <a:spcBef>
                  <a:spcPct val="0"/>
                </a:spcBef>
                <a:buClrTx/>
                <a:buFontTx/>
                <a:buNone/>
              </a:pPr>
              <a:t>30</a:t>
            </a:fld>
            <a:endParaRPr lang="en-GB" altLang="en-US" sz="1200">
              <a:solidFill>
                <a:srgbClr val="898989"/>
              </a:solidFill>
              <a:latin typeface="Arial" panose="020B0604020202020204" pitchFamily="34" charset="0"/>
            </a:endParaRPr>
          </a:p>
        </p:txBody>
      </p:sp>
      <p:pic>
        <p:nvPicPr>
          <p:cNvPr id="10" name="Picture 9">
            <a:extLst>
              <a:ext uri="{FF2B5EF4-FFF2-40B4-BE49-F238E27FC236}">
                <a16:creationId xmlns:a16="http://schemas.microsoft.com/office/drawing/2014/main" id="{88AF7DEC-978F-42B2-984F-494717955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23753" y="5393871"/>
            <a:ext cx="1464129" cy="1464129"/>
          </a:xfrm>
          <a:prstGeom prst="rect">
            <a:avLst/>
          </a:prstGeom>
        </p:spPr>
      </p:pic>
      <p:cxnSp>
        <p:nvCxnSpPr>
          <p:cNvPr id="11" name="Straight Connector 10">
            <a:extLst>
              <a:ext uri="{FF2B5EF4-FFF2-40B4-BE49-F238E27FC236}">
                <a16:creationId xmlns:a16="http://schemas.microsoft.com/office/drawing/2014/main" id="{8523BC59-B2C9-A24D-8A50-EF3FAD87B079}"/>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68204A1-6DC3-4224-A701-539ACE40985F}"/>
              </a:ext>
            </a:extLst>
          </p:cNvPr>
          <p:cNvSpPr/>
          <p:nvPr/>
        </p:nvSpPr>
        <p:spPr>
          <a:xfrm>
            <a:off x="5620399" y="4555454"/>
            <a:ext cx="5733400" cy="923330"/>
          </a:xfrm>
          <a:prstGeom prst="rect">
            <a:avLst/>
          </a:prstGeom>
          <a:solidFill>
            <a:schemeClr val="bg1"/>
          </a:solidFill>
          <a:ln>
            <a:solidFill>
              <a:schemeClr val="accent2"/>
            </a:solidFill>
          </a:ln>
        </p:spPr>
        <p:txBody>
          <a:bodyPr wrap="square" lIns="91440" tIns="45720" rIns="91440" bIns="45720" anchor="t">
            <a:spAutoFit/>
          </a:bodyPr>
          <a:lstStyle/>
          <a:p>
            <a:pPr marL="342900" indent="-342900">
              <a:buAutoNum type="arabicPeriod"/>
            </a:pPr>
            <a:r>
              <a:rPr lang="en-GB">
                <a:solidFill>
                  <a:srgbClr val="542341"/>
                </a:solidFill>
                <a:latin typeface="Arial"/>
                <a:cs typeface="Arial"/>
              </a:rPr>
              <a:t>Create a communication-supportive environment</a:t>
            </a:r>
          </a:p>
          <a:p>
            <a:pPr marL="342900" indent="-342900">
              <a:buAutoNum type="arabicPeriod"/>
            </a:pPr>
            <a:r>
              <a:rPr lang="en-GB">
                <a:solidFill>
                  <a:srgbClr val="542341"/>
                </a:solidFill>
                <a:latin typeface="Arial"/>
                <a:cs typeface="Arial"/>
              </a:rPr>
              <a:t>Adapt your language </a:t>
            </a:r>
            <a:endParaRPr lang="en-GB">
              <a:solidFill>
                <a:srgbClr val="542341"/>
              </a:solidFill>
              <a:latin typeface="Arial" panose="020B0604020202020204" pitchFamily="34" charset="0"/>
              <a:cs typeface="Arial" panose="020B0604020202020204" pitchFamily="34" charset="0"/>
            </a:endParaRPr>
          </a:p>
          <a:p>
            <a:pPr marL="342900" indent="-342900">
              <a:buAutoNum type="arabicPeriod"/>
            </a:pPr>
            <a:r>
              <a:rPr lang="en-GB">
                <a:solidFill>
                  <a:srgbClr val="542341"/>
                </a:solidFill>
                <a:latin typeface="Arial"/>
                <a:cs typeface="Arial"/>
              </a:rPr>
              <a:t>Explicitly teach vocabulary </a:t>
            </a:r>
            <a:endParaRPr lang="en-GB">
              <a:solidFill>
                <a:srgbClr val="54234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C344E2E2-18C4-414B-A35B-F0D190965465}"/>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Tree>
    <p:extLst>
      <p:ext uri="{BB962C8B-B14F-4D97-AF65-F5344CB8AC3E}">
        <p14:creationId xmlns:p14="http://schemas.microsoft.com/office/powerpoint/2010/main" val="1629775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D9245D-60E2-4E09-A6B8-E4880F86C1EA}"/>
              </a:ext>
            </a:extLst>
          </p:cNvPr>
          <p:cNvSpPr/>
          <p:nvPr/>
        </p:nvSpPr>
        <p:spPr>
          <a:xfrm>
            <a:off x="0" y="1474240"/>
            <a:ext cx="10503342" cy="5555367"/>
          </a:xfrm>
          <a:prstGeom prst="rect">
            <a:avLst/>
          </a:prstGeom>
        </p:spPr>
        <p:txBody>
          <a:bodyPr wrap="square">
            <a:spAutoFit/>
          </a:bodyPr>
          <a:lstStyle/>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Reduce </a:t>
            </a:r>
            <a:r>
              <a:rPr lang="en-GB" sz="2800" b="1">
                <a:solidFill>
                  <a:schemeClr val="accent2"/>
                </a:solidFill>
                <a:latin typeface="Arial" panose="020B0604020202020204" pitchFamily="34" charset="0"/>
                <a:cs typeface="Arial" panose="020B0604020202020204" pitchFamily="34" charset="0"/>
              </a:rPr>
              <a:t>background noise</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Plan and use </a:t>
            </a:r>
            <a:r>
              <a:rPr lang="en-GB" sz="2800" b="1">
                <a:solidFill>
                  <a:schemeClr val="accent2"/>
                </a:solidFill>
                <a:latin typeface="Arial" panose="020B0604020202020204" pitchFamily="34" charset="0"/>
                <a:cs typeface="Arial" panose="020B0604020202020204" pitchFamily="34" charset="0"/>
              </a:rPr>
              <a:t>visual supports</a:t>
            </a:r>
            <a:r>
              <a:rPr lang="en-GB" sz="2800">
                <a:solidFill>
                  <a:srgbClr val="552343"/>
                </a:solidFill>
                <a:latin typeface="Arial" panose="020B0604020202020204" pitchFamily="34" charset="0"/>
                <a:cs typeface="Arial" panose="020B0604020202020204" pitchFamily="34" charset="0"/>
              </a:rPr>
              <a:t>, such as:</a:t>
            </a:r>
          </a:p>
          <a:p>
            <a:pPr marL="1200150" lvl="2" indent="-285750">
              <a:spcAft>
                <a:spcPts val="1000"/>
              </a:spcAft>
              <a:buClr>
                <a:srgbClr val="F77F00"/>
              </a:buClr>
              <a:buFont typeface="Arial" panose="020B0604020202020204" pitchFamily="34" charset="0"/>
              <a:buChar char="•"/>
            </a:pPr>
            <a:r>
              <a:rPr lang="en-GB" sz="2800">
                <a:solidFill>
                  <a:srgbClr val="552343"/>
                </a:solidFill>
                <a:latin typeface="Arial" panose="020B0604020202020204" pitchFamily="34" charset="0"/>
                <a:cs typeface="Arial" panose="020B0604020202020204" pitchFamily="34" charset="0"/>
              </a:rPr>
              <a:t>Pictures, symbols, diagrams, mind maps</a:t>
            </a:r>
          </a:p>
          <a:p>
            <a:pPr marL="1200150" lvl="2"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Visually </a:t>
            </a:r>
            <a:r>
              <a:rPr lang="en-GB" sz="2800" b="1">
                <a:solidFill>
                  <a:schemeClr val="accent2"/>
                </a:solidFill>
                <a:latin typeface="Arial" panose="020B0604020202020204" pitchFamily="34" charset="0"/>
                <a:cs typeface="Arial" panose="020B0604020202020204" pitchFamily="34" charset="0"/>
              </a:rPr>
              <a:t>label </a:t>
            </a:r>
            <a:r>
              <a:rPr lang="en-GB" sz="2800">
                <a:solidFill>
                  <a:srgbClr val="542341"/>
                </a:solidFill>
                <a:latin typeface="Arial" panose="020B0604020202020204" pitchFamily="34" charset="0"/>
                <a:cs typeface="Arial" panose="020B0604020202020204" pitchFamily="34" charset="0"/>
              </a:rPr>
              <a:t>classroom resources</a:t>
            </a:r>
          </a:p>
          <a:p>
            <a:pPr marL="1200150" lvl="2"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Write down </a:t>
            </a:r>
            <a:r>
              <a:rPr lang="en-GB" sz="2800">
                <a:solidFill>
                  <a:srgbClr val="542341"/>
                </a:solidFill>
                <a:latin typeface="Arial" panose="020B0604020202020204" pitchFamily="34" charset="0"/>
                <a:cs typeface="Arial" panose="020B0604020202020204" pitchFamily="34" charset="0"/>
              </a:rPr>
              <a:t>key information and instructions</a:t>
            </a:r>
          </a:p>
          <a:p>
            <a:pPr marL="1200150" lvl="2" indent="-285750">
              <a:spcAft>
                <a:spcPts val="1000"/>
              </a:spcAft>
              <a:buClr>
                <a:srgbClr val="F77F00"/>
              </a:buClr>
              <a:buFont typeface="Arial" panose="020B0604020202020204" pitchFamily="34" charset="0"/>
              <a:buChar char="•"/>
            </a:pPr>
            <a:r>
              <a:rPr lang="en-GB" sz="2800" b="1">
                <a:solidFill>
                  <a:schemeClr val="accent2"/>
                </a:solidFill>
                <a:highlight>
                  <a:srgbClr val="FFFF00"/>
                </a:highlight>
                <a:latin typeface="Arial" panose="020B0604020202020204" pitchFamily="34" charset="0"/>
                <a:cs typeface="Arial" panose="020B0604020202020204" pitchFamily="34" charset="0"/>
              </a:rPr>
              <a:t>Highlight</a:t>
            </a:r>
            <a:r>
              <a:rPr lang="en-GB" sz="2800" b="1">
                <a:solidFill>
                  <a:schemeClr val="accent2"/>
                </a:solidFill>
                <a:latin typeface="Arial" panose="020B0604020202020204" pitchFamily="34" charset="0"/>
                <a:cs typeface="Arial" panose="020B0604020202020204" pitchFamily="34" charset="0"/>
              </a:rPr>
              <a:t>/</a:t>
            </a:r>
            <a:r>
              <a:rPr lang="en-GB" sz="2800" b="1" u="sng">
                <a:solidFill>
                  <a:schemeClr val="accent2"/>
                </a:solidFill>
                <a:latin typeface="Arial" panose="020B0604020202020204" pitchFamily="34" charset="0"/>
                <a:cs typeface="Arial" panose="020B0604020202020204" pitchFamily="34" charset="0"/>
              </a:rPr>
              <a:t>underline</a:t>
            </a:r>
            <a:r>
              <a:rPr lang="en-GB" sz="2800" b="1">
                <a:solidFill>
                  <a:schemeClr val="accent2"/>
                </a:solidFill>
                <a:latin typeface="Arial" panose="020B0604020202020204" pitchFamily="34" charset="0"/>
                <a:cs typeface="Arial" panose="020B0604020202020204" pitchFamily="34" charset="0"/>
              </a:rPr>
              <a:t>/bold </a:t>
            </a:r>
            <a:r>
              <a:rPr lang="en-GB" sz="2800">
                <a:solidFill>
                  <a:srgbClr val="542341"/>
                </a:solidFill>
                <a:latin typeface="Arial" panose="020B0604020202020204" pitchFamily="34" charset="0"/>
                <a:cs typeface="Arial" panose="020B0604020202020204" pitchFamily="34" charset="0"/>
              </a:rPr>
              <a:t>key words</a:t>
            </a:r>
          </a:p>
          <a:p>
            <a:pPr marL="1200150" lvl="2"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Use a </a:t>
            </a:r>
            <a:r>
              <a:rPr lang="en-GB" sz="2800" b="1">
                <a:solidFill>
                  <a:schemeClr val="accent2"/>
                </a:solidFill>
                <a:latin typeface="Arial" panose="020B0604020202020204" pitchFamily="34" charset="0"/>
                <a:cs typeface="Arial" panose="020B0604020202020204" pitchFamily="34" charset="0"/>
              </a:rPr>
              <a:t>visual timetable</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Reduce </a:t>
            </a:r>
            <a:r>
              <a:rPr lang="en-GB" sz="2800" b="1">
                <a:solidFill>
                  <a:schemeClr val="accent2"/>
                </a:solidFill>
                <a:latin typeface="Arial" panose="020B0604020202020204" pitchFamily="34" charset="0"/>
                <a:cs typeface="Arial" panose="020B0604020202020204" pitchFamily="34" charset="0"/>
              </a:rPr>
              <a:t>classroom clutter</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Encourage </a:t>
            </a:r>
            <a:r>
              <a:rPr lang="en-GB" sz="2800" b="1">
                <a:solidFill>
                  <a:schemeClr val="accent2"/>
                </a:solidFill>
                <a:latin typeface="Arial" panose="020B0604020202020204" pitchFamily="34" charset="0"/>
                <a:cs typeface="Arial" panose="020B0604020202020204" pitchFamily="34" charset="0"/>
              </a:rPr>
              <a:t>asking for help</a:t>
            </a:r>
          </a:p>
          <a:p>
            <a:pPr marL="285750" indent="-2857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9C2C02F3-7292-4DF0-83A3-1D78518FE4A8}"/>
              </a:ext>
            </a:extLst>
          </p:cNvPr>
          <p:cNvCxnSpPr>
            <a:cxnSpLocks/>
          </p:cNvCxnSpPr>
          <p:nvPr/>
        </p:nvCxnSpPr>
        <p:spPr>
          <a:xfrm>
            <a:off x="404825" y="1374513"/>
            <a:ext cx="939808"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75D9DAF-3D7E-4388-87EA-5C163B2E19F0}"/>
              </a:ext>
            </a:extLst>
          </p:cNvPr>
          <p:cNvSpPr txBox="1"/>
          <p:nvPr/>
        </p:nvSpPr>
        <p:spPr>
          <a:xfrm>
            <a:off x="106136" y="88338"/>
            <a:ext cx="8824009" cy="1200329"/>
          </a:xfrm>
          <a:prstGeom prst="rect">
            <a:avLst/>
          </a:prstGeom>
          <a:noFill/>
        </p:spPr>
        <p:txBody>
          <a:bodyPr wrap="square" lIns="91440" tIns="45720" rIns="91440" bIns="45720" rtlCol="0" anchor="t">
            <a:spAutoFit/>
          </a:bodyPr>
          <a:lstStyle/>
          <a:p>
            <a:r>
              <a:rPr lang="en-GB" sz="3600">
                <a:solidFill>
                  <a:schemeClr val="accent2"/>
                </a:solidFill>
                <a:latin typeface="Arial"/>
                <a:cs typeface="Arial"/>
              </a:rPr>
              <a:t>Strategy 1: </a:t>
            </a:r>
            <a:r>
              <a:rPr lang="en-GB" sz="3600">
                <a:solidFill>
                  <a:srgbClr val="542341"/>
                </a:solidFill>
                <a:latin typeface="Arial"/>
                <a:cs typeface="Arial"/>
              </a:rPr>
              <a:t>Create a communication-supportive environment</a:t>
            </a:r>
          </a:p>
        </p:txBody>
      </p:sp>
      <p:pic>
        <p:nvPicPr>
          <p:cNvPr id="15" name="Picture 14">
            <a:extLst>
              <a:ext uri="{FF2B5EF4-FFF2-40B4-BE49-F238E27FC236}">
                <a16:creationId xmlns:a16="http://schemas.microsoft.com/office/drawing/2014/main" id="{F0770DF7-CB6F-47AB-93F9-02D792599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224" y="5393871"/>
            <a:ext cx="1464129" cy="1464129"/>
          </a:xfrm>
          <a:prstGeom prst="rect">
            <a:avLst/>
          </a:prstGeom>
        </p:spPr>
      </p:pic>
      <p:grpSp>
        <p:nvGrpSpPr>
          <p:cNvPr id="16" name="Group 15">
            <a:extLst>
              <a:ext uri="{FF2B5EF4-FFF2-40B4-BE49-F238E27FC236}">
                <a16:creationId xmlns:a16="http://schemas.microsoft.com/office/drawing/2014/main" id="{A3D16C89-5AEA-47E7-9445-98037153E66F}"/>
              </a:ext>
            </a:extLst>
          </p:cNvPr>
          <p:cNvGrpSpPr/>
          <p:nvPr/>
        </p:nvGrpSpPr>
        <p:grpSpPr>
          <a:xfrm>
            <a:off x="7997166" y="135276"/>
            <a:ext cx="2606964" cy="683998"/>
            <a:chOff x="0" y="2738404"/>
            <a:chExt cx="6984776" cy="1369202"/>
          </a:xfrm>
        </p:grpSpPr>
        <p:sp>
          <p:nvSpPr>
            <p:cNvPr id="17" name="Trapezoid 16">
              <a:extLst>
                <a:ext uri="{FF2B5EF4-FFF2-40B4-BE49-F238E27FC236}">
                  <a16:creationId xmlns:a16="http://schemas.microsoft.com/office/drawing/2014/main" id="{B48FBF4F-DD1C-4E00-B478-4A0F5C518B2A}"/>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8" name="Trapezoid 4">
              <a:extLst>
                <a:ext uri="{FF2B5EF4-FFF2-40B4-BE49-F238E27FC236}">
                  <a16:creationId xmlns:a16="http://schemas.microsoft.com/office/drawing/2014/main" id="{48F79241-7203-4A98-926A-38CB5ABB10CA}"/>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9" name="Oval 18">
            <a:extLst>
              <a:ext uri="{FF2B5EF4-FFF2-40B4-BE49-F238E27FC236}">
                <a16:creationId xmlns:a16="http://schemas.microsoft.com/office/drawing/2014/main" id="{26589998-0C47-47D5-ADBB-B1856AF4975C}"/>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pic>
        <p:nvPicPr>
          <p:cNvPr id="3" name="Picture 2">
            <a:extLst>
              <a:ext uri="{FF2B5EF4-FFF2-40B4-BE49-F238E27FC236}">
                <a16:creationId xmlns:a16="http://schemas.microsoft.com/office/drawing/2014/main" id="{27F58666-D6F9-4477-8784-399A144FF3F4}"/>
              </a:ext>
            </a:extLst>
          </p:cNvPr>
          <p:cNvPicPr>
            <a:picLocks noChangeAspect="1"/>
          </p:cNvPicPr>
          <p:nvPr/>
        </p:nvPicPr>
        <p:blipFill>
          <a:blip r:embed="rId4"/>
          <a:stretch>
            <a:fillRect/>
          </a:stretch>
        </p:blipFill>
        <p:spPr>
          <a:xfrm>
            <a:off x="8930145" y="3065394"/>
            <a:ext cx="2771939" cy="1333996"/>
          </a:xfrm>
          <a:prstGeom prst="rect">
            <a:avLst/>
          </a:prstGeom>
        </p:spPr>
      </p:pic>
    </p:spTree>
    <p:extLst>
      <p:ext uri="{BB962C8B-B14F-4D97-AF65-F5344CB8AC3E}">
        <p14:creationId xmlns:p14="http://schemas.microsoft.com/office/powerpoint/2010/main" val="4128517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F61B303-DFBA-414C-880A-2127FCF46C08}"/>
              </a:ext>
            </a:extLst>
          </p:cNvPr>
          <p:cNvCxnSpPr/>
          <p:nvPr/>
        </p:nvCxnSpPr>
        <p:spPr>
          <a:xfrm>
            <a:off x="523149" y="1480623"/>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38DB75-237E-4835-8754-059827A7F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grpSp>
        <p:nvGrpSpPr>
          <p:cNvPr id="21" name="Group 20">
            <a:extLst>
              <a:ext uri="{FF2B5EF4-FFF2-40B4-BE49-F238E27FC236}">
                <a16:creationId xmlns:a16="http://schemas.microsoft.com/office/drawing/2014/main" id="{24185854-615C-4F25-A1A4-4D7404F5A88B}"/>
              </a:ext>
            </a:extLst>
          </p:cNvPr>
          <p:cNvGrpSpPr/>
          <p:nvPr/>
        </p:nvGrpSpPr>
        <p:grpSpPr>
          <a:xfrm>
            <a:off x="7997166" y="135276"/>
            <a:ext cx="2606964" cy="683998"/>
            <a:chOff x="0" y="2738404"/>
            <a:chExt cx="6984776" cy="1369202"/>
          </a:xfrm>
        </p:grpSpPr>
        <p:sp>
          <p:nvSpPr>
            <p:cNvPr id="22" name="Trapezoid 21">
              <a:extLst>
                <a:ext uri="{FF2B5EF4-FFF2-40B4-BE49-F238E27FC236}">
                  <a16:creationId xmlns:a16="http://schemas.microsoft.com/office/drawing/2014/main" id="{AEFE6CC9-CFA9-4619-AFAE-08050B731F4B}"/>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4" name="Trapezoid 4">
              <a:extLst>
                <a:ext uri="{FF2B5EF4-FFF2-40B4-BE49-F238E27FC236}">
                  <a16:creationId xmlns:a16="http://schemas.microsoft.com/office/drawing/2014/main" id="{1D25E695-1121-4D2B-8C8E-2EA7DF810DBB}"/>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25" name="Oval 24">
            <a:extLst>
              <a:ext uri="{FF2B5EF4-FFF2-40B4-BE49-F238E27FC236}">
                <a16:creationId xmlns:a16="http://schemas.microsoft.com/office/drawing/2014/main" id="{B640C171-782D-4AB7-BA47-86CD71072E90}"/>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26" name="TextBox 25">
            <a:extLst>
              <a:ext uri="{FF2B5EF4-FFF2-40B4-BE49-F238E27FC236}">
                <a16:creationId xmlns:a16="http://schemas.microsoft.com/office/drawing/2014/main" id="{4BF993CB-75F8-423C-9376-447C03CF2CD9}"/>
              </a:ext>
            </a:extLst>
          </p:cNvPr>
          <p:cNvSpPr txBox="1"/>
          <p:nvPr/>
        </p:nvSpPr>
        <p:spPr>
          <a:xfrm>
            <a:off x="170688" y="72652"/>
            <a:ext cx="8824009" cy="1200329"/>
          </a:xfrm>
          <a:prstGeom prst="rect">
            <a:avLst/>
          </a:prstGeom>
          <a:noFill/>
        </p:spPr>
        <p:txBody>
          <a:bodyPr wrap="square" lIns="91440" tIns="45720" rIns="91440" bIns="45720" rtlCol="0" anchor="t">
            <a:spAutoFit/>
          </a:bodyPr>
          <a:lstStyle/>
          <a:p>
            <a:r>
              <a:rPr lang="en-GB" sz="3600">
                <a:solidFill>
                  <a:schemeClr val="accent2"/>
                </a:solidFill>
                <a:latin typeface="Arial"/>
                <a:cs typeface="Arial"/>
              </a:rPr>
              <a:t>Strategy 1: </a:t>
            </a:r>
            <a:r>
              <a:rPr lang="en-GB" sz="3600">
                <a:solidFill>
                  <a:srgbClr val="542341"/>
                </a:solidFill>
                <a:latin typeface="Arial"/>
                <a:cs typeface="Arial"/>
              </a:rPr>
              <a:t>Create a communication-supportive environment</a:t>
            </a:r>
          </a:p>
        </p:txBody>
      </p:sp>
      <p:sp>
        <p:nvSpPr>
          <p:cNvPr id="10" name="Rectangle 9">
            <a:extLst>
              <a:ext uri="{FF2B5EF4-FFF2-40B4-BE49-F238E27FC236}">
                <a16:creationId xmlns:a16="http://schemas.microsoft.com/office/drawing/2014/main" id="{7B67402C-C05A-41CE-BA11-E19FD24CFBF9}"/>
              </a:ext>
            </a:extLst>
          </p:cNvPr>
          <p:cNvSpPr/>
          <p:nvPr/>
        </p:nvSpPr>
        <p:spPr>
          <a:xfrm>
            <a:off x="10798944" y="977515"/>
            <a:ext cx="1286920" cy="590931"/>
          </a:xfrm>
          <a:prstGeom prst="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Video</a:t>
            </a:r>
          </a:p>
        </p:txBody>
      </p:sp>
      <p:sp>
        <p:nvSpPr>
          <p:cNvPr id="12" name="TextBox 11">
            <a:extLst>
              <a:ext uri="{FF2B5EF4-FFF2-40B4-BE49-F238E27FC236}">
                <a16:creationId xmlns:a16="http://schemas.microsoft.com/office/drawing/2014/main" id="{6DAA676B-B3F9-4D89-ACA0-577ECF8D930C}"/>
              </a:ext>
            </a:extLst>
          </p:cNvPr>
          <p:cNvSpPr txBox="1"/>
          <p:nvPr/>
        </p:nvSpPr>
        <p:spPr>
          <a:xfrm>
            <a:off x="3266129" y="6378631"/>
            <a:ext cx="6106884" cy="369332"/>
          </a:xfrm>
          <a:prstGeom prst="rect">
            <a:avLst/>
          </a:prstGeom>
          <a:noFill/>
        </p:spPr>
        <p:txBody>
          <a:bodyPr wrap="square">
            <a:spAutoFit/>
          </a:bodyPr>
          <a:lstStyle/>
          <a:p>
            <a:pPr>
              <a:defRPr/>
            </a:pPr>
            <a:r>
              <a:rPr lang="en-GB">
                <a:latin typeface="Arial"/>
                <a:cs typeface="Arial"/>
                <a:hlinkClick r:id="rId4"/>
              </a:rPr>
              <a:t>https://www.youtube.com/watch?v=r1ZbRpU9jak</a:t>
            </a:r>
            <a:r>
              <a:rPr lang="en-GB">
                <a:latin typeface="Arial"/>
                <a:cs typeface="Arial"/>
              </a:rPr>
              <a:t> </a:t>
            </a:r>
            <a:endParaRPr lang="en-GB">
              <a:cs typeface="Calibri"/>
            </a:endParaRPr>
          </a:p>
        </p:txBody>
      </p:sp>
      <p:pic>
        <p:nvPicPr>
          <p:cNvPr id="6" name="Picture 5">
            <a:extLst>
              <a:ext uri="{FF2B5EF4-FFF2-40B4-BE49-F238E27FC236}">
                <a16:creationId xmlns:a16="http://schemas.microsoft.com/office/drawing/2014/main" id="{9960725D-E5F7-4E8B-A612-0118DD222A63}"/>
              </a:ext>
            </a:extLst>
          </p:cNvPr>
          <p:cNvPicPr>
            <a:picLocks noChangeAspect="1"/>
          </p:cNvPicPr>
          <p:nvPr/>
        </p:nvPicPr>
        <p:blipFill>
          <a:blip r:embed="rId5"/>
          <a:stretch>
            <a:fillRect/>
          </a:stretch>
        </p:blipFill>
        <p:spPr>
          <a:xfrm>
            <a:off x="1900893" y="1835015"/>
            <a:ext cx="7932917" cy="4435289"/>
          </a:xfrm>
          <a:prstGeom prst="rect">
            <a:avLst/>
          </a:prstGeom>
        </p:spPr>
      </p:pic>
    </p:spTree>
    <p:extLst>
      <p:ext uri="{BB962C8B-B14F-4D97-AF65-F5344CB8AC3E}">
        <p14:creationId xmlns:p14="http://schemas.microsoft.com/office/powerpoint/2010/main" val="4264346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F61B303-DFBA-414C-880A-2127FCF46C08}"/>
              </a:ext>
            </a:extLst>
          </p:cNvPr>
          <p:cNvCxnSpPr/>
          <p:nvPr/>
        </p:nvCxnSpPr>
        <p:spPr>
          <a:xfrm>
            <a:off x="478179" y="1405673"/>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38DB75-237E-4835-8754-059827A7F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grpSp>
        <p:nvGrpSpPr>
          <p:cNvPr id="21" name="Group 20">
            <a:extLst>
              <a:ext uri="{FF2B5EF4-FFF2-40B4-BE49-F238E27FC236}">
                <a16:creationId xmlns:a16="http://schemas.microsoft.com/office/drawing/2014/main" id="{24185854-615C-4F25-A1A4-4D7404F5A88B}"/>
              </a:ext>
            </a:extLst>
          </p:cNvPr>
          <p:cNvGrpSpPr/>
          <p:nvPr/>
        </p:nvGrpSpPr>
        <p:grpSpPr>
          <a:xfrm>
            <a:off x="7997166" y="135276"/>
            <a:ext cx="2606964" cy="683998"/>
            <a:chOff x="0" y="2738404"/>
            <a:chExt cx="6984776" cy="1369202"/>
          </a:xfrm>
        </p:grpSpPr>
        <p:sp>
          <p:nvSpPr>
            <p:cNvPr id="22" name="Trapezoid 21">
              <a:extLst>
                <a:ext uri="{FF2B5EF4-FFF2-40B4-BE49-F238E27FC236}">
                  <a16:creationId xmlns:a16="http://schemas.microsoft.com/office/drawing/2014/main" id="{AEFE6CC9-CFA9-4619-AFAE-08050B731F4B}"/>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4" name="Trapezoid 4">
              <a:extLst>
                <a:ext uri="{FF2B5EF4-FFF2-40B4-BE49-F238E27FC236}">
                  <a16:creationId xmlns:a16="http://schemas.microsoft.com/office/drawing/2014/main" id="{1D25E695-1121-4D2B-8C8E-2EA7DF810DBB}"/>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25" name="Oval 24">
            <a:extLst>
              <a:ext uri="{FF2B5EF4-FFF2-40B4-BE49-F238E27FC236}">
                <a16:creationId xmlns:a16="http://schemas.microsoft.com/office/drawing/2014/main" id="{B640C171-782D-4AB7-BA47-86CD71072E90}"/>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26" name="TextBox 25">
            <a:extLst>
              <a:ext uri="{FF2B5EF4-FFF2-40B4-BE49-F238E27FC236}">
                <a16:creationId xmlns:a16="http://schemas.microsoft.com/office/drawing/2014/main" id="{4BF993CB-75F8-423C-9376-447C03CF2CD9}"/>
              </a:ext>
            </a:extLst>
          </p:cNvPr>
          <p:cNvSpPr txBox="1"/>
          <p:nvPr/>
        </p:nvSpPr>
        <p:spPr>
          <a:xfrm>
            <a:off x="170688" y="72652"/>
            <a:ext cx="8824009" cy="1200329"/>
          </a:xfrm>
          <a:prstGeom prst="rect">
            <a:avLst/>
          </a:prstGeom>
          <a:noFill/>
        </p:spPr>
        <p:txBody>
          <a:bodyPr wrap="square" lIns="91440" tIns="45720" rIns="91440" bIns="45720" rtlCol="0" anchor="t">
            <a:spAutoFit/>
          </a:bodyPr>
          <a:lstStyle/>
          <a:p>
            <a:r>
              <a:rPr lang="en-GB" sz="3600">
                <a:solidFill>
                  <a:schemeClr val="accent2"/>
                </a:solidFill>
                <a:latin typeface="Arial"/>
                <a:cs typeface="Arial"/>
              </a:rPr>
              <a:t>Strategy 1: </a:t>
            </a:r>
            <a:r>
              <a:rPr lang="en-GB" sz="3600">
                <a:solidFill>
                  <a:srgbClr val="542341"/>
                </a:solidFill>
                <a:latin typeface="Arial"/>
                <a:cs typeface="Arial"/>
              </a:rPr>
              <a:t>Create a communication-supportive environment</a:t>
            </a:r>
          </a:p>
        </p:txBody>
      </p:sp>
      <p:sp>
        <p:nvSpPr>
          <p:cNvPr id="10" name="Rectangle 9">
            <a:extLst>
              <a:ext uri="{FF2B5EF4-FFF2-40B4-BE49-F238E27FC236}">
                <a16:creationId xmlns:a16="http://schemas.microsoft.com/office/drawing/2014/main" id="{5C555F34-B373-4502-88C1-5722A883A931}"/>
              </a:ext>
            </a:extLst>
          </p:cNvPr>
          <p:cNvSpPr/>
          <p:nvPr/>
        </p:nvSpPr>
        <p:spPr>
          <a:xfrm>
            <a:off x="10513598" y="1073854"/>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sp>
        <p:nvSpPr>
          <p:cNvPr id="11" name="Rectangle 10">
            <a:extLst>
              <a:ext uri="{FF2B5EF4-FFF2-40B4-BE49-F238E27FC236}">
                <a16:creationId xmlns:a16="http://schemas.microsoft.com/office/drawing/2014/main" id="{133AAE36-1D76-49BF-BE6B-865838BB16A7}"/>
              </a:ext>
            </a:extLst>
          </p:cNvPr>
          <p:cNvSpPr/>
          <p:nvPr/>
        </p:nvSpPr>
        <p:spPr>
          <a:xfrm>
            <a:off x="90532" y="1803788"/>
            <a:ext cx="10513598" cy="5171737"/>
          </a:xfrm>
          <a:prstGeom prst="rect">
            <a:avLst/>
          </a:prstGeom>
        </p:spPr>
        <p:txBody>
          <a:bodyPr wrap="square" lIns="91440" tIns="45720" rIns="91440" bIns="45720" anchor="t">
            <a:spAutoFit/>
          </a:bodyPr>
          <a:lstStyle/>
          <a:p>
            <a:pPr lvl="1">
              <a:lnSpc>
                <a:spcPct val="150000"/>
              </a:lnSpc>
              <a:buClr>
                <a:srgbClr val="F77F00"/>
              </a:buClr>
            </a:pPr>
            <a:r>
              <a:rPr lang="en-GB" sz="3000">
                <a:solidFill>
                  <a:srgbClr val="542341"/>
                </a:solidFill>
                <a:latin typeface="Arial"/>
                <a:cs typeface="Arial"/>
              </a:rPr>
              <a:t>Discuss in year groups/key stages:</a:t>
            </a:r>
          </a:p>
          <a:p>
            <a:pPr lvl="1">
              <a:lnSpc>
                <a:spcPct val="150000"/>
              </a:lnSpc>
              <a:buClr>
                <a:srgbClr val="F77F00"/>
              </a:buClr>
            </a:pPr>
            <a:endParaRPr lang="en-GB" sz="3000">
              <a:solidFill>
                <a:srgbClr val="542341"/>
              </a:solidFill>
              <a:latin typeface="Arial"/>
              <a:cs typeface="Arial"/>
            </a:endParaRPr>
          </a:p>
          <a:p>
            <a:pPr marL="1200150" lvl="2" indent="-285750">
              <a:buClr>
                <a:srgbClr val="F77F00"/>
              </a:buClr>
              <a:buFont typeface="Arial" panose="020B0604020202020204" pitchFamily="34" charset="0"/>
              <a:buChar char="•"/>
            </a:pPr>
            <a:r>
              <a:rPr lang="en-GB" sz="3000">
                <a:solidFill>
                  <a:srgbClr val="542341"/>
                </a:solidFill>
                <a:latin typeface="Arial"/>
                <a:cs typeface="Arial"/>
              </a:rPr>
              <a:t>What examples did you notice that make the environment communication supportive? </a:t>
            </a:r>
            <a:endParaRPr lang="en-GB" sz="3000">
              <a:solidFill>
                <a:srgbClr val="542341"/>
              </a:solidFill>
              <a:latin typeface="Arial" panose="020B0604020202020204" pitchFamily="34" charset="0"/>
              <a:cs typeface="Arial" panose="020B0604020202020204" pitchFamily="34" charset="0"/>
            </a:endParaRPr>
          </a:p>
          <a:p>
            <a:pPr lvl="2">
              <a:buClr>
                <a:srgbClr val="F77F00"/>
              </a:buClr>
            </a:pPr>
            <a:endParaRPr lang="en-GB" sz="3000">
              <a:solidFill>
                <a:srgbClr val="542341"/>
              </a:solidFill>
              <a:latin typeface="Arial" panose="020B0604020202020204" pitchFamily="34" charset="0"/>
              <a:cs typeface="Arial" panose="020B0604020202020204" pitchFamily="34" charset="0"/>
            </a:endParaRPr>
          </a:p>
          <a:p>
            <a:pPr marL="1200150" lvl="2" indent="-285750">
              <a:buClr>
                <a:srgbClr val="F77F00"/>
              </a:buClr>
              <a:buFont typeface="Arial" panose="020B0604020202020204" pitchFamily="34" charset="0"/>
              <a:buChar char="•"/>
            </a:pPr>
            <a:r>
              <a:rPr lang="en-GB" sz="3000">
                <a:solidFill>
                  <a:srgbClr val="542341"/>
                </a:solidFill>
                <a:latin typeface="Arial"/>
                <a:cs typeface="Arial"/>
              </a:rPr>
              <a:t>Which do you already have in place and which could you add to your class? </a:t>
            </a:r>
            <a:endParaRPr lang="en-GB" sz="3000">
              <a:solidFill>
                <a:srgbClr val="542341"/>
              </a:solidFill>
              <a:latin typeface="Arial" panose="020B0604020202020204" pitchFamily="34" charset="0"/>
              <a:cs typeface="Arial" panose="020B0604020202020204" pitchFamily="34" charset="0"/>
            </a:endParaRPr>
          </a:p>
          <a:p>
            <a:pPr marL="1200150" lvl="2" indent="-285750">
              <a:lnSpc>
                <a:spcPct val="150000"/>
              </a:lnSpc>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a:p>
            <a:pPr marL="285750" indent="-285750">
              <a:lnSpc>
                <a:spcPct val="150000"/>
              </a:lnSpc>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175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56562D38-A1EF-4784-BB09-BDDF34A857FA}"/>
              </a:ext>
            </a:extLst>
          </p:cNvPr>
          <p:cNvSpPr>
            <a:spLocks noGrp="1"/>
          </p:cNvSpPr>
          <p:nvPr>
            <p:ph type="title"/>
          </p:nvPr>
        </p:nvSpPr>
        <p:spPr>
          <a:xfrm>
            <a:off x="382772" y="136525"/>
            <a:ext cx="10971028" cy="1325563"/>
          </a:xfrm>
        </p:spPr>
        <p:txBody>
          <a:bodyPr>
            <a:normAutofit/>
          </a:bodyPr>
          <a:lstStyle/>
          <a:p>
            <a:r>
              <a:rPr lang="en-GB" altLang="en-US" sz="3600">
                <a:solidFill>
                  <a:schemeClr val="accent2"/>
                </a:solidFill>
                <a:latin typeface="Arial" panose="020B0604020202020204" pitchFamily="34" charset="0"/>
                <a:cs typeface="Arial" panose="020B0604020202020204" pitchFamily="34" charset="0"/>
              </a:rPr>
              <a:t>Strategy 2: </a:t>
            </a:r>
            <a:r>
              <a:rPr lang="en-GB" altLang="en-US" sz="3600">
                <a:solidFill>
                  <a:srgbClr val="4B2546"/>
                </a:solidFill>
                <a:latin typeface="Arial" panose="020B0604020202020204" pitchFamily="34" charset="0"/>
                <a:cs typeface="Arial" panose="020B0604020202020204" pitchFamily="34" charset="0"/>
              </a:rPr>
              <a:t>Adapt your language</a:t>
            </a:r>
          </a:p>
        </p:txBody>
      </p:sp>
      <p:sp>
        <p:nvSpPr>
          <p:cNvPr id="84995" name="Slide Number Placeholder 3">
            <a:extLst>
              <a:ext uri="{FF2B5EF4-FFF2-40B4-BE49-F238E27FC236}">
                <a16:creationId xmlns:a16="http://schemas.microsoft.com/office/drawing/2014/main" id="{3F0F743A-13DC-4AB7-AF0A-55D69B9DF1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A9FB0AD7-DA79-4AA5-905C-46B10CFD6A69}" type="slidenum">
              <a:rPr lang="en-GB" altLang="en-US" sz="1200">
                <a:solidFill>
                  <a:srgbClr val="898989"/>
                </a:solidFill>
                <a:latin typeface="Arial" panose="020B0604020202020204" pitchFamily="34" charset="0"/>
              </a:rPr>
              <a:pPr>
                <a:spcBef>
                  <a:spcPct val="0"/>
                </a:spcBef>
                <a:buClrTx/>
                <a:buFontTx/>
                <a:buNone/>
              </a:pPr>
              <a:t>34</a:t>
            </a:fld>
            <a:endParaRPr lang="en-GB" altLang="en-US" sz="1200">
              <a:solidFill>
                <a:srgbClr val="898989"/>
              </a:solidFill>
              <a:latin typeface="Arial" panose="020B0604020202020204" pitchFamily="34" charset="0"/>
            </a:endParaRPr>
          </a:p>
        </p:txBody>
      </p:sp>
      <p:sp>
        <p:nvSpPr>
          <p:cNvPr id="2" name="Rectangle 1">
            <a:extLst>
              <a:ext uri="{FF2B5EF4-FFF2-40B4-BE49-F238E27FC236}">
                <a16:creationId xmlns:a16="http://schemas.microsoft.com/office/drawing/2014/main" id="{E643302A-3B4A-4987-AD5F-78C3BC4258AE}"/>
              </a:ext>
            </a:extLst>
          </p:cNvPr>
          <p:cNvSpPr/>
          <p:nvPr/>
        </p:nvSpPr>
        <p:spPr>
          <a:xfrm>
            <a:off x="133234" y="1707751"/>
            <a:ext cx="10503342" cy="6475812"/>
          </a:xfrm>
          <a:prstGeom prst="rect">
            <a:avLst/>
          </a:prstGeom>
        </p:spPr>
        <p:txBody>
          <a:bodyPr wrap="square">
            <a:spAutoFit/>
          </a:bodyPr>
          <a:lstStyle/>
          <a:p>
            <a:pPr marL="742950" lvl="1" indent="-285750">
              <a:lnSpc>
                <a:spcPct val="150000"/>
              </a:lnSpc>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Attract attention </a:t>
            </a:r>
            <a:r>
              <a:rPr lang="en-GB" sz="2800">
                <a:solidFill>
                  <a:srgbClr val="542341"/>
                </a:solidFill>
                <a:latin typeface="Arial" panose="020B0604020202020204" pitchFamily="34" charset="0"/>
                <a:cs typeface="Arial" panose="020B0604020202020204" pitchFamily="34" charset="0"/>
              </a:rPr>
              <a:t>first </a:t>
            </a:r>
            <a:r>
              <a:rPr lang="mr-IN" sz="2800">
                <a:solidFill>
                  <a:srgbClr val="542341"/>
                </a:solidFill>
                <a:latin typeface="Arial" panose="020B0604020202020204" pitchFamily="34" charset="0"/>
                <a:cs typeface="Arial" panose="020B0604020202020204" pitchFamily="34" charset="0"/>
              </a:rPr>
              <a:t>–</a:t>
            </a:r>
            <a:r>
              <a:rPr lang="en-GB" sz="2800">
                <a:solidFill>
                  <a:srgbClr val="542341"/>
                </a:solidFill>
                <a:latin typeface="Arial" panose="020B0604020202020204" pitchFamily="34" charset="0"/>
                <a:cs typeface="Arial" panose="020B0604020202020204" pitchFamily="34" charset="0"/>
              </a:rPr>
              <a:t> say their name</a:t>
            </a:r>
          </a:p>
          <a:p>
            <a:pPr marL="742950" lvl="1" indent="-285750">
              <a:lnSpc>
                <a:spcPct val="150000"/>
              </a:lnSpc>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Give </a:t>
            </a:r>
            <a:r>
              <a:rPr lang="en-GB" sz="2800" b="1">
                <a:solidFill>
                  <a:schemeClr val="accent2"/>
                </a:solidFill>
                <a:latin typeface="Arial" panose="020B0604020202020204" pitchFamily="34" charset="0"/>
                <a:cs typeface="Arial" panose="020B0604020202020204" pitchFamily="34" charset="0"/>
              </a:rPr>
              <a:t>simple</a:t>
            </a:r>
            <a:r>
              <a:rPr lang="en-GB" sz="2800">
                <a:solidFill>
                  <a:srgbClr val="542341"/>
                </a:solidFill>
                <a:latin typeface="Arial" panose="020B0604020202020204" pitchFamily="34" charset="0"/>
                <a:cs typeface="Arial" panose="020B0604020202020204" pitchFamily="34" charset="0"/>
              </a:rPr>
              <a:t> instructions</a:t>
            </a:r>
          </a:p>
          <a:p>
            <a:pPr marL="742950" lvl="1" indent="-285750">
              <a:lnSpc>
                <a:spcPct val="150000"/>
              </a:lnSpc>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Use </a:t>
            </a:r>
            <a:r>
              <a:rPr lang="en-GB" sz="2800" b="1">
                <a:solidFill>
                  <a:schemeClr val="accent2"/>
                </a:solidFill>
                <a:latin typeface="Arial" panose="020B0604020202020204" pitchFamily="34" charset="0"/>
                <a:cs typeface="Arial" panose="020B0604020202020204" pitchFamily="34" charset="0"/>
              </a:rPr>
              <a:t>familiar</a:t>
            </a:r>
            <a:r>
              <a:rPr lang="en-GB" sz="2800">
                <a:solidFill>
                  <a:srgbClr val="542341"/>
                </a:solidFill>
                <a:latin typeface="Arial" panose="020B0604020202020204" pitchFamily="34" charset="0"/>
                <a:cs typeface="Arial" panose="020B0604020202020204" pitchFamily="34" charset="0"/>
              </a:rPr>
              <a:t> vocabulary</a:t>
            </a:r>
          </a:p>
          <a:p>
            <a:pPr marL="742950" lvl="1" indent="-285750">
              <a:lnSpc>
                <a:spcPct val="150000"/>
              </a:lnSpc>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Short </a:t>
            </a:r>
            <a:r>
              <a:rPr lang="en-GB" sz="2800">
                <a:solidFill>
                  <a:srgbClr val="542341"/>
                </a:solidFill>
                <a:latin typeface="Arial" panose="020B0604020202020204" pitchFamily="34" charset="0"/>
                <a:cs typeface="Arial" panose="020B0604020202020204" pitchFamily="34" charset="0"/>
              </a:rPr>
              <a:t>and </a:t>
            </a:r>
            <a:r>
              <a:rPr lang="en-GB" sz="2800" b="1">
                <a:solidFill>
                  <a:schemeClr val="accent2"/>
                </a:solidFill>
                <a:latin typeface="Arial" panose="020B0604020202020204" pitchFamily="34" charset="0"/>
                <a:cs typeface="Arial" panose="020B0604020202020204" pitchFamily="34" charset="0"/>
              </a:rPr>
              <a:t>simple </a:t>
            </a:r>
            <a:r>
              <a:rPr lang="en-GB" sz="2800">
                <a:solidFill>
                  <a:srgbClr val="542341"/>
                </a:solidFill>
                <a:latin typeface="Arial" panose="020B0604020202020204" pitchFamily="34" charset="0"/>
                <a:cs typeface="Arial" panose="020B0604020202020204" pitchFamily="34" charset="0"/>
              </a:rPr>
              <a:t>sentences</a:t>
            </a:r>
          </a:p>
          <a:p>
            <a:pPr marL="742950" lvl="1" indent="-285750">
              <a:lnSpc>
                <a:spcPct val="150000"/>
              </a:lnSpc>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Slow</a:t>
            </a:r>
            <a:r>
              <a:rPr lang="en-GB" sz="2800">
                <a:solidFill>
                  <a:srgbClr val="542341"/>
                </a:solidFill>
                <a:latin typeface="Arial" panose="020B0604020202020204" pitchFamily="34" charset="0"/>
                <a:cs typeface="Arial" panose="020B0604020202020204" pitchFamily="34" charset="0"/>
              </a:rPr>
              <a:t> down and </a:t>
            </a:r>
            <a:r>
              <a:rPr lang="en-GB" sz="2800" b="1">
                <a:solidFill>
                  <a:schemeClr val="accent2"/>
                </a:solidFill>
                <a:latin typeface="Arial" panose="020B0604020202020204" pitchFamily="34" charset="0"/>
                <a:cs typeface="Arial" panose="020B0604020202020204" pitchFamily="34" charset="0"/>
              </a:rPr>
              <a:t>pause</a:t>
            </a:r>
            <a:r>
              <a:rPr lang="en-GB" sz="2800">
                <a:solidFill>
                  <a:srgbClr val="542341"/>
                </a:solidFill>
                <a:latin typeface="Arial" panose="020B0604020202020204" pitchFamily="34" charset="0"/>
                <a:cs typeface="Arial" panose="020B0604020202020204" pitchFamily="34" charset="0"/>
              </a:rPr>
              <a:t> often – give extra thinking time</a:t>
            </a:r>
          </a:p>
          <a:p>
            <a:pPr marL="742950" lvl="1" indent="-285750">
              <a:lnSpc>
                <a:spcPct val="150000"/>
              </a:lnSpc>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Repeat</a:t>
            </a:r>
            <a:r>
              <a:rPr lang="en-GB" sz="2800">
                <a:solidFill>
                  <a:srgbClr val="542341"/>
                </a:solidFill>
                <a:latin typeface="Arial" panose="020B0604020202020204" pitchFamily="34" charset="0"/>
                <a:cs typeface="Arial" panose="020B0604020202020204" pitchFamily="34" charset="0"/>
              </a:rPr>
              <a:t> key points and summarise at the end</a:t>
            </a:r>
          </a:p>
          <a:p>
            <a:pPr marL="742950" lvl="1" indent="-285750">
              <a:lnSpc>
                <a:spcPct val="150000"/>
              </a:lnSpc>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Show them </a:t>
            </a:r>
            <a:r>
              <a:rPr lang="en-GB" sz="2800">
                <a:solidFill>
                  <a:srgbClr val="542341"/>
                </a:solidFill>
                <a:latin typeface="Arial" panose="020B0604020202020204" pitchFamily="34" charset="0"/>
                <a:cs typeface="Arial" panose="020B0604020202020204" pitchFamily="34" charset="0"/>
              </a:rPr>
              <a:t>– write/draw/demonstrate</a:t>
            </a:r>
          </a:p>
          <a:p>
            <a:pPr marL="742950" lvl="1" indent="-285750">
              <a:lnSpc>
                <a:spcPct val="150000"/>
              </a:lnSpc>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a:lnSpc>
                <a:spcPct val="150000"/>
              </a:lnSpc>
              <a:buClr>
                <a:srgbClr val="F77F00"/>
              </a:buClr>
            </a:pPr>
            <a:endParaRPr lang="en-GB" sz="2800">
              <a:solidFill>
                <a:srgbClr val="542341"/>
              </a:solidFill>
              <a:latin typeface="Arial" panose="020B0604020202020204" pitchFamily="34" charset="0"/>
              <a:cs typeface="Arial" panose="020B0604020202020204" pitchFamily="34" charset="0"/>
            </a:endParaRPr>
          </a:p>
          <a:p>
            <a:pPr marL="285750" indent="-285750">
              <a:lnSpc>
                <a:spcPct val="150000"/>
              </a:lnSpc>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753" y="5393871"/>
            <a:ext cx="1464129" cy="1464129"/>
          </a:xfrm>
          <a:prstGeom prst="rect">
            <a:avLst/>
          </a:prstGeom>
        </p:spPr>
      </p:pic>
      <p:cxnSp>
        <p:nvCxnSpPr>
          <p:cNvPr id="9" name="Straight Connector 8">
            <a:extLst>
              <a:ext uri="{FF2B5EF4-FFF2-40B4-BE49-F238E27FC236}">
                <a16:creationId xmlns:a16="http://schemas.microsoft.com/office/drawing/2014/main" id="{CE5A96F9-DAD4-4143-B426-A91537C25A16}"/>
              </a:ext>
            </a:extLst>
          </p:cNvPr>
          <p:cNvCxnSpPr/>
          <p:nvPr/>
        </p:nvCxnSpPr>
        <p:spPr>
          <a:xfrm>
            <a:off x="631176" y="1224320"/>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0DD919F-04C6-4C79-8A9E-3A29911925E9}"/>
              </a:ext>
            </a:extLst>
          </p:cNvPr>
          <p:cNvGrpSpPr/>
          <p:nvPr/>
        </p:nvGrpSpPr>
        <p:grpSpPr>
          <a:xfrm>
            <a:off x="7997166" y="135276"/>
            <a:ext cx="2606964" cy="683998"/>
            <a:chOff x="0" y="2738404"/>
            <a:chExt cx="6984776" cy="1369202"/>
          </a:xfrm>
        </p:grpSpPr>
        <p:sp>
          <p:nvSpPr>
            <p:cNvPr id="12" name="Trapezoid 11">
              <a:extLst>
                <a:ext uri="{FF2B5EF4-FFF2-40B4-BE49-F238E27FC236}">
                  <a16:creationId xmlns:a16="http://schemas.microsoft.com/office/drawing/2014/main" id="{6F2C75AF-FDF8-4E10-BD38-8858F649C8C8}"/>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3" name="Trapezoid 4">
              <a:extLst>
                <a:ext uri="{FF2B5EF4-FFF2-40B4-BE49-F238E27FC236}">
                  <a16:creationId xmlns:a16="http://schemas.microsoft.com/office/drawing/2014/main" id="{DFF74AAA-8DA7-4809-890B-60583100FF45}"/>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4" name="Oval 13">
            <a:extLst>
              <a:ext uri="{FF2B5EF4-FFF2-40B4-BE49-F238E27FC236}">
                <a16:creationId xmlns:a16="http://schemas.microsoft.com/office/drawing/2014/main" id="{394B9FE9-B828-4FCF-99B8-396CBAC24D57}"/>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Tree>
    <p:extLst>
      <p:ext uri="{BB962C8B-B14F-4D97-AF65-F5344CB8AC3E}">
        <p14:creationId xmlns:p14="http://schemas.microsoft.com/office/powerpoint/2010/main" val="1097268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F61B303-DFBA-414C-880A-2127FCF46C08}"/>
              </a:ext>
            </a:extLst>
          </p:cNvPr>
          <p:cNvCxnSpPr/>
          <p:nvPr/>
        </p:nvCxnSpPr>
        <p:spPr>
          <a:xfrm>
            <a:off x="656963" y="13245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38DB75-237E-4835-8754-059827A7F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14" name="Oval 13">
            <a:extLst>
              <a:ext uri="{FF2B5EF4-FFF2-40B4-BE49-F238E27FC236}">
                <a16:creationId xmlns:a16="http://schemas.microsoft.com/office/drawing/2014/main" id="{08ECABEC-A83D-4AB7-8B01-107A6262D6A8}"/>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grpSp>
        <p:nvGrpSpPr>
          <p:cNvPr id="16" name="Group 15">
            <a:extLst>
              <a:ext uri="{FF2B5EF4-FFF2-40B4-BE49-F238E27FC236}">
                <a16:creationId xmlns:a16="http://schemas.microsoft.com/office/drawing/2014/main" id="{E4665D83-A59C-4503-992E-6888754B0133}"/>
              </a:ext>
            </a:extLst>
          </p:cNvPr>
          <p:cNvGrpSpPr/>
          <p:nvPr/>
        </p:nvGrpSpPr>
        <p:grpSpPr>
          <a:xfrm>
            <a:off x="7997166" y="135276"/>
            <a:ext cx="2606964" cy="683998"/>
            <a:chOff x="0" y="2738404"/>
            <a:chExt cx="6984776" cy="1369202"/>
          </a:xfrm>
        </p:grpSpPr>
        <p:sp>
          <p:nvSpPr>
            <p:cNvPr id="18" name="Trapezoid 17">
              <a:extLst>
                <a:ext uri="{FF2B5EF4-FFF2-40B4-BE49-F238E27FC236}">
                  <a16:creationId xmlns:a16="http://schemas.microsoft.com/office/drawing/2014/main" id="{41D72B79-E65B-44A7-99AD-0FF1B26C870A}"/>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0" name="Trapezoid 4">
              <a:extLst>
                <a:ext uri="{FF2B5EF4-FFF2-40B4-BE49-F238E27FC236}">
                  <a16:creationId xmlns:a16="http://schemas.microsoft.com/office/drawing/2014/main" id="{B31C1562-6CD5-40EE-B4C9-A900930E2FF2}"/>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0" name="Title 1">
            <a:extLst>
              <a:ext uri="{FF2B5EF4-FFF2-40B4-BE49-F238E27FC236}">
                <a16:creationId xmlns:a16="http://schemas.microsoft.com/office/drawing/2014/main" id="{36DF442B-4A19-4E5A-A94C-AE656C988841}"/>
              </a:ext>
            </a:extLst>
          </p:cNvPr>
          <p:cNvSpPr txBox="1">
            <a:spLocks/>
          </p:cNvSpPr>
          <p:nvPr/>
        </p:nvSpPr>
        <p:spPr>
          <a:xfrm>
            <a:off x="382771" y="546630"/>
            <a:ext cx="10971028" cy="7778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solidFill>
                  <a:schemeClr val="accent2"/>
                </a:solidFill>
                <a:latin typeface="Arial" panose="020B0604020202020204" pitchFamily="34" charset="0"/>
                <a:cs typeface="Arial" panose="020B0604020202020204" pitchFamily="34" charset="0"/>
              </a:rPr>
              <a:t>Strategy 2: </a:t>
            </a:r>
            <a:r>
              <a:rPr lang="en-GB" altLang="en-US" sz="3600">
                <a:solidFill>
                  <a:srgbClr val="4B2546"/>
                </a:solidFill>
                <a:latin typeface="Arial" panose="020B0604020202020204" pitchFamily="34" charset="0"/>
                <a:cs typeface="Arial" panose="020B0604020202020204" pitchFamily="34" charset="0"/>
              </a:rPr>
              <a:t>Adapt your language</a:t>
            </a:r>
          </a:p>
        </p:txBody>
      </p:sp>
      <p:sp>
        <p:nvSpPr>
          <p:cNvPr id="11" name="Rectangle 10">
            <a:extLst>
              <a:ext uri="{FF2B5EF4-FFF2-40B4-BE49-F238E27FC236}">
                <a16:creationId xmlns:a16="http://schemas.microsoft.com/office/drawing/2014/main" id="{BD684893-9FEE-4FE2-9F53-22294C93A492}"/>
              </a:ext>
            </a:extLst>
          </p:cNvPr>
          <p:cNvSpPr/>
          <p:nvPr/>
        </p:nvSpPr>
        <p:spPr>
          <a:xfrm>
            <a:off x="10727871" y="977515"/>
            <a:ext cx="1286920" cy="590931"/>
          </a:xfrm>
          <a:prstGeom prst="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Video</a:t>
            </a:r>
          </a:p>
        </p:txBody>
      </p:sp>
      <p:sp>
        <p:nvSpPr>
          <p:cNvPr id="12" name="TextBox 11">
            <a:extLst>
              <a:ext uri="{FF2B5EF4-FFF2-40B4-BE49-F238E27FC236}">
                <a16:creationId xmlns:a16="http://schemas.microsoft.com/office/drawing/2014/main" id="{5DE3252E-BD05-427F-891C-6BABBA336E27}"/>
              </a:ext>
            </a:extLst>
          </p:cNvPr>
          <p:cNvSpPr txBox="1"/>
          <p:nvPr/>
        </p:nvSpPr>
        <p:spPr>
          <a:xfrm>
            <a:off x="3489036" y="6431564"/>
            <a:ext cx="6096000" cy="369332"/>
          </a:xfrm>
          <a:prstGeom prst="rect">
            <a:avLst/>
          </a:prstGeom>
          <a:noFill/>
        </p:spPr>
        <p:txBody>
          <a:bodyPr wrap="square">
            <a:spAutoFit/>
          </a:bodyPr>
          <a:lstStyle/>
          <a:p>
            <a:r>
              <a:rPr lang="en-GB" i="0">
                <a:hlinkClick r:id="rId4"/>
              </a:rPr>
              <a:t>https://www.youtube.com/watch?v=MNf-VHzClPE</a:t>
            </a:r>
            <a:r>
              <a:rPr lang="en-GB" i="0"/>
              <a:t>  </a:t>
            </a:r>
            <a:endParaRPr lang="en-GB"/>
          </a:p>
        </p:txBody>
      </p:sp>
      <p:pic>
        <p:nvPicPr>
          <p:cNvPr id="6" name="Picture 5">
            <a:extLst>
              <a:ext uri="{FF2B5EF4-FFF2-40B4-BE49-F238E27FC236}">
                <a16:creationId xmlns:a16="http://schemas.microsoft.com/office/drawing/2014/main" id="{CE58D8DC-D562-4128-A414-B9CB26207AEA}"/>
              </a:ext>
            </a:extLst>
          </p:cNvPr>
          <p:cNvPicPr>
            <a:picLocks noChangeAspect="1"/>
          </p:cNvPicPr>
          <p:nvPr/>
        </p:nvPicPr>
        <p:blipFill>
          <a:blip r:embed="rId5"/>
          <a:stretch>
            <a:fillRect/>
          </a:stretch>
        </p:blipFill>
        <p:spPr>
          <a:xfrm>
            <a:off x="1817263" y="1667100"/>
            <a:ext cx="8102044" cy="4592133"/>
          </a:xfrm>
          <a:prstGeom prst="rect">
            <a:avLst/>
          </a:prstGeom>
        </p:spPr>
      </p:pic>
    </p:spTree>
    <p:extLst>
      <p:ext uri="{BB962C8B-B14F-4D97-AF65-F5344CB8AC3E}">
        <p14:creationId xmlns:p14="http://schemas.microsoft.com/office/powerpoint/2010/main" val="4065888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F61B303-DFBA-414C-880A-2127FCF46C08}"/>
              </a:ext>
            </a:extLst>
          </p:cNvPr>
          <p:cNvCxnSpPr/>
          <p:nvPr/>
        </p:nvCxnSpPr>
        <p:spPr>
          <a:xfrm>
            <a:off x="523149" y="1223230"/>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38DB75-237E-4835-8754-059827A7F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grpSp>
        <p:nvGrpSpPr>
          <p:cNvPr id="21" name="Group 20">
            <a:extLst>
              <a:ext uri="{FF2B5EF4-FFF2-40B4-BE49-F238E27FC236}">
                <a16:creationId xmlns:a16="http://schemas.microsoft.com/office/drawing/2014/main" id="{24185854-615C-4F25-A1A4-4D7404F5A88B}"/>
              </a:ext>
            </a:extLst>
          </p:cNvPr>
          <p:cNvGrpSpPr/>
          <p:nvPr/>
        </p:nvGrpSpPr>
        <p:grpSpPr>
          <a:xfrm>
            <a:off x="7997166" y="135276"/>
            <a:ext cx="2606964" cy="683998"/>
            <a:chOff x="0" y="2738404"/>
            <a:chExt cx="6984776" cy="1369202"/>
          </a:xfrm>
        </p:grpSpPr>
        <p:sp>
          <p:nvSpPr>
            <p:cNvPr id="22" name="Trapezoid 21">
              <a:extLst>
                <a:ext uri="{FF2B5EF4-FFF2-40B4-BE49-F238E27FC236}">
                  <a16:creationId xmlns:a16="http://schemas.microsoft.com/office/drawing/2014/main" id="{AEFE6CC9-CFA9-4619-AFAE-08050B731F4B}"/>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4" name="Trapezoid 4">
              <a:extLst>
                <a:ext uri="{FF2B5EF4-FFF2-40B4-BE49-F238E27FC236}">
                  <a16:creationId xmlns:a16="http://schemas.microsoft.com/office/drawing/2014/main" id="{1D25E695-1121-4D2B-8C8E-2EA7DF810DBB}"/>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25" name="Oval 24">
            <a:extLst>
              <a:ext uri="{FF2B5EF4-FFF2-40B4-BE49-F238E27FC236}">
                <a16:creationId xmlns:a16="http://schemas.microsoft.com/office/drawing/2014/main" id="{B640C171-782D-4AB7-BA47-86CD71072E90}"/>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10" name="Rectangle 9">
            <a:extLst>
              <a:ext uri="{FF2B5EF4-FFF2-40B4-BE49-F238E27FC236}">
                <a16:creationId xmlns:a16="http://schemas.microsoft.com/office/drawing/2014/main" id="{5C555F34-B373-4502-88C1-5722A883A931}"/>
              </a:ext>
            </a:extLst>
          </p:cNvPr>
          <p:cNvSpPr/>
          <p:nvPr/>
        </p:nvSpPr>
        <p:spPr>
          <a:xfrm>
            <a:off x="10513598" y="1076666"/>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sp>
        <p:nvSpPr>
          <p:cNvPr id="11" name="Rectangle 10">
            <a:extLst>
              <a:ext uri="{FF2B5EF4-FFF2-40B4-BE49-F238E27FC236}">
                <a16:creationId xmlns:a16="http://schemas.microsoft.com/office/drawing/2014/main" id="{133AAE36-1D76-49BF-BE6B-865838BB16A7}"/>
              </a:ext>
            </a:extLst>
          </p:cNvPr>
          <p:cNvSpPr/>
          <p:nvPr/>
        </p:nvSpPr>
        <p:spPr>
          <a:xfrm>
            <a:off x="61963" y="1516007"/>
            <a:ext cx="10513598" cy="5910401"/>
          </a:xfrm>
          <a:prstGeom prst="rect">
            <a:avLst/>
          </a:prstGeom>
        </p:spPr>
        <p:txBody>
          <a:bodyPr wrap="square">
            <a:spAutoFit/>
          </a:bodyPr>
          <a:lstStyle/>
          <a:p>
            <a:pPr lvl="1">
              <a:lnSpc>
                <a:spcPct val="150000"/>
              </a:lnSpc>
              <a:buClr>
                <a:srgbClr val="F77F00"/>
              </a:buClr>
            </a:pPr>
            <a:r>
              <a:rPr lang="en-GB" sz="3200">
                <a:solidFill>
                  <a:srgbClr val="542341"/>
                </a:solidFill>
                <a:latin typeface="Arial" panose="020B0604020202020204" pitchFamily="34" charset="0"/>
                <a:cs typeface="Arial" panose="020B0604020202020204" pitchFamily="34" charset="0"/>
              </a:rPr>
              <a:t>Discuss in year groups/key stages:</a:t>
            </a:r>
          </a:p>
          <a:p>
            <a:pPr lvl="1">
              <a:lnSpc>
                <a:spcPct val="150000"/>
              </a:lnSpc>
              <a:buClr>
                <a:srgbClr val="F77F00"/>
              </a:buClr>
            </a:pPr>
            <a:endParaRPr lang="en-GB" sz="3200">
              <a:solidFill>
                <a:srgbClr val="542341"/>
              </a:solidFill>
              <a:latin typeface="Arial" panose="020B0604020202020204" pitchFamily="34" charset="0"/>
              <a:cs typeface="Arial" panose="020B0604020202020204" pitchFamily="34" charset="0"/>
            </a:endParaRPr>
          </a:p>
          <a:p>
            <a:pPr marL="1200150" lvl="2" indent="-285750">
              <a:buClr>
                <a:srgbClr val="F77F00"/>
              </a:buClr>
              <a:buFont typeface="Arial" panose="020B0604020202020204" pitchFamily="34" charset="0"/>
              <a:buChar char="•"/>
            </a:pPr>
            <a:r>
              <a:rPr lang="en-GB" sz="3200">
                <a:solidFill>
                  <a:srgbClr val="542341"/>
                </a:solidFill>
                <a:latin typeface="Arial" panose="020B0604020202020204" pitchFamily="34" charset="0"/>
                <a:cs typeface="Arial" panose="020B0604020202020204" pitchFamily="34" charset="0"/>
              </a:rPr>
              <a:t>What examples of adapting language did you notice the teachers using in the video?</a:t>
            </a:r>
          </a:p>
          <a:p>
            <a:pPr marL="1200150" lvl="2" indent="-285750">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a:p>
            <a:pPr marL="1200150" lvl="2" indent="-285750">
              <a:buClr>
                <a:srgbClr val="F77F00"/>
              </a:buClr>
              <a:buFont typeface="Arial" panose="020B0604020202020204" pitchFamily="34" charset="0"/>
              <a:buChar char="•"/>
            </a:pPr>
            <a:r>
              <a:rPr lang="en-GB" sz="3200">
                <a:solidFill>
                  <a:srgbClr val="542341"/>
                </a:solidFill>
                <a:latin typeface="Arial" panose="020B0604020202020204" pitchFamily="34" charset="0"/>
                <a:cs typeface="Arial" panose="020B0604020202020204" pitchFamily="34" charset="0"/>
              </a:rPr>
              <a:t>Which of these do you feel you use already?</a:t>
            </a:r>
          </a:p>
          <a:p>
            <a:pPr marL="1200150" lvl="2" indent="-285750">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a:p>
            <a:pPr marL="1200150" lvl="2" indent="-285750">
              <a:buClr>
                <a:srgbClr val="F77F00"/>
              </a:buClr>
              <a:buFont typeface="Arial" panose="020B0604020202020204" pitchFamily="34" charset="0"/>
              <a:buChar char="•"/>
            </a:pPr>
            <a:r>
              <a:rPr lang="en-GB" sz="3200">
                <a:solidFill>
                  <a:srgbClr val="542341"/>
                </a:solidFill>
                <a:latin typeface="Arial" panose="020B0604020202020204" pitchFamily="34" charset="0"/>
                <a:cs typeface="Arial" panose="020B0604020202020204" pitchFamily="34" charset="0"/>
              </a:rPr>
              <a:t>Which could you introduce into your practice? </a:t>
            </a:r>
          </a:p>
          <a:p>
            <a:pPr marL="1200150" lvl="2" indent="-285750">
              <a:lnSpc>
                <a:spcPct val="150000"/>
              </a:lnSpc>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a:p>
            <a:pPr marL="285750" indent="-285750">
              <a:lnSpc>
                <a:spcPct val="150000"/>
              </a:lnSpc>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09EC36B0-4C80-42B6-BD18-89593B9EB7F5}"/>
              </a:ext>
            </a:extLst>
          </p:cNvPr>
          <p:cNvSpPr txBox="1">
            <a:spLocks/>
          </p:cNvSpPr>
          <p:nvPr/>
        </p:nvSpPr>
        <p:spPr>
          <a:xfrm>
            <a:off x="296427" y="445354"/>
            <a:ext cx="10971028" cy="7778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solidFill>
                  <a:schemeClr val="accent2"/>
                </a:solidFill>
                <a:latin typeface="Arial" panose="020B0604020202020204" pitchFamily="34" charset="0"/>
                <a:cs typeface="Arial" panose="020B0604020202020204" pitchFamily="34" charset="0"/>
              </a:rPr>
              <a:t>Strategy 2: </a:t>
            </a:r>
            <a:r>
              <a:rPr lang="en-GB" altLang="en-US" sz="3600">
                <a:solidFill>
                  <a:srgbClr val="4B2546"/>
                </a:solidFill>
                <a:latin typeface="Arial" panose="020B0604020202020204" pitchFamily="34" charset="0"/>
                <a:cs typeface="Arial" panose="020B0604020202020204" pitchFamily="34" charset="0"/>
              </a:rPr>
              <a:t>Adapt your language</a:t>
            </a:r>
          </a:p>
        </p:txBody>
      </p:sp>
    </p:spTree>
    <p:extLst>
      <p:ext uri="{BB962C8B-B14F-4D97-AF65-F5344CB8AC3E}">
        <p14:creationId xmlns:p14="http://schemas.microsoft.com/office/powerpoint/2010/main" val="1463756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D9245D-60E2-4E09-A6B8-E4880F86C1EA}"/>
              </a:ext>
            </a:extLst>
          </p:cNvPr>
          <p:cNvSpPr/>
          <p:nvPr/>
        </p:nvSpPr>
        <p:spPr>
          <a:xfrm>
            <a:off x="460862" y="1604655"/>
            <a:ext cx="9292738" cy="6288901"/>
          </a:xfrm>
          <a:prstGeom prst="rect">
            <a:avLst/>
          </a:prstGeom>
        </p:spPr>
        <p:txBody>
          <a:bodyPr wrap="square">
            <a:spAutoFit/>
          </a:bodyPr>
          <a:lstStyle/>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Explicitly teach </a:t>
            </a:r>
            <a:r>
              <a:rPr lang="en-GB" sz="2800">
                <a:solidFill>
                  <a:srgbClr val="542341"/>
                </a:solidFill>
                <a:latin typeface="Arial" panose="020B0604020202020204" pitchFamily="34" charset="0"/>
                <a:cs typeface="Arial" panose="020B0604020202020204" pitchFamily="34" charset="0"/>
              </a:rPr>
              <a:t>topic vocabulary and “tier 2” vocabulary</a:t>
            </a: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Concrete </a:t>
            </a:r>
            <a:r>
              <a:rPr lang="en-GB" sz="2800">
                <a:solidFill>
                  <a:srgbClr val="542341"/>
                </a:solidFill>
                <a:latin typeface="Arial" panose="020B0604020202020204" pitchFamily="34" charset="0"/>
                <a:cs typeface="Arial" panose="020B0604020202020204" pitchFamily="34" charset="0"/>
              </a:rPr>
              <a:t>examples</a:t>
            </a: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Create opportunities </a:t>
            </a:r>
            <a:r>
              <a:rPr lang="en-GB" sz="2800">
                <a:solidFill>
                  <a:srgbClr val="542341"/>
                </a:solidFill>
                <a:latin typeface="Arial" panose="020B0604020202020204" pitchFamily="34" charset="0"/>
                <a:cs typeface="Arial" panose="020B0604020202020204" pitchFamily="34" charset="0"/>
              </a:rPr>
              <a:t>for children to practise new words</a:t>
            </a: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Visual </a:t>
            </a:r>
            <a:r>
              <a:rPr lang="en-GB" sz="2800">
                <a:solidFill>
                  <a:srgbClr val="542341"/>
                </a:solidFill>
                <a:latin typeface="Arial" panose="020B0604020202020204" pitchFamily="34" charset="0"/>
                <a:cs typeface="Arial" panose="020B0604020202020204" pitchFamily="34" charset="0"/>
              </a:rPr>
              <a:t>prompts and supports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What it </a:t>
            </a:r>
            <a:r>
              <a:rPr lang="en-GB" sz="2800" b="1">
                <a:solidFill>
                  <a:schemeClr val="accent2"/>
                </a:solidFill>
                <a:latin typeface="Arial" panose="020B0604020202020204" pitchFamily="34" charset="0"/>
                <a:cs typeface="Arial" panose="020B0604020202020204" pitchFamily="34" charset="0"/>
              </a:rPr>
              <a:t>means</a:t>
            </a:r>
            <a:r>
              <a:rPr lang="en-GB" sz="2800">
                <a:solidFill>
                  <a:srgbClr val="542341"/>
                </a:solidFill>
                <a:latin typeface="Arial" panose="020B0604020202020204" pitchFamily="34" charset="0"/>
                <a:cs typeface="Arial" panose="020B0604020202020204" pitchFamily="34" charset="0"/>
              </a:rPr>
              <a:t> AND  how it </a:t>
            </a:r>
            <a:r>
              <a:rPr lang="en-GB" sz="2800" b="1">
                <a:solidFill>
                  <a:schemeClr val="accent2"/>
                </a:solidFill>
                <a:latin typeface="Arial" panose="020B0604020202020204" pitchFamily="34" charset="0"/>
                <a:cs typeface="Arial" panose="020B0604020202020204" pitchFamily="34" charset="0"/>
              </a:rPr>
              <a:t>sounds </a:t>
            </a:r>
            <a:r>
              <a:rPr lang="mr-IN" sz="2800">
                <a:solidFill>
                  <a:srgbClr val="542341"/>
                </a:solidFill>
                <a:latin typeface="Arial" panose="020B0604020202020204" pitchFamily="34" charset="0"/>
                <a:cs typeface="Arial" panose="020B0604020202020204" pitchFamily="34" charset="0"/>
              </a:rPr>
              <a:t>–</a:t>
            </a:r>
            <a:r>
              <a:rPr lang="en-GB" sz="2800">
                <a:solidFill>
                  <a:srgbClr val="542341"/>
                </a:solidFill>
                <a:latin typeface="Arial" panose="020B0604020202020204" pitchFamily="34" charset="0"/>
                <a:cs typeface="Arial" panose="020B0604020202020204" pitchFamily="34" charset="0"/>
              </a:rPr>
              <a:t> </a:t>
            </a:r>
          </a:p>
          <a:p>
            <a:pPr marL="742950" lvl="1"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Link</a:t>
            </a:r>
            <a:r>
              <a:rPr lang="en-GB" sz="2800">
                <a:solidFill>
                  <a:srgbClr val="542341"/>
                </a:solidFill>
                <a:latin typeface="Arial" panose="020B0604020202020204" pitchFamily="34" charset="0"/>
                <a:cs typeface="Arial" panose="020B0604020202020204" pitchFamily="34" charset="0"/>
              </a:rPr>
              <a:t> to other words and topics they already know</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What </a:t>
            </a:r>
            <a:r>
              <a:rPr lang="en-GB" sz="2800" b="1">
                <a:solidFill>
                  <a:schemeClr val="accent2"/>
                </a:solidFill>
                <a:latin typeface="Arial" panose="020B0604020202020204" pitchFamily="34" charset="0"/>
                <a:cs typeface="Arial" panose="020B0604020202020204" pitchFamily="34" charset="0"/>
              </a:rPr>
              <a:t>sound</a:t>
            </a:r>
            <a:r>
              <a:rPr lang="en-GB" sz="2800">
                <a:solidFill>
                  <a:srgbClr val="542341"/>
                </a:solidFill>
                <a:latin typeface="Arial" panose="020B0604020202020204" pitchFamily="34" charset="0"/>
                <a:cs typeface="Arial" panose="020B0604020202020204" pitchFamily="34" charset="0"/>
              </a:rPr>
              <a:t> it begins with, number of syllables, words it sounds like</a:t>
            </a:r>
          </a:p>
          <a:p>
            <a:pPr marL="742950" lvl="1" indent="-2857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0319928-06D9-4863-AC2D-8137A8476650}"/>
              </a:ext>
            </a:extLst>
          </p:cNvPr>
          <p:cNvSpPr txBox="1"/>
          <p:nvPr/>
        </p:nvSpPr>
        <p:spPr>
          <a:xfrm>
            <a:off x="193809" y="154374"/>
            <a:ext cx="7803355" cy="1200329"/>
          </a:xfrm>
          <a:prstGeom prst="rect">
            <a:avLst/>
          </a:prstGeom>
          <a:noFill/>
        </p:spPr>
        <p:txBody>
          <a:bodyPr wrap="square" rtlCol="0">
            <a:spAutoFit/>
          </a:bodyPr>
          <a:lstStyle/>
          <a:p>
            <a:r>
              <a:rPr lang="en-GB" sz="3600">
                <a:solidFill>
                  <a:schemeClr val="accent2"/>
                </a:solidFill>
                <a:latin typeface="Arial" panose="020B0604020202020204" pitchFamily="34" charset="0"/>
                <a:cs typeface="Arial" panose="020B0604020202020204" pitchFamily="34" charset="0"/>
              </a:rPr>
              <a:t>Strategy 3: </a:t>
            </a:r>
            <a:r>
              <a:rPr lang="en-GB" sz="3600">
                <a:solidFill>
                  <a:srgbClr val="542341"/>
                </a:solidFill>
                <a:latin typeface="Arial" panose="020B0604020202020204" pitchFamily="34" charset="0"/>
                <a:cs typeface="Arial" panose="020B0604020202020204" pitchFamily="34" charset="0"/>
              </a:rPr>
              <a:t>Explicitly teach vocabulary</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460862" y="1438020"/>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7B5AD13-C5B2-4F37-87C0-B740449A5928}"/>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grpSp>
        <p:nvGrpSpPr>
          <p:cNvPr id="7" name="Group 6">
            <a:extLst>
              <a:ext uri="{FF2B5EF4-FFF2-40B4-BE49-F238E27FC236}">
                <a16:creationId xmlns:a16="http://schemas.microsoft.com/office/drawing/2014/main" id="{AC3CD1DE-C55A-40BC-84AB-F7BB8011E29F}"/>
              </a:ext>
            </a:extLst>
          </p:cNvPr>
          <p:cNvGrpSpPr/>
          <p:nvPr/>
        </p:nvGrpSpPr>
        <p:grpSpPr>
          <a:xfrm>
            <a:off x="7997166" y="135276"/>
            <a:ext cx="2606964" cy="683998"/>
            <a:chOff x="0" y="2738404"/>
            <a:chExt cx="6984776" cy="1369202"/>
          </a:xfrm>
        </p:grpSpPr>
        <p:sp>
          <p:nvSpPr>
            <p:cNvPr id="8" name="Trapezoid 7">
              <a:extLst>
                <a:ext uri="{FF2B5EF4-FFF2-40B4-BE49-F238E27FC236}">
                  <a16:creationId xmlns:a16="http://schemas.microsoft.com/office/drawing/2014/main" id="{D33771B5-0628-4E29-A185-63781B246A49}"/>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9" name="Trapezoid 4">
              <a:extLst>
                <a:ext uri="{FF2B5EF4-FFF2-40B4-BE49-F238E27FC236}">
                  <a16:creationId xmlns:a16="http://schemas.microsoft.com/office/drawing/2014/main" id="{DE110F04-E73F-420E-9154-FE3D45F3D5DC}"/>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pic>
        <p:nvPicPr>
          <p:cNvPr id="10" name="Picture 9">
            <a:extLst>
              <a:ext uri="{FF2B5EF4-FFF2-40B4-BE49-F238E27FC236}">
                <a16:creationId xmlns:a16="http://schemas.microsoft.com/office/drawing/2014/main" id="{FF42AB49-0DB7-459A-9013-3C2BE910E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224" y="5393871"/>
            <a:ext cx="1464129" cy="1464129"/>
          </a:xfrm>
          <a:prstGeom prst="rect">
            <a:avLst/>
          </a:prstGeom>
        </p:spPr>
      </p:pic>
      <p:sp>
        <p:nvSpPr>
          <p:cNvPr id="11" name="TextBox 10">
            <a:extLst>
              <a:ext uri="{FF2B5EF4-FFF2-40B4-BE49-F238E27FC236}">
                <a16:creationId xmlns:a16="http://schemas.microsoft.com/office/drawing/2014/main" id="{35C29E0E-D2BC-4C1A-8F7F-11AEF3A896A0}"/>
              </a:ext>
            </a:extLst>
          </p:cNvPr>
          <p:cNvSpPr txBox="1"/>
          <p:nvPr/>
        </p:nvSpPr>
        <p:spPr>
          <a:xfrm>
            <a:off x="9078079" y="1164456"/>
            <a:ext cx="2751749" cy="3680639"/>
          </a:xfrm>
          <a:prstGeom prst="roundRect">
            <a:avLst/>
          </a:prstGeom>
          <a:solidFill>
            <a:schemeClr val="accent4">
              <a:lumMod val="20000"/>
              <a:lumOff val="80000"/>
            </a:schemeClr>
          </a:solidFill>
          <a:ln>
            <a:solidFill>
              <a:schemeClr val="accent2"/>
            </a:solidFill>
          </a:ln>
        </p:spPr>
        <p:txBody>
          <a:bodyPr wrap="square">
            <a:spAutoFit/>
          </a:bodyPr>
          <a:lstStyle/>
          <a:p>
            <a:pPr>
              <a:defRPr/>
            </a:pPr>
            <a:r>
              <a:rPr lang="en-GB" sz="2400" b="1">
                <a:solidFill>
                  <a:schemeClr val="accent2"/>
                </a:solidFill>
                <a:latin typeface="Arial" panose="020B0604020202020204" pitchFamily="34" charset="0"/>
                <a:cs typeface="Arial" panose="020B0604020202020204" pitchFamily="34" charset="0"/>
              </a:rPr>
              <a:t>Tier 2 vocabulary</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Describe</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Discuss</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Explain</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Summarise</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Compare</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Predict</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Estimate</a:t>
            </a:r>
          </a:p>
        </p:txBody>
      </p:sp>
    </p:spTree>
    <p:extLst>
      <p:ext uri="{BB962C8B-B14F-4D97-AF65-F5344CB8AC3E}">
        <p14:creationId xmlns:p14="http://schemas.microsoft.com/office/powerpoint/2010/main" val="2816120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2262" y="1479155"/>
            <a:ext cx="7987198" cy="4715242"/>
          </a:xfrm>
          <a:prstGeom prst="rect">
            <a:avLst/>
          </a:prstGeom>
        </p:spPr>
      </p:pic>
      <p:cxnSp>
        <p:nvCxnSpPr>
          <p:cNvPr id="12" name="Straight Connector 11">
            <a:extLst>
              <a:ext uri="{FF2B5EF4-FFF2-40B4-BE49-F238E27FC236}">
                <a16:creationId xmlns:a16="http://schemas.microsoft.com/office/drawing/2014/main" id="{FB77DEE5-B66B-8546-8B89-CE5AB66CB5A9}"/>
              </a:ext>
            </a:extLst>
          </p:cNvPr>
          <p:cNvCxnSpPr/>
          <p:nvPr/>
        </p:nvCxnSpPr>
        <p:spPr>
          <a:xfrm>
            <a:off x="657535" y="1599077"/>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33D8544-7F21-B547-8DFE-032B402DB6B9}"/>
              </a:ext>
            </a:extLst>
          </p:cNvPr>
          <p:cNvSpPr/>
          <p:nvPr/>
        </p:nvSpPr>
        <p:spPr>
          <a:xfrm>
            <a:off x="390573" y="6347990"/>
            <a:ext cx="4519379" cy="369332"/>
          </a:xfrm>
          <a:prstGeom prst="rect">
            <a:avLst/>
          </a:prstGeom>
        </p:spPr>
        <p:txBody>
          <a:bodyPr wrap="none">
            <a:spAutoFit/>
          </a:bodyPr>
          <a:lstStyle/>
          <a:p>
            <a:r>
              <a:rPr lang="en-GB">
                <a:hlinkClick r:id="rId4"/>
              </a:rPr>
              <a:t>https://ican.org.uk/no-pens-day-wednesday/</a:t>
            </a:r>
            <a:r>
              <a:rPr lang="en-GB"/>
              <a:t>  </a:t>
            </a:r>
          </a:p>
        </p:txBody>
      </p:sp>
      <p:sp>
        <p:nvSpPr>
          <p:cNvPr id="13" name="Oval 12">
            <a:extLst>
              <a:ext uri="{FF2B5EF4-FFF2-40B4-BE49-F238E27FC236}">
                <a16:creationId xmlns:a16="http://schemas.microsoft.com/office/drawing/2014/main" id="{0F06D144-8694-4948-9CEF-72606E080E38}"/>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grpSp>
        <p:nvGrpSpPr>
          <p:cNvPr id="14" name="Group 13">
            <a:extLst>
              <a:ext uri="{FF2B5EF4-FFF2-40B4-BE49-F238E27FC236}">
                <a16:creationId xmlns:a16="http://schemas.microsoft.com/office/drawing/2014/main" id="{7C8A43C4-4AAD-4BAE-970C-2198C4907574}"/>
              </a:ext>
            </a:extLst>
          </p:cNvPr>
          <p:cNvGrpSpPr/>
          <p:nvPr/>
        </p:nvGrpSpPr>
        <p:grpSpPr>
          <a:xfrm>
            <a:off x="7997166" y="135276"/>
            <a:ext cx="2606964" cy="683998"/>
            <a:chOff x="0" y="2738404"/>
            <a:chExt cx="6984776" cy="1369202"/>
          </a:xfrm>
        </p:grpSpPr>
        <p:sp>
          <p:nvSpPr>
            <p:cNvPr id="15" name="Trapezoid 14">
              <a:extLst>
                <a:ext uri="{FF2B5EF4-FFF2-40B4-BE49-F238E27FC236}">
                  <a16:creationId xmlns:a16="http://schemas.microsoft.com/office/drawing/2014/main" id="{2AF319C3-BCCA-413C-8416-464509102704}"/>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6" name="Trapezoid 4">
              <a:extLst>
                <a:ext uri="{FF2B5EF4-FFF2-40B4-BE49-F238E27FC236}">
                  <a16:creationId xmlns:a16="http://schemas.microsoft.com/office/drawing/2014/main" id="{3C3D8CC7-E1AE-4304-A900-E4798630507D}"/>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7" name="TextBox 16">
            <a:extLst>
              <a:ext uri="{FF2B5EF4-FFF2-40B4-BE49-F238E27FC236}">
                <a16:creationId xmlns:a16="http://schemas.microsoft.com/office/drawing/2014/main" id="{A1269F85-3DFF-4E3D-9844-E8D719F1C11B}"/>
              </a:ext>
            </a:extLst>
          </p:cNvPr>
          <p:cNvSpPr txBox="1"/>
          <p:nvPr/>
        </p:nvSpPr>
        <p:spPr>
          <a:xfrm>
            <a:off x="421920" y="266048"/>
            <a:ext cx="7803355" cy="1200329"/>
          </a:xfrm>
          <a:prstGeom prst="rect">
            <a:avLst/>
          </a:prstGeom>
          <a:noFill/>
        </p:spPr>
        <p:txBody>
          <a:bodyPr wrap="square" rtlCol="0">
            <a:spAutoFit/>
          </a:bodyPr>
          <a:lstStyle/>
          <a:p>
            <a:r>
              <a:rPr lang="en-GB" sz="3600">
                <a:solidFill>
                  <a:schemeClr val="accent2"/>
                </a:solidFill>
                <a:latin typeface="Arial" panose="020B0604020202020204" pitchFamily="34" charset="0"/>
                <a:cs typeface="Arial" panose="020B0604020202020204" pitchFamily="34" charset="0"/>
              </a:rPr>
              <a:t>Strategy 3: </a:t>
            </a:r>
            <a:r>
              <a:rPr lang="en-GB" sz="3600">
                <a:solidFill>
                  <a:srgbClr val="542341"/>
                </a:solidFill>
                <a:latin typeface="Arial" panose="020B0604020202020204" pitchFamily="34" charset="0"/>
                <a:cs typeface="Arial" panose="020B0604020202020204" pitchFamily="34" charset="0"/>
              </a:rPr>
              <a:t>Explicitly teach vocabulary</a:t>
            </a:r>
          </a:p>
        </p:txBody>
      </p:sp>
      <p:pic>
        <p:nvPicPr>
          <p:cNvPr id="11" name="Picture 10">
            <a:extLst>
              <a:ext uri="{FF2B5EF4-FFF2-40B4-BE49-F238E27FC236}">
                <a16:creationId xmlns:a16="http://schemas.microsoft.com/office/drawing/2014/main" id="{8327F837-913D-4675-8ED2-1EE68E07E9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6224" y="5393871"/>
            <a:ext cx="1464129" cy="1464129"/>
          </a:xfrm>
          <a:prstGeom prst="rect">
            <a:avLst/>
          </a:prstGeom>
        </p:spPr>
      </p:pic>
    </p:spTree>
    <p:extLst>
      <p:ext uri="{BB962C8B-B14F-4D97-AF65-F5344CB8AC3E}">
        <p14:creationId xmlns:p14="http://schemas.microsoft.com/office/powerpoint/2010/main" val="2603098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96B54878-297A-46AC-96CD-5C52A70E8EBA}"/>
              </a:ext>
            </a:extLst>
          </p:cNvPr>
          <p:cNvSpPr>
            <a:spLocks noGrp="1"/>
          </p:cNvSpPr>
          <p:nvPr>
            <p:ph type="title"/>
          </p:nvPr>
        </p:nvSpPr>
        <p:spPr>
          <a:xfrm>
            <a:off x="577094" y="41124"/>
            <a:ext cx="10515600" cy="1325563"/>
          </a:xfrm>
        </p:spPr>
        <p:txBody>
          <a:bodyPr>
            <a:normAutofit/>
          </a:bodyPr>
          <a:lstStyle/>
          <a:p>
            <a:r>
              <a:rPr lang="en-GB" altLang="en-US" sz="3600">
                <a:solidFill>
                  <a:srgbClr val="4B2546"/>
                </a:solidFill>
                <a:latin typeface="Arial" panose="020B0604020202020204" pitchFamily="34" charset="0"/>
                <a:cs typeface="Arial" panose="020B0604020202020204" pitchFamily="34" charset="0"/>
              </a:rPr>
              <a:t>Identification tools </a:t>
            </a:r>
          </a:p>
        </p:txBody>
      </p:sp>
      <p:pic>
        <p:nvPicPr>
          <p:cNvPr id="5" name="Picture 4" descr="https://shop.ican.org.uk/sites/default/files/imagecache/product/A2_Primary-poster195%5b1%5d.jpg">
            <a:hlinkClick r:id="rId3" invalidUrl="https://shop.ican.org.uk/sites/default/files/imagecache/product_full/A2_Primary-poster195[1].jpg" tooltip="Click to enlarge"/>
            <a:extLst>
              <a:ext uri="{FF2B5EF4-FFF2-40B4-BE49-F238E27FC236}">
                <a16:creationId xmlns:a16="http://schemas.microsoft.com/office/drawing/2014/main" id="{8A5A72D5-F326-4EAB-98A4-34071365F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223" y="1043157"/>
            <a:ext cx="3792302" cy="530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6F1865C2-0F10-2B41-A8E3-CA550831C648}"/>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10" name="Google Shape;130;p4">
            <a:extLst>
              <a:ext uri="{FF2B5EF4-FFF2-40B4-BE49-F238E27FC236}">
                <a16:creationId xmlns:a16="http://schemas.microsoft.com/office/drawing/2014/main" id="{C9135AB3-8924-42A0-A01A-33CB3A5F16E4}"/>
              </a:ext>
            </a:extLst>
          </p:cNvPr>
          <p:cNvPicPr preferRelativeResize="0"/>
          <p:nvPr/>
        </p:nvPicPr>
        <p:blipFill rotWithShape="1">
          <a:blip r:embed="rId5">
            <a:alphaModFix/>
          </a:blip>
          <a:srcRect/>
          <a:stretch/>
        </p:blipFill>
        <p:spPr>
          <a:xfrm>
            <a:off x="10727871" y="5393871"/>
            <a:ext cx="1464129" cy="1464129"/>
          </a:xfrm>
          <a:prstGeom prst="rect">
            <a:avLst/>
          </a:prstGeom>
          <a:noFill/>
          <a:ln>
            <a:noFill/>
          </a:ln>
        </p:spPr>
      </p:pic>
      <p:grpSp>
        <p:nvGrpSpPr>
          <p:cNvPr id="12" name="Group 11">
            <a:extLst>
              <a:ext uri="{FF2B5EF4-FFF2-40B4-BE49-F238E27FC236}">
                <a16:creationId xmlns:a16="http://schemas.microsoft.com/office/drawing/2014/main" id="{406014CA-F268-458B-8DA3-054C5B4BBFFA}"/>
              </a:ext>
            </a:extLst>
          </p:cNvPr>
          <p:cNvGrpSpPr/>
          <p:nvPr/>
        </p:nvGrpSpPr>
        <p:grpSpPr>
          <a:xfrm>
            <a:off x="7997166" y="135276"/>
            <a:ext cx="2606964" cy="683998"/>
            <a:chOff x="0" y="2738404"/>
            <a:chExt cx="6984776" cy="1369202"/>
          </a:xfrm>
        </p:grpSpPr>
        <p:sp>
          <p:nvSpPr>
            <p:cNvPr id="13" name="Trapezoid 12">
              <a:extLst>
                <a:ext uri="{FF2B5EF4-FFF2-40B4-BE49-F238E27FC236}">
                  <a16:creationId xmlns:a16="http://schemas.microsoft.com/office/drawing/2014/main" id="{149500E6-E6A4-4193-AA74-621EEDCB9DF6}"/>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 name="Trapezoid 4">
              <a:extLst>
                <a:ext uri="{FF2B5EF4-FFF2-40B4-BE49-F238E27FC236}">
                  <a16:creationId xmlns:a16="http://schemas.microsoft.com/office/drawing/2014/main" id="{8D1457AA-802D-48A5-AAE7-A68B6B58CBC8}"/>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5" name="Oval 14">
            <a:extLst>
              <a:ext uri="{FF2B5EF4-FFF2-40B4-BE49-F238E27FC236}">
                <a16:creationId xmlns:a16="http://schemas.microsoft.com/office/drawing/2014/main" id="{CF419B17-47BC-457A-9986-909E8B3C2C31}"/>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11" name="Rectangle 10">
            <a:extLst>
              <a:ext uri="{FF2B5EF4-FFF2-40B4-BE49-F238E27FC236}">
                <a16:creationId xmlns:a16="http://schemas.microsoft.com/office/drawing/2014/main" id="{993C8585-2A52-4A59-965C-474C0861A09D}"/>
              </a:ext>
            </a:extLst>
          </p:cNvPr>
          <p:cNvSpPr/>
          <p:nvPr/>
        </p:nvSpPr>
        <p:spPr>
          <a:xfrm>
            <a:off x="10519800" y="1043157"/>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sp>
        <p:nvSpPr>
          <p:cNvPr id="16" name="TextBox 15">
            <a:extLst>
              <a:ext uri="{FF2B5EF4-FFF2-40B4-BE49-F238E27FC236}">
                <a16:creationId xmlns:a16="http://schemas.microsoft.com/office/drawing/2014/main" id="{854370F2-C513-4042-A4AE-F1B01DC2976D}"/>
              </a:ext>
            </a:extLst>
          </p:cNvPr>
          <p:cNvSpPr txBox="1"/>
          <p:nvPr/>
        </p:nvSpPr>
        <p:spPr>
          <a:xfrm>
            <a:off x="1488003" y="6449898"/>
            <a:ext cx="9215994" cy="33855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1600">
                <a:latin typeface="Arial" panose="020B0604020202020204" pitchFamily="34" charset="0"/>
                <a:cs typeface="Arial" panose="020B0604020202020204" pitchFamily="34" charset="0"/>
                <a:hlinkClick r:id="rId6"/>
              </a:rPr>
              <a:t>https://www.thecommunicationtrust.org.uk/media/1590/primary_milestone_poster_-_final.pdf</a:t>
            </a:r>
            <a:r>
              <a:rPr lang="en-GB" sz="16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7161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319928-06D9-4863-AC2D-8137A8476650}"/>
              </a:ext>
            </a:extLst>
          </p:cNvPr>
          <p:cNvSpPr txBox="1"/>
          <p:nvPr/>
        </p:nvSpPr>
        <p:spPr>
          <a:xfrm>
            <a:off x="369935" y="317509"/>
            <a:ext cx="12198096"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The communication chain – incredibly complex process!</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637757" y="1172645"/>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ED474611-663B-40D6-BB12-451B8B3E0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785" y="1172645"/>
            <a:ext cx="7176658" cy="55446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CFCB9B2-DB69-4B5A-A6E9-E7E657DEED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6224" y="5393871"/>
            <a:ext cx="1464129" cy="1464129"/>
          </a:xfrm>
          <a:prstGeom prst="rect">
            <a:avLst/>
          </a:prstGeom>
        </p:spPr>
      </p:pic>
    </p:spTree>
    <p:extLst>
      <p:ext uri="{BB962C8B-B14F-4D97-AF65-F5344CB8AC3E}">
        <p14:creationId xmlns:p14="http://schemas.microsoft.com/office/powerpoint/2010/main" val="3473699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4243"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397433" y="407237"/>
            <a:ext cx="10862430"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Identification tools</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522717" y="120531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6" name="Picture 5" descr="https://shop.ican.org.uk/sites/default/files/imagecache/product/A2_Primary-poster195%5b1%5d.jpg">
            <a:hlinkClick r:id="rId4" invalidUrl="https://shop.ican.org.uk/sites/default/files/imagecache/product_full/A2_Primary-poster195[1].jpg" tooltip="Click to enlarge"/>
            <a:extLst>
              <a:ext uri="{FF2B5EF4-FFF2-40B4-BE49-F238E27FC236}">
                <a16:creationId xmlns:a16="http://schemas.microsoft.com/office/drawing/2014/main" id="{4A9D6E6B-DD65-4CCD-8C41-BF916C218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697" y="1664721"/>
            <a:ext cx="2366107" cy="331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3BE1CFE5-A135-4F80-84FC-5FE8E95623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2533" y="2632220"/>
            <a:ext cx="2366106" cy="30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31B4527A-9DBD-4EA4-AC93-BA127DD739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524" y="1597501"/>
            <a:ext cx="4603779" cy="127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Users\MHartshorne\AppData\Local\Microsoft\Windows\Temporary Internet Files\Content.Outlook\5S7VBK7F\enquiry-service-help.gif">
            <a:extLst>
              <a:ext uri="{FF2B5EF4-FFF2-40B4-BE49-F238E27FC236}">
                <a16:creationId xmlns:a16="http://schemas.microsoft.com/office/drawing/2014/main" id="{CB32CD50-92A5-4B4A-8227-4F04B5E239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0248" y="3369698"/>
            <a:ext cx="26638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98D0EFC9-8997-4ED0-8F5B-390D00553A63}"/>
              </a:ext>
            </a:extLst>
          </p:cNvPr>
          <p:cNvSpPr/>
          <p:nvPr/>
        </p:nvSpPr>
        <p:spPr>
          <a:xfrm>
            <a:off x="5781079" y="4931433"/>
            <a:ext cx="5164121" cy="646331"/>
          </a:xfrm>
          <a:prstGeom prst="rect">
            <a:avLst/>
          </a:prstGeom>
        </p:spPr>
        <p:txBody>
          <a:bodyPr wrap="square">
            <a:spAutoFit/>
          </a:bodyPr>
          <a:lstStyle/>
          <a:p>
            <a:pPr>
              <a:buClr>
                <a:srgbClr val="F77F00"/>
              </a:buClr>
            </a:pPr>
            <a:r>
              <a:rPr lang="en-GB">
                <a:solidFill>
                  <a:srgbClr val="542341"/>
                </a:solidFill>
                <a:latin typeface="Arial" panose="020B0604020202020204" pitchFamily="34" charset="0"/>
                <a:cs typeface="Arial" panose="020B0604020202020204" pitchFamily="34" charset="0"/>
                <a:hlinkClick r:id="rId9"/>
              </a:rPr>
              <a:t>https://www.spelfabet.com.au/2014/01/language-for-learning-checklist</a:t>
            </a:r>
            <a:r>
              <a:rPr lang="en-GB">
                <a:solidFill>
                  <a:srgbClr val="542341"/>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76CC943C-6372-4AE3-8D46-253FA3001587}"/>
              </a:ext>
            </a:extLst>
          </p:cNvPr>
          <p:cNvSpPr txBox="1"/>
          <p:nvPr/>
        </p:nvSpPr>
        <p:spPr>
          <a:xfrm>
            <a:off x="6860273" y="6116597"/>
            <a:ext cx="6092686" cy="584775"/>
          </a:xfrm>
          <a:prstGeom prst="rect">
            <a:avLst/>
          </a:prstGeom>
          <a:noFill/>
        </p:spPr>
        <p:txBody>
          <a:bodyPr wrap="square">
            <a:spAutoFit/>
          </a:bodyPr>
          <a:lstStyle/>
          <a:p>
            <a:pPr>
              <a:buClr>
                <a:srgbClr val="F77F00"/>
              </a:buClr>
            </a:pPr>
            <a:r>
              <a:rPr lang="en-GB" sz="3200">
                <a:solidFill>
                  <a:srgbClr val="542341"/>
                </a:solidFill>
                <a:latin typeface="Arial" panose="020B0604020202020204" pitchFamily="34" charset="0"/>
                <a:cs typeface="Arial" panose="020B0604020202020204" pitchFamily="34" charset="0"/>
              </a:rPr>
              <a:t>Class observation</a:t>
            </a:r>
          </a:p>
        </p:txBody>
      </p:sp>
      <p:sp>
        <p:nvSpPr>
          <p:cNvPr id="10" name="TextBox 9"/>
          <p:cNvSpPr txBox="1"/>
          <p:nvPr/>
        </p:nvSpPr>
        <p:spPr>
          <a:xfrm>
            <a:off x="328533" y="5752915"/>
            <a:ext cx="6262768" cy="861774"/>
          </a:xfrm>
          <a:prstGeom prst="rect">
            <a:avLst/>
          </a:prstGeom>
          <a:noFill/>
        </p:spPr>
        <p:txBody>
          <a:bodyPr wrap="square" rtlCol="0">
            <a:spAutoFit/>
          </a:bodyPr>
          <a:lstStyle/>
          <a:p>
            <a:r>
              <a:rPr lang="en-GB" sz="3200">
                <a:solidFill>
                  <a:srgbClr val="552343"/>
                </a:solidFill>
                <a:latin typeface="Arial" panose="020B0604020202020204" pitchFamily="34" charset="0"/>
                <a:cs typeface="Arial" panose="020B0604020202020204" pitchFamily="34" charset="0"/>
              </a:rPr>
              <a:t>Grammar and Phonology screen </a:t>
            </a:r>
            <a:r>
              <a:rPr lang="en-GB">
                <a:latin typeface="Arial" panose="020B0604020202020204" pitchFamily="34" charset="0"/>
                <a:cs typeface="Arial" panose="020B0604020202020204" pitchFamily="34" charset="0"/>
                <a:hlinkClick r:id="rId10"/>
              </a:rPr>
              <a:t>http://hvdl.org.uk/gaps/</a:t>
            </a:r>
            <a:r>
              <a:rPr lang="en-GB">
                <a:latin typeface="Arial" panose="020B0604020202020204" pitchFamily="34" charset="0"/>
                <a:cs typeface="Arial" panose="020B0604020202020204" pitchFamily="34" charset="0"/>
              </a:rPr>
              <a:t> </a:t>
            </a:r>
          </a:p>
        </p:txBody>
      </p:sp>
      <p:pic>
        <p:nvPicPr>
          <p:cNvPr id="16" name="Picture 2" descr="\\universal\mburns$\My Pictures\progression_tools_age_4_front_page_112px.jpg">
            <a:extLst>
              <a:ext uri="{FF2B5EF4-FFF2-40B4-BE49-F238E27FC236}">
                <a16:creationId xmlns:a16="http://schemas.microsoft.com/office/drawing/2014/main" id="{B29F0E23-9826-45B5-B965-BA3D68C00C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5195" y="1662416"/>
            <a:ext cx="2366106" cy="315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0E6EEEB0-7738-4208-BC95-8B05EF9CBA3E}"/>
              </a:ext>
            </a:extLst>
          </p:cNvPr>
          <p:cNvGrpSpPr/>
          <p:nvPr/>
        </p:nvGrpSpPr>
        <p:grpSpPr>
          <a:xfrm>
            <a:off x="7997166" y="135276"/>
            <a:ext cx="2606964" cy="683998"/>
            <a:chOff x="0" y="2738404"/>
            <a:chExt cx="6984776" cy="1369202"/>
          </a:xfrm>
        </p:grpSpPr>
        <p:sp>
          <p:nvSpPr>
            <p:cNvPr id="19" name="Trapezoid 18">
              <a:extLst>
                <a:ext uri="{FF2B5EF4-FFF2-40B4-BE49-F238E27FC236}">
                  <a16:creationId xmlns:a16="http://schemas.microsoft.com/office/drawing/2014/main" id="{3B577172-1B95-41B1-BB94-EE950C06E546}"/>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0" name="Trapezoid 4">
              <a:extLst>
                <a:ext uri="{FF2B5EF4-FFF2-40B4-BE49-F238E27FC236}">
                  <a16:creationId xmlns:a16="http://schemas.microsoft.com/office/drawing/2014/main" id="{026E86FA-46B1-44F2-A71B-F40ED53914EF}"/>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3200" kern="1200"/>
                <a:t>Universal</a:t>
              </a:r>
              <a:r>
                <a:rPr lang="en-GB" sz="2800" kern="1200"/>
                <a:t> </a:t>
              </a:r>
            </a:p>
          </p:txBody>
        </p:sp>
      </p:grpSp>
      <p:sp>
        <p:nvSpPr>
          <p:cNvPr id="21" name="Oval 20">
            <a:extLst>
              <a:ext uri="{FF2B5EF4-FFF2-40B4-BE49-F238E27FC236}">
                <a16:creationId xmlns:a16="http://schemas.microsoft.com/office/drawing/2014/main" id="{11780F4E-F394-4143-8F44-A87FD59D7F0E}"/>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t>Primary</a:t>
            </a:r>
          </a:p>
        </p:txBody>
      </p:sp>
      <p:sp>
        <p:nvSpPr>
          <p:cNvPr id="17" name="Rectangle 16">
            <a:extLst>
              <a:ext uri="{FF2B5EF4-FFF2-40B4-BE49-F238E27FC236}">
                <a16:creationId xmlns:a16="http://schemas.microsoft.com/office/drawing/2014/main" id="{E4037BC5-523C-4A61-B713-C0425711624D}"/>
              </a:ext>
            </a:extLst>
          </p:cNvPr>
          <p:cNvSpPr/>
          <p:nvPr/>
        </p:nvSpPr>
        <p:spPr>
          <a:xfrm>
            <a:off x="10519800" y="1043157"/>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Activity</a:t>
            </a:r>
          </a:p>
        </p:txBody>
      </p:sp>
    </p:spTree>
    <p:extLst>
      <p:ext uri="{BB962C8B-B14F-4D97-AF65-F5344CB8AC3E}">
        <p14:creationId xmlns:p14="http://schemas.microsoft.com/office/powerpoint/2010/main" val="853702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319928-06D9-4863-AC2D-8137A8476650}"/>
              </a:ext>
            </a:extLst>
          </p:cNvPr>
          <p:cNvSpPr txBox="1"/>
          <p:nvPr/>
        </p:nvSpPr>
        <p:spPr>
          <a:xfrm>
            <a:off x="524027" y="404133"/>
            <a:ext cx="10503342"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How do I raise concerns? </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686274" y="1205315"/>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686274" y="1790997"/>
            <a:ext cx="10503342" cy="3970318"/>
          </a:xfrm>
          <a:prstGeom prst="rect">
            <a:avLst/>
          </a:prstGeom>
        </p:spPr>
        <p:txBody>
          <a:bodyPr wrap="square" lIns="91440" tIns="45720" rIns="91440" bIns="45720" anchor="t">
            <a:spAutoFit/>
          </a:bodyPr>
          <a:lstStyle/>
          <a:p>
            <a:pPr marL="285750" indent="-285750">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Discuss with SENCo</a:t>
            </a: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Discuss with families</a:t>
            </a: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Put targeted support in place – monitor progress</a:t>
            </a:r>
          </a:p>
          <a:p>
            <a:pPr>
              <a:buClr>
                <a:srgbClr val="F77F00"/>
              </a:buCl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GB" sz="2800">
                <a:solidFill>
                  <a:srgbClr val="542341"/>
                </a:solidFill>
                <a:latin typeface="Arial"/>
                <a:cs typeface="Arial"/>
              </a:rPr>
              <a:t>Refer to speech and language therapy </a:t>
            </a: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98DFAFCD-830E-42BF-A432-6066F4252764}"/>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pic>
        <p:nvPicPr>
          <p:cNvPr id="7" name="Picture 6">
            <a:extLst>
              <a:ext uri="{FF2B5EF4-FFF2-40B4-BE49-F238E27FC236}">
                <a16:creationId xmlns:a16="http://schemas.microsoft.com/office/drawing/2014/main" id="{5AC84A86-F54B-4149-982A-DEBF45040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224" y="5393871"/>
            <a:ext cx="1464129" cy="1464129"/>
          </a:xfrm>
          <a:prstGeom prst="rect">
            <a:avLst/>
          </a:prstGeom>
        </p:spPr>
      </p:pic>
      <p:pic>
        <p:nvPicPr>
          <p:cNvPr id="3" name="Picture 2">
            <a:extLst>
              <a:ext uri="{FF2B5EF4-FFF2-40B4-BE49-F238E27FC236}">
                <a16:creationId xmlns:a16="http://schemas.microsoft.com/office/drawing/2014/main" id="{D4081C8F-8B2C-4D75-8ACE-0F54F9EC89AB}"/>
              </a:ext>
            </a:extLst>
          </p:cNvPr>
          <p:cNvPicPr>
            <a:picLocks noChangeAspect="1"/>
          </p:cNvPicPr>
          <p:nvPr/>
        </p:nvPicPr>
        <p:blipFill>
          <a:blip r:embed="rId4"/>
          <a:stretch>
            <a:fillRect/>
          </a:stretch>
        </p:blipFill>
        <p:spPr>
          <a:xfrm>
            <a:off x="9172785" y="1928191"/>
            <a:ext cx="2507199" cy="3245359"/>
          </a:xfrm>
          <a:prstGeom prst="rect">
            <a:avLst/>
          </a:prstGeom>
        </p:spPr>
      </p:pic>
    </p:spTree>
    <p:extLst>
      <p:ext uri="{BB962C8B-B14F-4D97-AF65-F5344CB8AC3E}">
        <p14:creationId xmlns:p14="http://schemas.microsoft.com/office/powerpoint/2010/main" val="2129098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1"/>
          <p:cNvSpPr txBox="1">
            <a:spLocks noGrp="1"/>
          </p:cNvSpPr>
          <p:nvPr>
            <p:ph type="title"/>
          </p:nvPr>
        </p:nvSpPr>
        <p:spPr>
          <a:xfrm>
            <a:off x="664028" y="30988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3600">
                <a:solidFill>
                  <a:srgbClr val="542341"/>
                </a:solidFill>
                <a:latin typeface="Arial" panose="020B0604020202020204" pitchFamily="34" charset="0"/>
                <a:cs typeface="Arial" panose="020B0604020202020204" pitchFamily="34" charset="0"/>
              </a:rPr>
              <a:t>What does “targeted” look like?</a:t>
            </a:r>
          </a:p>
        </p:txBody>
      </p:sp>
      <p:sp>
        <p:nvSpPr>
          <p:cNvPr id="548" name="Google Shape;548;p41"/>
          <p:cNvSpPr txBox="1">
            <a:spLocks noGrp="1"/>
          </p:cNvSpPr>
          <p:nvPr>
            <p:ph type="body" idx="1"/>
          </p:nvPr>
        </p:nvSpPr>
        <p:spPr>
          <a:xfrm>
            <a:off x="838200" y="2001602"/>
            <a:ext cx="10515600" cy="4351338"/>
          </a:xfrm>
          <a:prstGeom prst="rect">
            <a:avLst/>
          </a:prstGeom>
          <a:noFill/>
          <a:ln>
            <a:noFill/>
          </a:ln>
        </p:spPr>
        <p:txBody>
          <a:bodyPr spcFirstLastPara="1" wrap="square" lIns="91425" tIns="45700" rIns="91425" bIns="45700" anchor="t" anchorCtr="0">
            <a:normAutofit/>
          </a:bodyPr>
          <a:lstStyle/>
          <a:p>
            <a:pPr lvl="0" algn="l" rtl="0">
              <a:lnSpc>
                <a:spcPct val="90000"/>
              </a:lnSpc>
              <a:spcBef>
                <a:spcPts val="0"/>
              </a:spcBef>
              <a:spcAft>
                <a:spcPts val="0"/>
              </a:spcAft>
              <a:buClr>
                <a:srgbClr val="F77F00"/>
              </a:buClr>
              <a:buSzPts val="2590"/>
            </a:pPr>
            <a:r>
              <a:rPr lang="en-GB">
                <a:solidFill>
                  <a:srgbClr val="542341"/>
                </a:solidFill>
                <a:latin typeface="Arial" panose="020B0604020202020204" pitchFamily="34" charset="0"/>
                <a:ea typeface="Arial"/>
                <a:cs typeface="Arial" panose="020B0604020202020204" pitchFamily="34" charset="0"/>
                <a:sym typeface="Arial"/>
              </a:rPr>
              <a:t>We have additional interventions that have an evidence base and that we can deliver to small groups or individually</a:t>
            </a:r>
          </a:p>
          <a:p>
            <a:pPr lvl="0" algn="l" rtl="0">
              <a:lnSpc>
                <a:spcPct val="90000"/>
              </a:lnSpc>
              <a:spcBef>
                <a:spcPts val="0"/>
              </a:spcBef>
              <a:spcAft>
                <a:spcPts val="0"/>
              </a:spcAft>
              <a:buClr>
                <a:srgbClr val="F77F00"/>
              </a:buClr>
              <a:buSzPts val="2590"/>
            </a:pPr>
            <a:endParaRPr lang="en-GB">
              <a:solidFill>
                <a:srgbClr val="542341"/>
              </a:solidFill>
              <a:latin typeface="Arial" panose="020B0604020202020204" pitchFamily="34" charset="0"/>
              <a:cs typeface="Arial" panose="020B0604020202020204" pitchFamily="34" charset="0"/>
              <a:sym typeface="Arial"/>
            </a:endParaRPr>
          </a:p>
          <a:p>
            <a:pPr lvl="0" algn="l" rtl="0">
              <a:lnSpc>
                <a:spcPct val="90000"/>
              </a:lnSpc>
              <a:spcBef>
                <a:spcPts val="0"/>
              </a:spcBef>
              <a:spcAft>
                <a:spcPts val="0"/>
              </a:spcAft>
              <a:buClr>
                <a:srgbClr val="F77F00"/>
              </a:buClr>
              <a:buSzPts val="2590"/>
            </a:pPr>
            <a:r>
              <a:rPr lang="en-GB">
                <a:solidFill>
                  <a:srgbClr val="542341"/>
                </a:solidFill>
                <a:latin typeface="Arial" panose="020B0604020202020204" pitchFamily="34" charset="0"/>
                <a:cs typeface="Arial" panose="020B0604020202020204" pitchFamily="34" charset="0"/>
                <a:sym typeface="Arial"/>
              </a:rPr>
              <a:t>We have additional strategies that we can put in place in the classroom for children who need them</a:t>
            </a:r>
          </a:p>
          <a:p>
            <a:pPr lvl="0" algn="l" rtl="0">
              <a:lnSpc>
                <a:spcPct val="90000"/>
              </a:lnSpc>
              <a:spcBef>
                <a:spcPts val="0"/>
              </a:spcBef>
              <a:spcAft>
                <a:spcPts val="0"/>
              </a:spcAft>
              <a:buClr>
                <a:srgbClr val="F77F00"/>
              </a:buClr>
              <a:buSzPts val="2590"/>
            </a:pPr>
            <a:endParaRPr lang="en-GB">
              <a:solidFill>
                <a:srgbClr val="542341"/>
              </a:solidFill>
              <a:latin typeface="Arial" panose="020B0604020202020204" pitchFamily="34" charset="0"/>
              <a:ea typeface="Arial"/>
              <a:cs typeface="Arial" panose="020B0604020202020204" pitchFamily="34" charset="0"/>
              <a:sym typeface="Arial"/>
            </a:endParaRPr>
          </a:p>
          <a:p>
            <a:pPr lvl="0" algn="l" rtl="0">
              <a:lnSpc>
                <a:spcPct val="90000"/>
              </a:lnSpc>
              <a:spcBef>
                <a:spcPts val="0"/>
              </a:spcBef>
              <a:spcAft>
                <a:spcPts val="0"/>
              </a:spcAft>
              <a:buClr>
                <a:srgbClr val="F77F00"/>
              </a:buClr>
              <a:buSzPts val="2590"/>
            </a:pPr>
            <a:r>
              <a:rPr lang="en-GB">
                <a:solidFill>
                  <a:srgbClr val="542341"/>
                </a:solidFill>
                <a:latin typeface="Arial" panose="020B0604020202020204" pitchFamily="34" charset="0"/>
                <a:ea typeface="Arial"/>
                <a:cs typeface="Arial" panose="020B0604020202020204" pitchFamily="34" charset="0"/>
                <a:sym typeface="Arial"/>
              </a:rPr>
              <a:t>We measure progress by collecting outcomes</a:t>
            </a:r>
          </a:p>
          <a:p>
            <a:pPr marL="228600" lvl="0" indent="-228600" algn="l" rtl="0">
              <a:lnSpc>
                <a:spcPct val="90000"/>
              </a:lnSpc>
              <a:spcBef>
                <a:spcPts val="0"/>
              </a:spcBef>
              <a:spcAft>
                <a:spcPts val="0"/>
              </a:spcAft>
              <a:buClr>
                <a:srgbClr val="F77F00"/>
              </a:buClr>
              <a:buSzPts val="2590"/>
              <a:buChar char="•"/>
            </a:pPr>
            <a:endParaRPr>
              <a:latin typeface="Arial" panose="020B0604020202020204" pitchFamily="34" charset="0"/>
              <a:cs typeface="Arial" panose="020B0604020202020204" pitchFamily="34" charset="0"/>
            </a:endParaRPr>
          </a:p>
          <a:p>
            <a:pPr marL="228600" lvl="0" indent="-64135" algn="l" rtl="0">
              <a:lnSpc>
                <a:spcPct val="80000"/>
              </a:lnSpc>
              <a:spcBef>
                <a:spcPts val="2000"/>
              </a:spcBef>
              <a:spcAft>
                <a:spcPts val="0"/>
              </a:spcAft>
              <a:buClr>
                <a:schemeClr val="dk1"/>
              </a:buClr>
              <a:buSzPts val="2590"/>
              <a:buNone/>
            </a:pPr>
            <a:endParaRPr>
              <a:latin typeface="Arial" panose="020B0604020202020204" pitchFamily="34" charset="0"/>
              <a:cs typeface="Arial" panose="020B0604020202020204" pitchFamily="34" charset="0"/>
            </a:endParaRPr>
          </a:p>
        </p:txBody>
      </p:sp>
      <p:pic>
        <p:nvPicPr>
          <p:cNvPr id="4" name="Google Shape;130;p4">
            <a:extLst>
              <a:ext uri="{FF2B5EF4-FFF2-40B4-BE49-F238E27FC236}">
                <a16:creationId xmlns:a16="http://schemas.microsoft.com/office/drawing/2014/main" id="{54A330FB-D603-4BC1-9F16-CF2F59D11495}"/>
              </a:ext>
            </a:extLst>
          </p:cNvPr>
          <p:cNvPicPr preferRelativeResize="0"/>
          <p:nvPr/>
        </p:nvPicPr>
        <p:blipFill rotWithShape="1">
          <a:blip r:embed="rId3">
            <a:alphaModFix/>
          </a:blip>
          <a:srcRect/>
          <a:stretch/>
        </p:blipFill>
        <p:spPr>
          <a:xfrm>
            <a:off x="10727871" y="5393871"/>
            <a:ext cx="1464129" cy="1464129"/>
          </a:xfrm>
          <a:prstGeom prst="rect">
            <a:avLst/>
          </a:prstGeom>
          <a:noFill/>
          <a:ln>
            <a:noFill/>
          </a:ln>
        </p:spPr>
      </p:pic>
      <p:cxnSp>
        <p:nvCxnSpPr>
          <p:cNvPr id="5" name="Google Shape;496;p37">
            <a:extLst>
              <a:ext uri="{FF2B5EF4-FFF2-40B4-BE49-F238E27FC236}">
                <a16:creationId xmlns:a16="http://schemas.microsoft.com/office/drawing/2014/main" id="{56801919-5828-4D54-83FD-AA62A8E00611}"/>
              </a:ext>
            </a:extLst>
          </p:cNvPr>
          <p:cNvCxnSpPr/>
          <p:nvPr/>
        </p:nvCxnSpPr>
        <p:spPr>
          <a:xfrm>
            <a:off x="838200" y="1445278"/>
            <a:ext cx="1009816" cy="0"/>
          </a:xfrm>
          <a:prstGeom prst="straightConnector1">
            <a:avLst/>
          </a:prstGeom>
          <a:noFill/>
          <a:ln w="38100" cap="flat" cmpd="sng">
            <a:solidFill>
              <a:srgbClr val="F77F00"/>
            </a:solidFill>
            <a:prstDash val="solid"/>
            <a:miter lim="800000"/>
            <a:headEnd type="none" w="sm" len="sm"/>
            <a:tailEnd type="none" w="sm" len="sm"/>
          </a:ln>
        </p:spPr>
      </p:cxnSp>
      <p:grpSp>
        <p:nvGrpSpPr>
          <p:cNvPr id="6" name="Google Shape;559;p42">
            <a:extLst>
              <a:ext uri="{FF2B5EF4-FFF2-40B4-BE49-F238E27FC236}">
                <a16:creationId xmlns:a16="http://schemas.microsoft.com/office/drawing/2014/main" id="{2F9D6AD0-C10E-430F-873B-71B815BB19FE}"/>
              </a:ext>
            </a:extLst>
          </p:cNvPr>
          <p:cNvGrpSpPr/>
          <p:nvPr/>
        </p:nvGrpSpPr>
        <p:grpSpPr>
          <a:xfrm>
            <a:off x="7970663" y="173997"/>
            <a:ext cx="2651072" cy="606556"/>
            <a:chOff x="1164129" y="1369202"/>
            <a:chExt cx="4656517" cy="1369202"/>
          </a:xfrm>
        </p:grpSpPr>
        <p:sp>
          <p:nvSpPr>
            <p:cNvPr id="7" name="Google Shape;560;p42">
              <a:extLst>
                <a:ext uri="{FF2B5EF4-FFF2-40B4-BE49-F238E27FC236}">
                  <a16:creationId xmlns:a16="http://schemas.microsoft.com/office/drawing/2014/main" id="{B30CAF30-DB91-486D-B4A6-A4785AD1625C}"/>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8" name="Google Shape;561;p42">
              <a:extLst>
                <a:ext uri="{FF2B5EF4-FFF2-40B4-BE49-F238E27FC236}">
                  <a16:creationId xmlns:a16="http://schemas.microsoft.com/office/drawing/2014/main" id="{688C5EF5-04CE-484F-B471-353BCBC14441}"/>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 </a:t>
              </a:r>
              <a:endParaRPr sz="2600">
                <a:latin typeface="Arial" panose="020B0604020202020204" pitchFamily="34" charset="0"/>
                <a:cs typeface="Arial" panose="020B0604020202020204" pitchFamily="34" charset="0"/>
              </a:endParaRPr>
            </a:p>
          </p:txBody>
        </p:sp>
      </p:grpSp>
      <p:sp>
        <p:nvSpPr>
          <p:cNvPr id="9" name="Oval 8">
            <a:extLst>
              <a:ext uri="{FF2B5EF4-FFF2-40B4-BE49-F238E27FC236}">
                <a16:creationId xmlns:a16="http://schemas.microsoft.com/office/drawing/2014/main" id="{2A3D9D44-0575-407E-9726-8424883B0717}"/>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Tree>
    <p:extLst>
      <p:ext uri="{BB962C8B-B14F-4D97-AF65-F5344CB8AC3E}">
        <p14:creationId xmlns:p14="http://schemas.microsoft.com/office/powerpoint/2010/main" val="3840952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63"/>
          <p:cNvSpPr txBox="1">
            <a:spLocks noGrp="1"/>
          </p:cNvSpPr>
          <p:nvPr>
            <p:ph type="title"/>
          </p:nvPr>
        </p:nvSpPr>
        <p:spPr>
          <a:xfrm>
            <a:off x="472440" y="10902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B2546"/>
              </a:buClr>
              <a:buSzPts val="3600"/>
              <a:buFont typeface="Arial"/>
              <a:buNone/>
            </a:pPr>
            <a:r>
              <a:rPr lang="en-GB" sz="3600">
                <a:solidFill>
                  <a:srgbClr val="4B2546"/>
                </a:solidFill>
                <a:latin typeface="Arial"/>
                <a:ea typeface="Arial"/>
                <a:cs typeface="Arial"/>
                <a:sym typeface="Arial"/>
              </a:rPr>
              <a:t>Targeted interventions</a:t>
            </a:r>
            <a:endParaRPr/>
          </a:p>
        </p:txBody>
      </p:sp>
      <p:sp>
        <p:nvSpPr>
          <p:cNvPr id="775" name="Google Shape;775;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898989"/>
              </a:buClr>
              <a:buSzPts val="1200"/>
              <a:buFont typeface="Arial"/>
              <a:buNone/>
            </a:pPr>
            <a:fld id="{00000000-1234-1234-1234-123412341234}" type="slidenum">
              <a:rPr lang="en-GB" sz="1200">
                <a:solidFill>
                  <a:srgbClr val="898989"/>
                </a:solidFill>
                <a:latin typeface="Arial"/>
                <a:ea typeface="Arial"/>
                <a:cs typeface="Arial"/>
                <a:sym typeface="Arial"/>
              </a:rPr>
              <a:t>43</a:t>
            </a:fld>
            <a:endParaRPr sz="1200">
              <a:solidFill>
                <a:srgbClr val="898989"/>
              </a:solidFill>
              <a:latin typeface="Arial"/>
              <a:ea typeface="Arial"/>
              <a:cs typeface="Arial"/>
              <a:sym typeface="Arial"/>
            </a:endParaRPr>
          </a:p>
        </p:txBody>
      </p:sp>
      <p:cxnSp>
        <p:nvCxnSpPr>
          <p:cNvPr id="776" name="Google Shape;776;p63"/>
          <p:cNvCxnSpPr/>
          <p:nvPr/>
        </p:nvCxnSpPr>
        <p:spPr>
          <a:xfrm>
            <a:off x="6750569" y="4645700"/>
            <a:ext cx="2186064" cy="12492"/>
          </a:xfrm>
          <a:prstGeom prst="straightConnector1">
            <a:avLst/>
          </a:prstGeom>
          <a:noFill/>
          <a:ln w="9525" cap="flat" cmpd="sng">
            <a:solidFill>
              <a:schemeClr val="accent1"/>
            </a:solidFill>
            <a:prstDash val="solid"/>
            <a:miter lim="800000"/>
            <a:headEnd type="none" w="sm" len="sm"/>
            <a:tailEnd type="none" w="sm" len="sm"/>
          </a:ln>
        </p:spPr>
      </p:cxnSp>
      <p:cxnSp>
        <p:nvCxnSpPr>
          <p:cNvPr id="777" name="Google Shape;777;p63"/>
          <p:cNvCxnSpPr/>
          <p:nvPr/>
        </p:nvCxnSpPr>
        <p:spPr>
          <a:xfrm>
            <a:off x="5576338" y="3284093"/>
            <a:ext cx="2186064" cy="12492"/>
          </a:xfrm>
          <a:prstGeom prst="straightConnector1">
            <a:avLst/>
          </a:prstGeom>
          <a:noFill/>
          <a:ln w="9525" cap="flat" cmpd="sng">
            <a:solidFill>
              <a:schemeClr val="accent1"/>
            </a:solidFill>
            <a:prstDash val="solid"/>
            <a:miter lim="800000"/>
            <a:headEnd type="none" w="sm" len="sm"/>
            <a:tailEnd type="none" w="sm" len="sm"/>
          </a:ln>
        </p:spPr>
      </p:cxnSp>
      <p:grpSp>
        <p:nvGrpSpPr>
          <p:cNvPr id="778" name="Google Shape;778;p63"/>
          <p:cNvGrpSpPr/>
          <p:nvPr/>
        </p:nvGrpSpPr>
        <p:grpSpPr>
          <a:xfrm>
            <a:off x="979678" y="1916832"/>
            <a:ext cx="6984776" cy="4107606"/>
            <a:chOff x="0" y="0"/>
            <a:chExt cx="6984776" cy="4107606"/>
          </a:xfrm>
        </p:grpSpPr>
        <p:sp>
          <p:nvSpPr>
            <p:cNvPr id="779" name="Google Shape;779;p63"/>
            <p:cNvSpPr/>
            <p:nvPr/>
          </p:nvSpPr>
          <p:spPr>
            <a:xfrm>
              <a:off x="2331192" y="0"/>
              <a:ext cx="2328258" cy="1369202"/>
            </a:xfrm>
            <a:prstGeom prst="trapezoid">
              <a:avLst>
                <a:gd name="adj" fmla="val 85022"/>
              </a:avLst>
            </a:prstGeom>
            <a:solidFill>
              <a:srgbClr val="F7CA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0" name="Google Shape;780;p63"/>
            <p:cNvSpPr txBox="1"/>
            <p:nvPr/>
          </p:nvSpPr>
          <p:spPr>
            <a:xfrm>
              <a:off x="2331192" y="0"/>
              <a:ext cx="2328258" cy="1369202"/>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Clr>
                  <a:schemeClr val="dk1"/>
                </a:buClr>
                <a:buSzPts val="4000"/>
                <a:buFont typeface="Calibri"/>
                <a:buNone/>
              </a:pPr>
              <a:endParaRPr sz="400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1400"/>
                </a:spcBef>
                <a:spcAft>
                  <a:spcPts val="0"/>
                </a:spcAft>
                <a:buClr>
                  <a:schemeClr val="lt1"/>
                </a:buClr>
                <a:buSzPts val="3200"/>
                <a:buFont typeface="Calibri"/>
                <a:buNone/>
              </a:pPr>
              <a:r>
                <a:rPr lang="en-GB" sz="3200">
                  <a:solidFill>
                    <a:schemeClr val="lt1"/>
                  </a:solidFill>
                  <a:latin typeface="Arial" panose="020B0604020202020204" pitchFamily="34" charset="0"/>
                  <a:ea typeface="Calibri"/>
                  <a:cs typeface="Arial" panose="020B0604020202020204" pitchFamily="34" charset="0"/>
                  <a:sym typeface="Calibri"/>
                </a:rPr>
                <a:t>Specialist</a:t>
              </a:r>
              <a:r>
                <a:rPr lang="en-GB" sz="4000">
                  <a:solidFill>
                    <a:schemeClr val="lt1"/>
                  </a:solidFill>
                  <a:latin typeface="Arial" panose="020B0604020202020204" pitchFamily="34" charset="0"/>
                  <a:ea typeface="Calibri"/>
                  <a:cs typeface="Arial" panose="020B0604020202020204" pitchFamily="34" charset="0"/>
                  <a:sym typeface="Calibri"/>
                </a:rPr>
                <a:t> </a:t>
              </a:r>
              <a:endParaRPr>
                <a:latin typeface="Arial" panose="020B0604020202020204" pitchFamily="34" charset="0"/>
                <a:cs typeface="Arial" panose="020B0604020202020204" pitchFamily="34" charset="0"/>
              </a:endParaRPr>
            </a:p>
          </p:txBody>
        </p:sp>
        <p:sp>
          <p:nvSpPr>
            <p:cNvPr id="781" name="Google Shape;781;p63"/>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2" name="Google Shape;782;p63"/>
            <p:cNvSpPr txBox="1"/>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Clr>
                  <a:schemeClr val="lt1"/>
                </a:buClr>
                <a:buSzPts val="4400"/>
                <a:buFont typeface="Calibri"/>
                <a:buNone/>
              </a:pPr>
              <a:r>
                <a:rPr lang="en-GB" sz="4400">
                  <a:solidFill>
                    <a:schemeClr val="lt1"/>
                  </a:solidFill>
                  <a:latin typeface="Arial" panose="020B0604020202020204" pitchFamily="34" charset="0"/>
                  <a:ea typeface="Calibri"/>
                  <a:cs typeface="Arial" panose="020B0604020202020204" pitchFamily="34" charset="0"/>
                  <a:sym typeface="Calibri"/>
                </a:rPr>
                <a:t>Targeted</a:t>
              </a:r>
              <a:r>
                <a:rPr lang="en-GB" sz="4800">
                  <a:solidFill>
                    <a:schemeClr val="lt1"/>
                  </a:solidFill>
                  <a:latin typeface="Arial" panose="020B0604020202020204" pitchFamily="34" charset="0"/>
                  <a:ea typeface="Calibri"/>
                  <a:cs typeface="Arial" panose="020B0604020202020204" pitchFamily="34" charset="0"/>
                  <a:sym typeface="Calibri"/>
                </a:rPr>
                <a:t> </a:t>
              </a:r>
              <a:endParaRPr>
                <a:latin typeface="Arial" panose="020B0604020202020204" pitchFamily="34" charset="0"/>
                <a:cs typeface="Arial" panose="020B0604020202020204" pitchFamily="34" charset="0"/>
              </a:endParaRPr>
            </a:p>
          </p:txBody>
        </p:sp>
        <p:sp>
          <p:nvSpPr>
            <p:cNvPr id="783" name="Google Shape;783;p63"/>
            <p:cNvSpPr/>
            <p:nvPr/>
          </p:nvSpPr>
          <p:spPr>
            <a:xfrm>
              <a:off x="0" y="2738404"/>
              <a:ext cx="6984776" cy="1369202"/>
            </a:xfrm>
            <a:prstGeom prst="trapezoid">
              <a:avLst>
                <a:gd name="adj" fmla="val 85022"/>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4" name="Google Shape;784;p63"/>
            <p:cNvSpPr txBox="1"/>
            <p:nvPr/>
          </p:nvSpPr>
          <p:spPr>
            <a:xfrm>
              <a:off x="1222335" y="2738404"/>
              <a:ext cx="4540104" cy="136920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5400"/>
                <a:buFont typeface="Calibri"/>
                <a:buNone/>
              </a:pPr>
              <a:r>
                <a:rPr lang="en-GB" sz="5400">
                  <a:solidFill>
                    <a:schemeClr val="lt1"/>
                  </a:solidFill>
                  <a:latin typeface="Arial" panose="020B0604020202020204" pitchFamily="34" charset="0"/>
                  <a:ea typeface="Calibri"/>
                  <a:cs typeface="Arial" panose="020B0604020202020204" pitchFamily="34" charset="0"/>
                  <a:sym typeface="Calibri"/>
                </a:rPr>
                <a:t>Universal</a:t>
              </a:r>
              <a:r>
                <a:rPr lang="en-GB" sz="4800">
                  <a:solidFill>
                    <a:schemeClr val="lt1"/>
                  </a:solidFill>
                  <a:latin typeface="Arial" panose="020B0604020202020204" pitchFamily="34" charset="0"/>
                  <a:ea typeface="Calibri"/>
                  <a:cs typeface="Arial" panose="020B0604020202020204" pitchFamily="34" charset="0"/>
                  <a:sym typeface="Calibri"/>
                </a:rPr>
                <a:t> </a:t>
              </a:r>
              <a:endParaRPr>
                <a:latin typeface="Arial" panose="020B0604020202020204" pitchFamily="34" charset="0"/>
                <a:cs typeface="Arial" panose="020B0604020202020204" pitchFamily="34" charset="0"/>
              </a:endParaRPr>
            </a:p>
          </p:txBody>
        </p:sp>
      </p:grpSp>
      <p:pic>
        <p:nvPicPr>
          <p:cNvPr id="785" name="Google Shape;785;p63"/>
          <p:cNvPicPr preferRelativeResize="0"/>
          <p:nvPr/>
        </p:nvPicPr>
        <p:blipFill rotWithShape="1">
          <a:blip r:embed="rId3">
            <a:alphaModFix/>
          </a:blip>
          <a:srcRect t="53448" b="6897"/>
          <a:stretch/>
        </p:blipFill>
        <p:spPr>
          <a:xfrm>
            <a:off x="7843601" y="4761512"/>
            <a:ext cx="2927065" cy="1163397"/>
          </a:xfrm>
          <a:prstGeom prst="rect">
            <a:avLst/>
          </a:prstGeom>
          <a:noFill/>
          <a:ln>
            <a:noFill/>
          </a:ln>
        </p:spPr>
      </p:pic>
      <p:pic>
        <p:nvPicPr>
          <p:cNvPr id="786" name="Google Shape;786;p63" descr="C:\Users\breitemeier\AppData\Local\Microsoft\Windows\Temporary Internet Files\Content.Outlook\6W90ERYR\TBKS1_logo large.jpg"/>
          <p:cNvPicPr preferRelativeResize="0"/>
          <p:nvPr/>
        </p:nvPicPr>
        <p:blipFill rotWithShape="1">
          <a:blip r:embed="rId4">
            <a:alphaModFix/>
          </a:blip>
          <a:srcRect/>
          <a:stretch/>
        </p:blipFill>
        <p:spPr>
          <a:xfrm>
            <a:off x="6965104" y="3248730"/>
            <a:ext cx="1756994" cy="1319070"/>
          </a:xfrm>
          <a:prstGeom prst="rect">
            <a:avLst/>
          </a:prstGeom>
          <a:noFill/>
          <a:ln>
            <a:noFill/>
          </a:ln>
        </p:spPr>
      </p:pic>
      <p:pic>
        <p:nvPicPr>
          <p:cNvPr id="787" name="Google Shape;787;p63"/>
          <p:cNvPicPr preferRelativeResize="0"/>
          <p:nvPr/>
        </p:nvPicPr>
        <p:blipFill rotWithShape="1">
          <a:blip r:embed="rId5">
            <a:alphaModFix/>
          </a:blip>
          <a:srcRect/>
          <a:stretch/>
        </p:blipFill>
        <p:spPr>
          <a:xfrm>
            <a:off x="9353220" y="3189589"/>
            <a:ext cx="1889889" cy="1294087"/>
          </a:xfrm>
          <a:prstGeom prst="rect">
            <a:avLst/>
          </a:prstGeom>
          <a:noFill/>
          <a:ln>
            <a:noFill/>
          </a:ln>
        </p:spPr>
      </p:pic>
      <p:pic>
        <p:nvPicPr>
          <p:cNvPr id="788" name="Google Shape;788;p63"/>
          <p:cNvPicPr preferRelativeResize="0"/>
          <p:nvPr/>
        </p:nvPicPr>
        <p:blipFill rotWithShape="1">
          <a:blip r:embed="rId6">
            <a:alphaModFix/>
          </a:blip>
          <a:srcRect/>
          <a:stretch/>
        </p:blipFill>
        <p:spPr>
          <a:xfrm>
            <a:off x="10723753" y="5393871"/>
            <a:ext cx="1464129" cy="1464129"/>
          </a:xfrm>
          <a:prstGeom prst="rect">
            <a:avLst/>
          </a:prstGeom>
          <a:noFill/>
          <a:ln>
            <a:noFill/>
          </a:ln>
        </p:spPr>
      </p:pic>
      <p:cxnSp>
        <p:nvCxnSpPr>
          <p:cNvPr id="789" name="Google Shape;789;p63"/>
          <p:cNvCxnSpPr/>
          <p:nvPr/>
        </p:nvCxnSpPr>
        <p:spPr>
          <a:xfrm>
            <a:off x="742688" y="1220306"/>
            <a:ext cx="1009816" cy="0"/>
          </a:xfrm>
          <a:prstGeom prst="straightConnector1">
            <a:avLst/>
          </a:prstGeom>
          <a:noFill/>
          <a:ln w="38100" cap="flat" cmpd="sng">
            <a:solidFill>
              <a:srgbClr val="F77F00"/>
            </a:solidFill>
            <a:prstDash val="solid"/>
            <a:miter lim="800000"/>
            <a:headEnd type="none" w="sm" len="sm"/>
            <a:tailEnd type="none" w="sm" len="sm"/>
          </a:ln>
        </p:spPr>
      </p:cxnSp>
      <p:sp>
        <p:nvSpPr>
          <p:cNvPr id="18" name="Oval 17">
            <a:extLst>
              <a:ext uri="{FF2B5EF4-FFF2-40B4-BE49-F238E27FC236}">
                <a16:creationId xmlns:a16="http://schemas.microsoft.com/office/drawing/2014/main" id="{3B55E46A-4BEB-4D06-86EE-9BA9B3C4805A}"/>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grpSp>
        <p:nvGrpSpPr>
          <p:cNvPr id="19" name="Google Shape;559;p42">
            <a:extLst>
              <a:ext uri="{FF2B5EF4-FFF2-40B4-BE49-F238E27FC236}">
                <a16:creationId xmlns:a16="http://schemas.microsoft.com/office/drawing/2014/main" id="{B043F070-4D80-458C-A0D1-165DB593EC3A}"/>
              </a:ext>
            </a:extLst>
          </p:cNvPr>
          <p:cNvGrpSpPr/>
          <p:nvPr/>
        </p:nvGrpSpPr>
        <p:grpSpPr>
          <a:xfrm>
            <a:off x="7970663" y="173997"/>
            <a:ext cx="2651072" cy="606556"/>
            <a:chOff x="1164129" y="1369202"/>
            <a:chExt cx="4656517" cy="1369202"/>
          </a:xfrm>
        </p:grpSpPr>
        <p:sp>
          <p:nvSpPr>
            <p:cNvPr id="20" name="Google Shape;560;p42">
              <a:extLst>
                <a:ext uri="{FF2B5EF4-FFF2-40B4-BE49-F238E27FC236}">
                  <a16:creationId xmlns:a16="http://schemas.microsoft.com/office/drawing/2014/main" id="{322F7401-1757-4CCB-A249-A3F9A891DCDB}"/>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21" name="Google Shape;561;p42">
              <a:extLst>
                <a:ext uri="{FF2B5EF4-FFF2-40B4-BE49-F238E27FC236}">
                  <a16:creationId xmlns:a16="http://schemas.microsoft.com/office/drawing/2014/main" id="{ED808A82-38AB-4FFA-9D30-617EE21B7157}"/>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 </a:t>
              </a:r>
              <a:endParaRPr sz="2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651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3">
            <a:extLst>
              <a:ext uri="{FF2B5EF4-FFF2-40B4-BE49-F238E27FC236}">
                <a16:creationId xmlns:a16="http://schemas.microsoft.com/office/drawing/2014/main" id="{2CB8366E-6FDD-4BCD-93A6-852242CEE8FC}"/>
              </a:ext>
            </a:extLst>
          </p:cNvPr>
          <p:cNvGraphicFramePr>
            <a:graphicFrameLocks/>
          </p:cNvGraphicFramePr>
          <p:nvPr>
            <p:extLst>
              <p:ext uri="{D42A27DB-BD31-4B8C-83A1-F6EECF244321}">
                <p14:modId xmlns:p14="http://schemas.microsoft.com/office/powerpoint/2010/main" val="3357203038"/>
              </p:ext>
            </p:extLst>
          </p:nvPr>
        </p:nvGraphicFramePr>
        <p:xfrm>
          <a:off x="257783" y="1376311"/>
          <a:ext cx="7330133" cy="4644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4" name="Title 1">
            <a:extLst>
              <a:ext uri="{FF2B5EF4-FFF2-40B4-BE49-F238E27FC236}">
                <a16:creationId xmlns:a16="http://schemas.microsoft.com/office/drawing/2014/main" id="{56562D38-A1EF-4784-BB09-BDDF34A857FA}"/>
              </a:ext>
            </a:extLst>
          </p:cNvPr>
          <p:cNvSpPr>
            <a:spLocks noGrp="1"/>
          </p:cNvSpPr>
          <p:nvPr>
            <p:ph type="title"/>
          </p:nvPr>
        </p:nvSpPr>
        <p:spPr>
          <a:xfrm>
            <a:off x="600456" y="54591"/>
            <a:ext cx="10515600" cy="1325563"/>
          </a:xfrm>
        </p:spPr>
        <p:txBody>
          <a:bodyPr>
            <a:normAutofit/>
          </a:bodyPr>
          <a:lstStyle/>
          <a:p>
            <a:r>
              <a:rPr lang="en-GB" altLang="en-US" sz="3600">
                <a:solidFill>
                  <a:srgbClr val="4B2546"/>
                </a:solidFill>
                <a:latin typeface="Arial" panose="020B0604020202020204" pitchFamily="34" charset="0"/>
                <a:cs typeface="Arial" panose="020B0604020202020204" pitchFamily="34" charset="0"/>
              </a:rPr>
              <a:t>Some targeted strategies </a:t>
            </a:r>
          </a:p>
        </p:txBody>
      </p:sp>
      <p:sp>
        <p:nvSpPr>
          <p:cNvPr id="84995" name="Slide Number Placeholder 3">
            <a:extLst>
              <a:ext uri="{FF2B5EF4-FFF2-40B4-BE49-F238E27FC236}">
                <a16:creationId xmlns:a16="http://schemas.microsoft.com/office/drawing/2014/main" id="{3F0F743A-13DC-4AB7-AF0A-55D69B9DF1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A9FB0AD7-DA79-4AA5-905C-46B10CFD6A69}" type="slidenum">
              <a:rPr lang="en-GB" altLang="en-US" sz="1200">
                <a:solidFill>
                  <a:srgbClr val="898989"/>
                </a:solidFill>
                <a:latin typeface="Arial" panose="020B0604020202020204" pitchFamily="34" charset="0"/>
              </a:rPr>
              <a:pPr>
                <a:spcBef>
                  <a:spcPct val="0"/>
                </a:spcBef>
                <a:buClrTx/>
                <a:buFontTx/>
                <a:buNone/>
              </a:pPr>
              <a:t>44</a:t>
            </a:fld>
            <a:endParaRPr lang="en-GB" altLang="en-US" sz="1200">
              <a:solidFill>
                <a:srgbClr val="898989"/>
              </a:solidFill>
              <a:latin typeface="Arial" panose="020B0604020202020204" pitchFamily="34" charset="0"/>
            </a:endParaRPr>
          </a:p>
        </p:txBody>
      </p:sp>
      <p:pic>
        <p:nvPicPr>
          <p:cNvPr id="10" name="Picture 9">
            <a:extLst>
              <a:ext uri="{FF2B5EF4-FFF2-40B4-BE49-F238E27FC236}">
                <a16:creationId xmlns:a16="http://schemas.microsoft.com/office/drawing/2014/main" id="{88AF7DEC-978F-42B2-984F-494717955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cxnSp>
        <p:nvCxnSpPr>
          <p:cNvPr id="11" name="Straight Connector 10">
            <a:extLst>
              <a:ext uri="{FF2B5EF4-FFF2-40B4-BE49-F238E27FC236}">
                <a16:creationId xmlns:a16="http://schemas.microsoft.com/office/drawing/2014/main" id="{8523BC59-B2C9-A24D-8A50-EF3FAD87B079}"/>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0701C9F-294A-4677-961E-FA72C8B1CF8B}"/>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3" name="Rectangle 2">
            <a:extLst>
              <a:ext uri="{FF2B5EF4-FFF2-40B4-BE49-F238E27FC236}">
                <a16:creationId xmlns:a16="http://schemas.microsoft.com/office/drawing/2014/main" id="{02B765B6-65CF-448A-AA18-27241E5C9ECA}"/>
              </a:ext>
            </a:extLst>
          </p:cNvPr>
          <p:cNvSpPr/>
          <p:nvPr/>
        </p:nvSpPr>
        <p:spPr>
          <a:xfrm>
            <a:off x="5146267" y="3126944"/>
            <a:ext cx="4750018" cy="923330"/>
          </a:xfrm>
          <a:prstGeom prst="rect">
            <a:avLst/>
          </a:prstGeom>
          <a:solidFill>
            <a:schemeClr val="bg1">
              <a:lumMod val="95000"/>
            </a:schemeClr>
          </a:solidFill>
          <a:ln>
            <a:solidFill>
              <a:schemeClr val="accent2"/>
            </a:solidFill>
          </a:ln>
        </p:spPr>
        <p:txBody>
          <a:bodyPr wrap="none">
            <a:spAutoFit/>
          </a:bodyPr>
          <a:lstStyle/>
          <a:p>
            <a:pPr marL="342900" indent="-342900">
              <a:buAutoNum type="arabicPeriod"/>
            </a:pPr>
            <a:r>
              <a:rPr lang="en-GB">
                <a:solidFill>
                  <a:srgbClr val="542341"/>
                </a:solidFill>
                <a:latin typeface="Arial" panose="020B0604020202020204" pitchFamily="34" charset="0"/>
                <a:cs typeface="Arial" panose="020B0604020202020204" pitchFamily="34" charset="0"/>
              </a:rPr>
              <a:t>Differentiate work and activities</a:t>
            </a:r>
          </a:p>
          <a:p>
            <a:pPr marL="342900" indent="-342900">
              <a:buAutoNum type="arabicPeriod"/>
            </a:pPr>
            <a:r>
              <a:rPr lang="en-GB">
                <a:solidFill>
                  <a:srgbClr val="542341"/>
                </a:solidFill>
                <a:latin typeface="Arial" panose="020B0604020202020204" pitchFamily="34" charset="0"/>
                <a:cs typeface="Arial" panose="020B0604020202020204" pitchFamily="34" charset="0"/>
              </a:rPr>
              <a:t>Scaffold and support spoken language</a:t>
            </a:r>
          </a:p>
          <a:p>
            <a:pPr marL="342900" indent="-342900">
              <a:buAutoNum type="arabicPeriod"/>
            </a:pPr>
            <a:r>
              <a:rPr lang="en-GB">
                <a:solidFill>
                  <a:srgbClr val="542341"/>
                </a:solidFill>
                <a:latin typeface="Arial" panose="020B0604020202020204" pitchFamily="34" charset="0"/>
                <a:cs typeface="Arial" panose="020B0604020202020204" pitchFamily="34" charset="0"/>
              </a:rPr>
              <a:t>Support friendships and social interaction</a:t>
            </a:r>
            <a:endParaRPr lang="en-GB"/>
          </a:p>
        </p:txBody>
      </p:sp>
      <p:grpSp>
        <p:nvGrpSpPr>
          <p:cNvPr id="9" name="Google Shape;559;p42">
            <a:extLst>
              <a:ext uri="{FF2B5EF4-FFF2-40B4-BE49-F238E27FC236}">
                <a16:creationId xmlns:a16="http://schemas.microsoft.com/office/drawing/2014/main" id="{FBB4C6D7-0845-4B3C-B4C5-0803F8874803}"/>
              </a:ext>
            </a:extLst>
          </p:cNvPr>
          <p:cNvGrpSpPr/>
          <p:nvPr/>
        </p:nvGrpSpPr>
        <p:grpSpPr>
          <a:xfrm>
            <a:off x="7970663" y="173997"/>
            <a:ext cx="2651072" cy="606556"/>
            <a:chOff x="1164129" y="1369202"/>
            <a:chExt cx="4656517" cy="1369202"/>
          </a:xfrm>
        </p:grpSpPr>
        <p:sp>
          <p:nvSpPr>
            <p:cNvPr id="13" name="Google Shape;560;p42">
              <a:extLst>
                <a:ext uri="{FF2B5EF4-FFF2-40B4-BE49-F238E27FC236}">
                  <a16:creationId xmlns:a16="http://schemas.microsoft.com/office/drawing/2014/main" id="{F89F5785-3AA0-49BA-A40F-099B33A181B9}"/>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4" name="Google Shape;561;p42">
              <a:extLst>
                <a:ext uri="{FF2B5EF4-FFF2-40B4-BE49-F238E27FC236}">
                  <a16:creationId xmlns:a16="http://schemas.microsoft.com/office/drawing/2014/main" id="{4EB58F93-F528-47B1-B970-F3285EE02210}"/>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336BF523-EBC2-4F43-A5E5-925A1F6F71CA}"/>
              </a:ext>
            </a:extLst>
          </p:cNvPr>
          <p:cNvSpPr/>
          <p:nvPr/>
        </p:nvSpPr>
        <p:spPr>
          <a:xfrm>
            <a:off x="5623202" y="4580459"/>
            <a:ext cx="5730598" cy="949765"/>
          </a:xfrm>
          <a:prstGeom prst="rect">
            <a:avLst/>
          </a:prstGeom>
          <a:solidFill>
            <a:schemeClr val="bg1"/>
          </a:solidFill>
          <a:ln>
            <a:solidFill>
              <a:schemeClr val="accent2"/>
            </a:solidFill>
          </a:ln>
        </p:spPr>
        <p:txBody>
          <a:bodyPr wrap="square">
            <a:spAutoFit/>
          </a:bodyPr>
          <a:lstStyle/>
          <a:p>
            <a:pPr marL="342900" indent="-342900">
              <a:buAutoNum type="arabicPeriod"/>
            </a:pPr>
            <a:r>
              <a:rPr lang="en-GB">
                <a:solidFill>
                  <a:srgbClr val="542341"/>
                </a:solidFill>
                <a:latin typeface="Arial" panose="020B0604020202020204" pitchFamily="34" charset="0"/>
                <a:cs typeface="Arial" panose="020B0604020202020204" pitchFamily="34" charset="0"/>
              </a:rPr>
              <a:t>Create a communication-supportive environment</a:t>
            </a:r>
          </a:p>
          <a:p>
            <a:pPr marL="342900" indent="-342900">
              <a:buAutoNum type="arabicPeriod"/>
            </a:pPr>
            <a:r>
              <a:rPr lang="en-GB">
                <a:solidFill>
                  <a:srgbClr val="542341"/>
                </a:solidFill>
                <a:latin typeface="Arial" panose="020B0604020202020204" pitchFamily="34" charset="0"/>
                <a:cs typeface="Arial" panose="020B0604020202020204" pitchFamily="34" charset="0"/>
              </a:rPr>
              <a:t>Adapt your language </a:t>
            </a:r>
          </a:p>
          <a:p>
            <a:pPr marL="342900" indent="-342900">
              <a:buAutoNum type="arabicPeriod"/>
            </a:pPr>
            <a:r>
              <a:rPr lang="en-GB">
                <a:solidFill>
                  <a:srgbClr val="542341"/>
                </a:solidFill>
                <a:latin typeface="Arial" panose="020B0604020202020204" pitchFamily="34" charset="0"/>
                <a:cs typeface="Arial" panose="020B0604020202020204" pitchFamily="34" charset="0"/>
              </a:rPr>
              <a:t>Explicitly teach vocabulary </a:t>
            </a:r>
          </a:p>
        </p:txBody>
      </p:sp>
    </p:spTree>
    <p:extLst>
      <p:ext uri="{BB962C8B-B14F-4D97-AF65-F5344CB8AC3E}">
        <p14:creationId xmlns:p14="http://schemas.microsoft.com/office/powerpoint/2010/main" val="755201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cxnSp>
        <p:nvCxnSpPr>
          <p:cNvPr id="5" name="Straight Connector 4">
            <a:extLst>
              <a:ext uri="{FF2B5EF4-FFF2-40B4-BE49-F238E27FC236}">
                <a16:creationId xmlns:a16="http://schemas.microsoft.com/office/drawing/2014/main" id="{9C2C02F3-7292-4DF0-83A3-1D78518FE4A8}"/>
              </a:ext>
            </a:extLst>
          </p:cNvPr>
          <p:cNvCxnSpPr/>
          <p:nvPr/>
        </p:nvCxnSpPr>
        <p:spPr>
          <a:xfrm>
            <a:off x="426025" y="135922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426025" y="1457287"/>
            <a:ext cx="10927774" cy="5555367"/>
          </a:xfrm>
          <a:prstGeom prst="rect">
            <a:avLst/>
          </a:prstGeom>
        </p:spPr>
        <p:txBody>
          <a:bodyPr wrap="square">
            <a:spAutoFit/>
          </a:bodyPr>
          <a:lstStyle/>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Differentiate </a:t>
            </a:r>
            <a:r>
              <a:rPr lang="en-GB" sz="2800">
                <a:solidFill>
                  <a:srgbClr val="552343"/>
                </a:solidFill>
                <a:latin typeface="Arial" panose="020B0604020202020204" pitchFamily="34" charset="0"/>
                <a:cs typeface="Arial" panose="020B0604020202020204" pitchFamily="34" charset="0"/>
              </a:rPr>
              <a:t>spoken and written work based on language abilities</a:t>
            </a: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Simplify</a:t>
            </a:r>
            <a:r>
              <a:rPr lang="en-GB" sz="2800">
                <a:solidFill>
                  <a:srgbClr val="542341"/>
                </a:solidFill>
                <a:latin typeface="Arial" panose="020B0604020202020204" pitchFamily="34" charset="0"/>
                <a:cs typeface="Arial" panose="020B0604020202020204" pitchFamily="34" charset="0"/>
              </a:rPr>
              <a:t> questions</a:t>
            </a:r>
            <a:endParaRPr lang="en-GB" sz="2800" b="1">
              <a:solidFill>
                <a:schemeClr val="accent2"/>
              </a:solidFill>
              <a:latin typeface="Arial" panose="020B0604020202020204" pitchFamily="34" charset="0"/>
              <a:cs typeface="Arial" panose="020B0604020202020204" pitchFamily="34" charset="0"/>
            </a:endParaRP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Pre-teach</a:t>
            </a:r>
            <a:r>
              <a:rPr lang="en-GB" sz="2800">
                <a:solidFill>
                  <a:srgbClr val="542341"/>
                </a:solidFill>
                <a:latin typeface="Arial" panose="020B0604020202020204" pitchFamily="34" charset="0"/>
                <a:cs typeface="Arial" panose="020B0604020202020204" pitchFamily="34" charset="0"/>
              </a:rPr>
              <a:t> vocabulary and use </a:t>
            </a:r>
            <a:r>
              <a:rPr lang="en-GB" sz="2800" b="1">
                <a:solidFill>
                  <a:schemeClr val="accent2"/>
                </a:solidFill>
                <a:latin typeface="Arial" panose="020B0604020202020204" pitchFamily="34" charset="0"/>
                <a:cs typeface="Arial" panose="020B0604020202020204" pitchFamily="34" charset="0"/>
              </a:rPr>
              <a:t>more visuals</a:t>
            </a: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Less text</a:t>
            </a:r>
            <a:r>
              <a:rPr lang="en-GB" sz="2800">
                <a:solidFill>
                  <a:srgbClr val="542341"/>
                </a:solidFill>
                <a:latin typeface="Arial" panose="020B0604020202020204" pitchFamily="34" charset="0"/>
                <a:cs typeface="Arial" panose="020B0604020202020204" pitchFamily="34" charset="0"/>
              </a:rPr>
              <a:t>, more images/diagrams/symbols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Use </a:t>
            </a:r>
            <a:r>
              <a:rPr lang="en-GB" sz="2800" b="1">
                <a:solidFill>
                  <a:schemeClr val="accent2"/>
                </a:solidFill>
                <a:latin typeface="Arial" panose="020B0604020202020204" pitchFamily="34" charset="0"/>
                <a:cs typeface="Arial" panose="020B0604020202020204" pitchFamily="34" charset="0"/>
              </a:rPr>
              <a:t>narrative frameworks</a:t>
            </a:r>
            <a:r>
              <a:rPr lang="en-GB" sz="2800">
                <a:solidFill>
                  <a:srgbClr val="542341"/>
                </a:solidFill>
                <a:latin typeface="Arial" panose="020B0604020202020204" pitchFamily="34" charset="0"/>
                <a:cs typeface="Arial" panose="020B0604020202020204" pitchFamily="34" charset="0"/>
              </a:rPr>
              <a:t>/visual structures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Help children to </a:t>
            </a:r>
            <a:r>
              <a:rPr lang="en-GB" sz="2800" b="1">
                <a:solidFill>
                  <a:schemeClr val="accent2"/>
                </a:solidFill>
                <a:latin typeface="Arial" panose="020B0604020202020204" pitchFamily="34" charset="0"/>
                <a:cs typeface="Arial" panose="020B0604020202020204" pitchFamily="34" charset="0"/>
              </a:rPr>
              <a:t>organise their thoughts </a:t>
            </a:r>
            <a:r>
              <a:rPr lang="en-GB" sz="2800">
                <a:solidFill>
                  <a:srgbClr val="542341"/>
                </a:solidFill>
                <a:latin typeface="Arial" panose="020B0604020202020204" pitchFamily="34" charset="0"/>
                <a:cs typeface="Arial" panose="020B0604020202020204" pitchFamily="34" charset="0"/>
              </a:rPr>
              <a:t>for </a:t>
            </a:r>
            <a:r>
              <a:rPr lang="en-GB" sz="2800">
                <a:solidFill>
                  <a:srgbClr val="552343"/>
                </a:solidFill>
                <a:latin typeface="Arial" panose="020B0604020202020204" pitchFamily="34" charset="0"/>
                <a:cs typeface="Arial" panose="020B0604020202020204" pitchFamily="34" charset="0"/>
              </a:rPr>
              <a:t>written tasks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Give a </a:t>
            </a:r>
            <a:r>
              <a:rPr lang="en-GB" sz="2800" b="1">
                <a:solidFill>
                  <a:schemeClr val="accent2"/>
                </a:solidFill>
                <a:latin typeface="Arial" panose="020B0604020202020204" pitchFamily="34" charset="0"/>
                <a:cs typeface="Arial" panose="020B0604020202020204" pitchFamily="34" charset="0"/>
              </a:rPr>
              <a:t>sentence starter</a:t>
            </a:r>
            <a:r>
              <a:rPr lang="en-GB" sz="2800">
                <a:solidFill>
                  <a:srgbClr val="552343"/>
                </a:solidFill>
                <a:latin typeface="Arial" panose="020B0604020202020204" pitchFamily="34" charset="0"/>
                <a:cs typeface="Arial" panose="020B0604020202020204" pitchFamily="34" charset="0"/>
              </a:rPr>
              <a:t> and/or </a:t>
            </a:r>
            <a:r>
              <a:rPr lang="en-GB" sz="2800">
                <a:solidFill>
                  <a:srgbClr val="542341"/>
                </a:solidFill>
                <a:latin typeface="Arial" panose="020B0604020202020204" pitchFamily="34" charset="0"/>
                <a:cs typeface="Arial" panose="020B0604020202020204" pitchFamily="34" charset="0"/>
              </a:rPr>
              <a:t>a list of </a:t>
            </a:r>
            <a:r>
              <a:rPr lang="en-GB" sz="2800" b="1">
                <a:solidFill>
                  <a:schemeClr val="accent2"/>
                </a:solidFill>
                <a:latin typeface="Arial" panose="020B0604020202020204" pitchFamily="34" charset="0"/>
                <a:cs typeface="Arial" panose="020B0604020202020204" pitchFamily="34" charset="0"/>
              </a:rPr>
              <a:t>conjunctions</a:t>
            </a:r>
            <a:endParaRPr lang="en-GB" sz="2800">
              <a:solidFill>
                <a:srgbClr val="542341"/>
              </a:solidFill>
              <a:latin typeface="Arial" panose="020B0604020202020204" pitchFamily="34" charset="0"/>
              <a:cs typeface="Arial" panose="020B0604020202020204" pitchFamily="34" charset="0"/>
            </a:endParaRP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Differentiate homework </a:t>
            </a:r>
            <a:r>
              <a:rPr lang="en-GB" sz="2800">
                <a:solidFill>
                  <a:srgbClr val="542341"/>
                </a:solidFill>
                <a:latin typeface="Arial" panose="020B0604020202020204" pitchFamily="34" charset="0"/>
                <a:cs typeface="Arial" panose="020B0604020202020204" pitchFamily="34" charset="0"/>
              </a:rPr>
              <a:t>too!</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Provide </a:t>
            </a:r>
            <a:r>
              <a:rPr lang="en-GB" sz="2800" b="1">
                <a:solidFill>
                  <a:schemeClr val="accent2"/>
                </a:solidFill>
                <a:latin typeface="Arial" panose="020B0604020202020204" pitchFamily="34" charset="0"/>
                <a:cs typeface="Arial" panose="020B0604020202020204" pitchFamily="34" charset="0"/>
              </a:rPr>
              <a:t>multiple options</a:t>
            </a:r>
            <a:r>
              <a:rPr lang="en-GB" sz="2800">
                <a:solidFill>
                  <a:srgbClr val="542341"/>
                </a:solidFill>
                <a:latin typeface="Arial" panose="020B0604020202020204" pitchFamily="34" charset="0"/>
                <a:cs typeface="Arial" panose="020B0604020202020204" pitchFamily="34" charset="0"/>
              </a:rPr>
              <a:t> for children to demonstrate learning</a:t>
            </a:r>
          </a:p>
          <a:p>
            <a:pPr marL="514350" indent="-5143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2560E1B-3EA1-42BD-8C64-C1F702A4F954}"/>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14" name="TextBox 13">
            <a:extLst>
              <a:ext uri="{FF2B5EF4-FFF2-40B4-BE49-F238E27FC236}">
                <a16:creationId xmlns:a16="http://schemas.microsoft.com/office/drawing/2014/main" id="{4792ABC8-3FD4-4398-A457-8B78ECD8DB22}"/>
              </a:ext>
            </a:extLst>
          </p:cNvPr>
          <p:cNvSpPr txBox="1"/>
          <p:nvPr/>
        </p:nvSpPr>
        <p:spPr>
          <a:xfrm>
            <a:off x="224529" y="158897"/>
            <a:ext cx="8328464" cy="1200329"/>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1: </a:t>
            </a:r>
            <a:r>
              <a:rPr lang="en-GB" sz="3600">
                <a:solidFill>
                  <a:srgbClr val="542341"/>
                </a:solidFill>
                <a:latin typeface="Arial" panose="020B0604020202020204" pitchFamily="34" charset="0"/>
                <a:cs typeface="Arial" panose="020B0604020202020204" pitchFamily="34" charset="0"/>
              </a:rPr>
              <a:t>Differentiate work and activities</a:t>
            </a:r>
          </a:p>
        </p:txBody>
      </p:sp>
      <p:grpSp>
        <p:nvGrpSpPr>
          <p:cNvPr id="15" name="Google Shape;559;p42">
            <a:extLst>
              <a:ext uri="{FF2B5EF4-FFF2-40B4-BE49-F238E27FC236}">
                <a16:creationId xmlns:a16="http://schemas.microsoft.com/office/drawing/2014/main" id="{A04EFB58-B8B3-45CF-92D8-2E117B7F43A1}"/>
              </a:ext>
            </a:extLst>
          </p:cNvPr>
          <p:cNvGrpSpPr/>
          <p:nvPr/>
        </p:nvGrpSpPr>
        <p:grpSpPr>
          <a:xfrm>
            <a:off x="7970663" y="173997"/>
            <a:ext cx="2651072" cy="606556"/>
            <a:chOff x="1164129" y="1369202"/>
            <a:chExt cx="4656517" cy="1369202"/>
          </a:xfrm>
        </p:grpSpPr>
        <p:sp>
          <p:nvSpPr>
            <p:cNvPr id="16" name="Google Shape;560;p42">
              <a:extLst>
                <a:ext uri="{FF2B5EF4-FFF2-40B4-BE49-F238E27FC236}">
                  <a16:creationId xmlns:a16="http://schemas.microsoft.com/office/drawing/2014/main" id="{C01540C8-3C29-4BCA-B045-B19446B69A75}"/>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7" name="Google Shape;561;p42">
              <a:extLst>
                <a:ext uri="{FF2B5EF4-FFF2-40B4-BE49-F238E27FC236}">
                  <a16:creationId xmlns:a16="http://schemas.microsoft.com/office/drawing/2014/main" id="{D231A949-F924-4E41-BBBF-6A953E3E07E5}"/>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 </a:t>
              </a:r>
              <a:endParaRPr sz="2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06962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559591" y="414720"/>
            <a:ext cx="6085536"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Visual frameworks</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404474" y="2197202"/>
            <a:ext cx="5765762" cy="2503249"/>
          </a:xfrm>
          <a:prstGeom prst="rect">
            <a:avLst/>
          </a:prstGeom>
        </p:spPr>
        <p:txBody>
          <a:bodyPr wrap="square">
            <a:spAutoFit/>
          </a:bodyPr>
          <a:lstStyle/>
          <a:p>
            <a:pPr>
              <a:spcAft>
                <a:spcPts val="1000"/>
              </a:spcAft>
              <a:buClr>
                <a:srgbClr val="F77F00"/>
              </a:buClr>
            </a:pPr>
            <a:r>
              <a:rPr lang="en-GB" sz="2800">
                <a:solidFill>
                  <a:srgbClr val="542341"/>
                </a:solidFill>
                <a:latin typeface="Arial" panose="020B0604020202020204" pitchFamily="34" charset="0"/>
                <a:cs typeface="Arial" panose="020B0604020202020204" pitchFamily="34" charset="0"/>
              </a:rPr>
              <a:t>Provide </a:t>
            </a:r>
            <a:r>
              <a:rPr lang="en-GB" sz="2800" b="1">
                <a:solidFill>
                  <a:srgbClr val="F77F00"/>
                </a:solidFill>
                <a:latin typeface="Arial" panose="020B0604020202020204" pitchFamily="34" charset="0"/>
                <a:cs typeface="Arial" panose="020B0604020202020204" pitchFamily="34" charset="0"/>
              </a:rPr>
              <a:t>visual structures / templates </a:t>
            </a:r>
            <a:r>
              <a:rPr lang="en-GB" sz="2800">
                <a:solidFill>
                  <a:srgbClr val="542341"/>
                </a:solidFill>
                <a:latin typeface="Arial" panose="020B0604020202020204" pitchFamily="34" charset="0"/>
                <a:cs typeface="Arial" panose="020B0604020202020204" pitchFamily="34" charset="0"/>
              </a:rPr>
              <a:t>to help structure written work</a:t>
            </a:r>
            <a:endParaRPr lang="en-GB" sz="2800" b="1">
              <a:solidFill>
                <a:srgbClr val="F77F00"/>
              </a:solidFill>
              <a:latin typeface="Arial" panose="020B0604020202020204" pitchFamily="34" charset="0"/>
              <a:cs typeface="Arial" panose="020B0604020202020204" pitchFamily="34" charset="0"/>
            </a:endParaRPr>
          </a:p>
          <a:p>
            <a:pPr marL="742950" lvl="1" indent="-2857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A156EA2-51F0-844F-8D76-7109B9B0B3F0}"/>
              </a:ext>
            </a:extLst>
          </p:cNvPr>
          <p:cNvSpPr txBox="1"/>
          <p:nvPr/>
        </p:nvSpPr>
        <p:spPr>
          <a:xfrm>
            <a:off x="9223513" y="5486400"/>
            <a:ext cx="184731" cy="369332"/>
          </a:xfrm>
          <a:prstGeom prst="rect">
            <a:avLst/>
          </a:prstGeom>
          <a:noFill/>
        </p:spPr>
        <p:txBody>
          <a:bodyPr wrap="none" rtlCol="0">
            <a:spAutoFit/>
          </a:bodyPr>
          <a:lstStyle/>
          <a:p>
            <a:endParaRPr lang="en-GB"/>
          </a:p>
        </p:txBody>
      </p:sp>
      <p:sp>
        <p:nvSpPr>
          <p:cNvPr id="13" name="Oval 12">
            <a:extLst>
              <a:ext uri="{FF2B5EF4-FFF2-40B4-BE49-F238E27FC236}">
                <a16:creationId xmlns:a16="http://schemas.microsoft.com/office/drawing/2014/main" id="{BC893C96-E798-4FB2-929D-520DF9EA9943}"/>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7" name="Rectangle: Rounded Corners 6">
            <a:extLst>
              <a:ext uri="{FF2B5EF4-FFF2-40B4-BE49-F238E27FC236}">
                <a16:creationId xmlns:a16="http://schemas.microsoft.com/office/drawing/2014/main" id="{9DB83747-BD7F-44FE-9E77-FC59FD06C150}"/>
              </a:ext>
            </a:extLst>
          </p:cNvPr>
          <p:cNvSpPr/>
          <p:nvPr/>
        </p:nvSpPr>
        <p:spPr>
          <a:xfrm>
            <a:off x="6419717" y="1061051"/>
            <a:ext cx="4460488" cy="14640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r>
              <a:rPr lang="en-GB">
                <a:solidFill>
                  <a:schemeClr val="tx1"/>
                </a:solidFill>
                <a:latin typeface="Arial" panose="020B0604020202020204" pitchFamily="34" charset="0"/>
                <a:cs typeface="Arial" panose="020B0604020202020204" pitchFamily="34" charset="0"/>
              </a:rPr>
              <a:t>First…</a:t>
            </a:r>
          </a:p>
        </p:txBody>
      </p:sp>
      <p:sp>
        <p:nvSpPr>
          <p:cNvPr id="18" name="Rectangle: Rounded Corners 17">
            <a:extLst>
              <a:ext uri="{FF2B5EF4-FFF2-40B4-BE49-F238E27FC236}">
                <a16:creationId xmlns:a16="http://schemas.microsoft.com/office/drawing/2014/main" id="{015F604C-5DA0-4521-8162-34A24164D1BE}"/>
              </a:ext>
            </a:extLst>
          </p:cNvPr>
          <p:cNvSpPr/>
          <p:nvPr/>
        </p:nvSpPr>
        <p:spPr>
          <a:xfrm>
            <a:off x="6419717" y="2713127"/>
            <a:ext cx="4460488" cy="14640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r>
              <a:rPr lang="en-GB">
                <a:solidFill>
                  <a:schemeClr val="tx1"/>
                </a:solidFill>
                <a:latin typeface="Arial" panose="020B0604020202020204" pitchFamily="34" charset="0"/>
                <a:cs typeface="Arial" panose="020B0604020202020204" pitchFamily="34" charset="0"/>
              </a:rPr>
              <a:t>Next…</a:t>
            </a:r>
          </a:p>
        </p:txBody>
      </p:sp>
      <p:sp>
        <p:nvSpPr>
          <p:cNvPr id="19" name="Rectangle: Rounded Corners 18">
            <a:extLst>
              <a:ext uri="{FF2B5EF4-FFF2-40B4-BE49-F238E27FC236}">
                <a16:creationId xmlns:a16="http://schemas.microsoft.com/office/drawing/2014/main" id="{776D5C52-0FA5-43C0-935A-194B112E7EC3}"/>
              </a:ext>
            </a:extLst>
          </p:cNvPr>
          <p:cNvSpPr/>
          <p:nvPr/>
        </p:nvSpPr>
        <p:spPr>
          <a:xfrm>
            <a:off x="6419717" y="4379735"/>
            <a:ext cx="4460488" cy="14640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r>
              <a:rPr lang="en-GB">
                <a:solidFill>
                  <a:schemeClr val="tx1"/>
                </a:solidFill>
                <a:latin typeface="Arial" panose="020B0604020202020204" pitchFamily="34" charset="0"/>
                <a:cs typeface="Arial" panose="020B0604020202020204" pitchFamily="34" charset="0"/>
              </a:rPr>
              <a:t>Last…</a:t>
            </a:r>
          </a:p>
        </p:txBody>
      </p:sp>
      <p:grpSp>
        <p:nvGrpSpPr>
          <p:cNvPr id="20" name="Google Shape;559;p42">
            <a:extLst>
              <a:ext uri="{FF2B5EF4-FFF2-40B4-BE49-F238E27FC236}">
                <a16:creationId xmlns:a16="http://schemas.microsoft.com/office/drawing/2014/main" id="{8DF4A740-9BBE-49A8-A297-DB845C8EBAEA}"/>
              </a:ext>
            </a:extLst>
          </p:cNvPr>
          <p:cNvGrpSpPr/>
          <p:nvPr/>
        </p:nvGrpSpPr>
        <p:grpSpPr>
          <a:xfrm>
            <a:off x="7970663" y="173997"/>
            <a:ext cx="2651072" cy="606556"/>
            <a:chOff x="1164129" y="1369202"/>
            <a:chExt cx="4656517" cy="1369202"/>
          </a:xfrm>
        </p:grpSpPr>
        <p:sp>
          <p:nvSpPr>
            <p:cNvPr id="21" name="Google Shape;560;p42">
              <a:extLst>
                <a:ext uri="{FF2B5EF4-FFF2-40B4-BE49-F238E27FC236}">
                  <a16:creationId xmlns:a16="http://schemas.microsoft.com/office/drawing/2014/main" id="{B2937914-47CC-4263-ABE7-F3FBBFE85CF7}"/>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22" name="Google Shape;561;p42">
              <a:extLst>
                <a:ext uri="{FF2B5EF4-FFF2-40B4-BE49-F238E27FC236}">
                  <a16:creationId xmlns:a16="http://schemas.microsoft.com/office/drawing/2014/main" id="{B9E1510E-634F-4098-88C6-63A4033F32EC}"/>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 </a:t>
              </a:r>
              <a:endParaRPr sz="2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77047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AF93E05-5353-416B-874A-8339746E44CA}"/>
              </a:ext>
            </a:extLst>
          </p:cNvPr>
          <p:cNvSpPr>
            <a:spLocks noChangeArrowheads="1"/>
          </p:cNvSpPr>
          <p:nvPr/>
        </p:nvSpPr>
        <p:spPr bwMode="auto">
          <a:xfrm>
            <a:off x="6115051" y="-323850"/>
            <a:ext cx="6264275" cy="1630363"/>
          </a:xfrm>
          <a:prstGeom prst="rect">
            <a:avLst/>
          </a:prstGeom>
          <a:noFill/>
          <a:ln>
            <a:noFill/>
          </a:ln>
          <a:extLst>
            <a:ext uri="{909E8E84-426E-40DD-AFC4-6F175D3DCCD1}">
              <a14:hiddenFill xmlns:a14="http://schemas.microsoft.com/office/drawing/2010/main">
                <a:gradFill rotWithShape="1">
                  <a:gsLst>
                    <a:gs pos="0">
                      <a:srgbClr val="FFFFFF"/>
                    </a:gs>
                    <a:gs pos="100000">
                      <a:srgbClr val="CCFFCC"/>
                    </a:gs>
                  </a:gsLst>
                  <a:lin ang="5400000" scaled="1"/>
                </a:gradFill>
              </a14:hiddenFill>
            </a:ext>
            <a:ext uri="{91240B29-F687-4F45-9708-019B960494DF}">
              <a14:hiddenLine xmlns:a14="http://schemas.microsoft.com/office/drawing/2010/main" w="19050">
                <a:solidFill>
                  <a:srgbClr val="000000"/>
                </a:solidFill>
                <a:prstDash val="lgDash"/>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6" name="Rectangle 4">
            <a:extLst>
              <a:ext uri="{FF2B5EF4-FFF2-40B4-BE49-F238E27FC236}">
                <a16:creationId xmlns:a16="http://schemas.microsoft.com/office/drawing/2014/main" id="{EC17B56A-35D5-4485-945D-4B1A9A9A74BA}"/>
              </a:ext>
            </a:extLst>
          </p:cNvPr>
          <p:cNvSpPr>
            <a:spLocks noChangeArrowheads="1"/>
          </p:cNvSpPr>
          <p:nvPr/>
        </p:nvSpPr>
        <p:spPr bwMode="auto">
          <a:xfrm>
            <a:off x="1957387" y="4038427"/>
            <a:ext cx="8710613"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4" name="Rectangle 7">
            <a:extLst>
              <a:ext uri="{FF2B5EF4-FFF2-40B4-BE49-F238E27FC236}">
                <a16:creationId xmlns:a16="http://schemas.microsoft.com/office/drawing/2014/main" id="{BD9CEE0A-76BC-4A27-A0A5-06D7A074722B}"/>
              </a:ext>
            </a:extLst>
          </p:cNvPr>
          <p:cNvSpPr>
            <a:spLocks noChangeArrowheads="1"/>
          </p:cNvSpPr>
          <p:nvPr/>
        </p:nvSpPr>
        <p:spPr bwMode="auto">
          <a:xfrm>
            <a:off x="4059044" y="2667759"/>
            <a:ext cx="6608956"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2" name="Rectangle 10">
            <a:extLst>
              <a:ext uri="{FF2B5EF4-FFF2-40B4-BE49-F238E27FC236}">
                <a16:creationId xmlns:a16="http://schemas.microsoft.com/office/drawing/2014/main" id="{67C1B69B-3326-4650-9B40-4A0AADB4D675}"/>
              </a:ext>
            </a:extLst>
          </p:cNvPr>
          <p:cNvSpPr>
            <a:spLocks noChangeArrowheads="1"/>
          </p:cNvSpPr>
          <p:nvPr/>
        </p:nvSpPr>
        <p:spPr bwMode="auto">
          <a:xfrm>
            <a:off x="6026149" y="1296625"/>
            <a:ext cx="4641851"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0" name="Rectangle 19">
            <a:extLst>
              <a:ext uri="{FF2B5EF4-FFF2-40B4-BE49-F238E27FC236}">
                <a16:creationId xmlns:a16="http://schemas.microsoft.com/office/drawing/2014/main" id="{8CD064D7-6DB5-44AB-B81D-4DE36B209712}"/>
              </a:ext>
            </a:extLst>
          </p:cNvPr>
          <p:cNvSpPr>
            <a:spLocks noChangeArrowheads="1"/>
          </p:cNvSpPr>
          <p:nvPr/>
        </p:nvSpPr>
        <p:spPr bwMode="auto">
          <a:xfrm>
            <a:off x="464488" y="5423461"/>
            <a:ext cx="10203512" cy="132715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093" name="Rectangle 21">
            <a:extLst>
              <a:ext uri="{FF2B5EF4-FFF2-40B4-BE49-F238E27FC236}">
                <a16:creationId xmlns:a16="http://schemas.microsoft.com/office/drawing/2014/main" id="{6804060B-B421-476F-8CDE-4D1F613286ED}"/>
              </a:ext>
            </a:extLst>
          </p:cNvPr>
          <p:cNvSpPr>
            <a:spLocks noChangeArrowheads="1"/>
          </p:cNvSpPr>
          <p:nvPr/>
        </p:nvSpPr>
        <p:spPr bwMode="auto">
          <a:xfrm>
            <a:off x="7272048" y="-52390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096" name="Text Box 24">
            <a:extLst>
              <a:ext uri="{FF2B5EF4-FFF2-40B4-BE49-F238E27FC236}">
                <a16:creationId xmlns:a16="http://schemas.microsoft.com/office/drawing/2014/main" id="{2AE00FE9-FEA5-410E-8E61-E50525151531}"/>
              </a:ext>
            </a:extLst>
          </p:cNvPr>
          <p:cNvSpPr txBox="1">
            <a:spLocks noChangeArrowheads="1"/>
          </p:cNvSpPr>
          <p:nvPr/>
        </p:nvSpPr>
        <p:spPr bwMode="auto">
          <a:xfrm>
            <a:off x="1828336" y="5696965"/>
            <a:ext cx="3724972" cy="7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1: </a:t>
            </a:r>
            <a:r>
              <a:rPr lang="en-GB" altLang="en-US" sz="2400">
                <a:ea typeface="MS Mincho" panose="02020609040205080304" pitchFamily="49" charset="-128"/>
                <a:cs typeface="Arial" panose="020B0604020202020204" pitchFamily="34" charset="0"/>
              </a:rPr>
              <a:t>Here and now</a:t>
            </a:r>
          </a:p>
        </p:txBody>
      </p:sp>
      <p:sp>
        <p:nvSpPr>
          <p:cNvPr id="46097" name="Text Box 25">
            <a:extLst>
              <a:ext uri="{FF2B5EF4-FFF2-40B4-BE49-F238E27FC236}">
                <a16:creationId xmlns:a16="http://schemas.microsoft.com/office/drawing/2014/main" id="{85D52564-1DAB-4B49-8627-5F3D60BDEAD9}"/>
              </a:ext>
            </a:extLst>
          </p:cNvPr>
          <p:cNvSpPr txBox="1">
            <a:spLocks noChangeArrowheads="1"/>
          </p:cNvSpPr>
          <p:nvPr/>
        </p:nvSpPr>
        <p:spPr bwMode="auto">
          <a:xfrm>
            <a:off x="1847850" y="260351"/>
            <a:ext cx="457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a:cs typeface="Arial" panose="020B0604020202020204" pitchFamily="34" charset="0"/>
            </a:endParaRPr>
          </a:p>
        </p:txBody>
      </p:sp>
      <p:sp>
        <p:nvSpPr>
          <p:cNvPr id="28" name="Text Box 24">
            <a:extLst>
              <a:ext uri="{FF2B5EF4-FFF2-40B4-BE49-F238E27FC236}">
                <a16:creationId xmlns:a16="http://schemas.microsoft.com/office/drawing/2014/main" id="{4266456C-A07B-4388-8CC4-F25D2D0C4963}"/>
              </a:ext>
            </a:extLst>
          </p:cNvPr>
          <p:cNvSpPr txBox="1">
            <a:spLocks noChangeArrowheads="1"/>
          </p:cNvSpPr>
          <p:nvPr/>
        </p:nvSpPr>
        <p:spPr bwMode="auto">
          <a:xfrm>
            <a:off x="2351787" y="4282028"/>
            <a:ext cx="7706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2: </a:t>
            </a:r>
            <a:r>
              <a:rPr lang="en-GB" altLang="en-US" sz="2400">
                <a:ea typeface="MS Mincho" panose="02020609040205080304" pitchFamily="49" charset="-128"/>
                <a:cs typeface="Arial" panose="020B0604020202020204" pitchFamily="34" charset="0"/>
              </a:rPr>
              <a:t>More detailed here and now, describing things</a:t>
            </a:r>
          </a:p>
        </p:txBody>
      </p:sp>
      <p:sp>
        <p:nvSpPr>
          <p:cNvPr id="2" name="TextBox 1">
            <a:extLst>
              <a:ext uri="{FF2B5EF4-FFF2-40B4-BE49-F238E27FC236}">
                <a16:creationId xmlns:a16="http://schemas.microsoft.com/office/drawing/2014/main" id="{7B4E6A82-3CE4-44D8-B317-5632658EECA3}"/>
              </a:ext>
            </a:extLst>
          </p:cNvPr>
          <p:cNvSpPr txBox="1"/>
          <p:nvPr/>
        </p:nvSpPr>
        <p:spPr>
          <a:xfrm>
            <a:off x="3112428" y="6150844"/>
            <a:ext cx="1609028" cy="369332"/>
          </a:xfrm>
          <a:prstGeom prst="rect">
            <a:avLst/>
          </a:prstGeom>
          <a:noFill/>
        </p:spPr>
        <p:txBody>
          <a:bodyPr wrap="square" rtlCol="0">
            <a:spAutoFit/>
          </a:bodyPr>
          <a:lstStyle/>
          <a:p>
            <a:r>
              <a:rPr lang="en-GB"/>
              <a:t>What’s that?</a:t>
            </a:r>
          </a:p>
        </p:txBody>
      </p:sp>
      <p:sp>
        <p:nvSpPr>
          <p:cNvPr id="30" name="TextBox 29">
            <a:extLst>
              <a:ext uri="{FF2B5EF4-FFF2-40B4-BE49-F238E27FC236}">
                <a16:creationId xmlns:a16="http://schemas.microsoft.com/office/drawing/2014/main" id="{4EB432EA-1CD1-4BA8-9FE8-43218E0E4653}"/>
              </a:ext>
            </a:extLst>
          </p:cNvPr>
          <p:cNvSpPr txBox="1"/>
          <p:nvPr/>
        </p:nvSpPr>
        <p:spPr>
          <a:xfrm>
            <a:off x="7224364" y="6244536"/>
            <a:ext cx="1609028" cy="369332"/>
          </a:xfrm>
          <a:prstGeom prst="rect">
            <a:avLst/>
          </a:prstGeom>
          <a:noFill/>
        </p:spPr>
        <p:txBody>
          <a:bodyPr wrap="square" rtlCol="0">
            <a:spAutoFit/>
          </a:bodyPr>
          <a:lstStyle/>
          <a:p>
            <a:r>
              <a:rPr lang="en-GB"/>
              <a:t>Who is it?</a:t>
            </a:r>
          </a:p>
        </p:txBody>
      </p:sp>
      <p:sp>
        <p:nvSpPr>
          <p:cNvPr id="31" name="TextBox 30">
            <a:extLst>
              <a:ext uri="{FF2B5EF4-FFF2-40B4-BE49-F238E27FC236}">
                <a16:creationId xmlns:a16="http://schemas.microsoft.com/office/drawing/2014/main" id="{486AB9B6-0E16-4CA6-A768-97C083076635}"/>
              </a:ext>
            </a:extLst>
          </p:cNvPr>
          <p:cNvSpPr txBox="1"/>
          <p:nvPr/>
        </p:nvSpPr>
        <p:spPr>
          <a:xfrm>
            <a:off x="8754636" y="5676859"/>
            <a:ext cx="1609028" cy="369332"/>
          </a:xfrm>
          <a:prstGeom prst="rect">
            <a:avLst/>
          </a:prstGeom>
          <a:noFill/>
        </p:spPr>
        <p:txBody>
          <a:bodyPr wrap="square" rtlCol="0">
            <a:spAutoFit/>
          </a:bodyPr>
          <a:lstStyle/>
          <a:p>
            <a:r>
              <a:rPr lang="en-GB"/>
              <a:t>Where is X?</a:t>
            </a:r>
          </a:p>
        </p:txBody>
      </p:sp>
      <p:sp>
        <p:nvSpPr>
          <p:cNvPr id="32" name="TextBox 31">
            <a:extLst>
              <a:ext uri="{FF2B5EF4-FFF2-40B4-BE49-F238E27FC236}">
                <a16:creationId xmlns:a16="http://schemas.microsoft.com/office/drawing/2014/main" id="{9037E7C1-5A77-4DC7-8236-1CDADE936B90}"/>
              </a:ext>
            </a:extLst>
          </p:cNvPr>
          <p:cNvSpPr txBox="1"/>
          <p:nvPr/>
        </p:nvSpPr>
        <p:spPr>
          <a:xfrm>
            <a:off x="5411555" y="5505242"/>
            <a:ext cx="2016590" cy="369332"/>
          </a:xfrm>
          <a:prstGeom prst="rect">
            <a:avLst/>
          </a:prstGeom>
          <a:noFill/>
        </p:spPr>
        <p:txBody>
          <a:bodyPr wrap="square" rtlCol="0">
            <a:spAutoFit/>
          </a:bodyPr>
          <a:lstStyle/>
          <a:p>
            <a:r>
              <a:rPr lang="en-GB"/>
              <a:t>Find one like this</a:t>
            </a:r>
          </a:p>
        </p:txBody>
      </p:sp>
      <p:sp>
        <p:nvSpPr>
          <p:cNvPr id="33" name="TextBox 32">
            <a:extLst>
              <a:ext uri="{FF2B5EF4-FFF2-40B4-BE49-F238E27FC236}">
                <a16:creationId xmlns:a16="http://schemas.microsoft.com/office/drawing/2014/main" id="{4B91253D-25E7-4ACC-955F-62EE212804A9}"/>
              </a:ext>
            </a:extLst>
          </p:cNvPr>
          <p:cNvSpPr txBox="1"/>
          <p:nvPr/>
        </p:nvSpPr>
        <p:spPr>
          <a:xfrm>
            <a:off x="2133600" y="4888711"/>
            <a:ext cx="2159860" cy="369332"/>
          </a:xfrm>
          <a:prstGeom prst="rect">
            <a:avLst/>
          </a:prstGeom>
          <a:noFill/>
        </p:spPr>
        <p:txBody>
          <a:bodyPr wrap="square" rtlCol="0">
            <a:spAutoFit/>
          </a:bodyPr>
          <a:lstStyle/>
          <a:p>
            <a:r>
              <a:rPr lang="en-GB"/>
              <a:t>What’s happening?</a:t>
            </a:r>
          </a:p>
        </p:txBody>
      </p:sp>
      <p:sp>
        <p:nvSpPr>
          <p:cNvPr id="34" name="TextBox 33">
            <a:extLst>
              <a:ext uri="{FF2B5EF4-FFF2-40B4-BE49-F238E27FC236}">
                <a16:creationId xmlns:a16="http://schemas.microsoft.com/office/drawing/2014/main" id="{B111F2C3-A63E-4582-A4AD-3E51EF09A5A4}"/>
              </a:ext>
            </a:extLst>
          </p:cNvPr>
          <p:cNvSpPr txBox="1"/>
          <p:nvPr/>
        </p:nvSpPr>
        <p:spPr>
          <a:xfrm>
            <a:off x="4687860" y="4705703"/>
            <a:ext cx="3245608" cy="369332"/>
          </a:xfrm>
          <a:prstGeom prst="rect">
            <a:avLst/>
          </a:prstGeom>
          <a:noFill/>
        </p:spPr>
        <p:txBody>
          <a:bodyPr wrap="square" rtlCol="0">
            <a:spAutoFit/>
          </a:bodyPr>
          <a:lstStyle/>
          <a:p>
            <a:r>
              <a:rPr lang="en-GB"/>
              <a:t>Find something that is a fruit</a:t>
            </a:r>
          </a:p>
        </p:txBody>
      </p:sp>
      <p:sp>
        <p:nvSpPr>
          <p:cNvPr id="35" name="TextBox 34">
            <a:extLst>
              <a:ext uri="{FF2B5EF4-FFF2-40B4-BE49-F238E27FC236}">
                <a16:creationId xmlns:a16="http://schemas.microsoft.com/office/drawing/2014/main" id="{29347C9E-7524-4C2E-8B3C-1070FA17B0FB}"/>
              </a:ext>
            </a:extLst>
          </p:cNvPr>
          <p:cNvSpPr txBox="1"/>
          <p:nvPr/>
        </p:nvSpPr>
        <p:spPr>
          <a:xfrm>
            <a:off x="7933468" y="4924401"/>
            <a:ext cx="2580317" cy="369332"/>
          </a:xfrm>
          <a:prstGeom prst="rect">
            <a:avLst/>
          </a:prstGeom>
          <a:noFill/>
        </p:spPr>
        <p:txBody>
          <a:bodyPr wrap="square" rtlCol="0">
            <a:spAutoFit/>
          </a:bodyPr>
          <a:lstStyle/>
          <a:p>
            <a:r>
              <a:rPr lang="en-GB"/>
              <a:t>How are these different?</a:t>
            </a:r>
          </a:p>
        </p:txBody>
      </p:sp>
      <p:sp>
        <p:nvSpPr>
          <p:cNvPr id="36" name="Text Box 24">
            <a:extLst>
              <a:ext uri="{FF2B5EF4-FFF2-40B4-BE49-F238E27FC236}">
                <a16:creationId xmlns:a16="http://schemas.microsoft.com/office/drawing/2014/main" id="{8B702BE8-1DB2-425F-A03D-6D02AECDC0C0}"/>
              </a:ext>
            </a:extLst>
          </p:cNvPr>
          <p:cNvSpPr txBox="1">
            <a:spLocks noChangeArrowheads="1"/>
          </p:cNvSpPr>
          <p:nvPr/>
        </p:nvSpPr>
        <p:spPr bwMode="auto">
          <a:xfrm>
            <a:off x="4221435" y="2941394"/>
            <a:ext cx="4855658" cy="76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3: </a:t>
            </a:r>
            <a:r>
              <a:rPr lang="en-GB" altLang="en-US" sz="2400">
                <a:ea typeface="MS Mincho" panose="02020609040205080304" pitchFamily="49" charset="-128"/>
                <a:cs typeface="Arial" panose="020B0604020202020204" pitchFamily="34" charset="0"/>
              </a:rPr>
              <a:t>Stories and events</a:t>
            </a:r>
          </a:p>
        </p:txBody>
      </p:sp>
      <p:sp>
        <p:nvSpPr>
          <p:cNvPr id="37" name="Text Box 24">
            <a:extLst>
              <a:ext uri="{FF2B5EF4-FFF2-40B4-BE49-F238E27FC236}">
                <a16:creationId xmlns:a16="http://schemas.microsoft.com/office/drawing/2014/main" id="{E72387D7-4BF8-42EA-86AF-2D191802A6FE}"/>
              </a:ext>
            </a:extLst>
          </p:cNvPr>
          <p:cNvSpPr txBox="1">
            <a:spLocks noChangeArrowheads="1"/>
          </p:cNvSpPr>
          <p:nvPr/>
        </p:nvSpPr>
        <p:spPr bwMode="auto">
          <a:xfrm>
            <a:off x="6176685" y="1510357"/>
            <a:ext cx="4855658" cy="76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4: </a:t>
            </a:r>
            <a:r>
              <a:rPr lang="en-GB" altLang="en-US" sz="2400">
                <a:ea typeface="MS Mincho" panose="02020609040205080304" pitchFamily="49" charset="-128"/>
                <a:cs typeface="Arial" panose="020B0604020202020204" pitchFamily="34" charset="0"/>
              </a:rPr>
              <a:t>Analysing &amp; reasoning</a:t>
            </a:r>
          </a:p>
        </p:txBody>
      </p:sp>
      <p:sp>
        <p:nvSpPr>
          <p:cNvPr id="38" name="TextBox 37">
            <a:extLst>
              <a:ext uri="{FF2B5EF4-FFF2-40B4-BE49-F238E27FC236}">
                <a16:creationId xmlns:a16="http://schemas.microsoft.com/office/drawing/2014/main" id="{3B5CD1DF-D930-4CBB-9FCA-9410785FA461}"/>
              </a:ext>
            </a:extLst>
          </p:cNvPr>
          <p:cNvSpPr txBox="1"/>
          <p:nvPr/>
        </p:nvSpPr>
        <p:spPr>
          <a:xfrm>
            <a:off x="4287260" y="3452876"/>
            <a:ext cx="1889425" cy="369332"/>
          </a:xfrm>
          <a:prstGeom prst="rect">
            <a:avLst/>
          </a:prstGeom>
          <a:noFill/>
        </p:spPr>
        <p:txBody>
          <a:bodyPr wrap="square" rtlCol="0">
            <a:spAutoFit/>
          </a:bodyPr>
          <a:lstStyle/>
          <a:p>
            <a:r>
              <a:rPr lang="en-GB"/>
              <a:t>Tell me how to…</a:t>
            </a:r>
          </a:p>
        </p:txBody>
      </p:sp>
      <p:sp>
        <p:nvSpPr>
          <p:cNvPr id="39" name="TextBox 38">
            <a:extLst>
              <a:ext uri="{FF2B5EF4-FFF2-40B4-BE49-F238E27FC236}">
                <a16:creationId xmlns:a16="http://schemas.microsoft.com/office/drawing/2014/main" id="{4D26C7E7-BD53-4D72-902B-942AEBBAFA7B}"/>
              </a:ext>
            </a:extLst>
          </p:cNvPr>
          <p:cNvSpPr txBox="1"/>
          <p:nvPr/>
        </p:nvSpPr>
        <p:spPr>
          <a:xfrm>
            <a:off x="6205093" y="1911603"/>
            <a:ext cx="1823785" cy="369332"/>
          </a:xfrm>
          <a:prstGeom prst="rect">
            <a:avLst/>
          </a:prstGeom>
          <a:noFill/>
        </p:spPr>
        <p:txBody>
          <a:bodyPr wrap="square" rtlCol="0">
            <a:spAutoFit/>
          </a:bodyPr>
          <a:lstStyle/>
          <a:p>
            <a:r>
              <a:rPr lang="en-GB"/>
              <a:t>How could he…?</a:t>
            </a:r>
          </a:p>
        </p:txBody>
      </p:sp>
      <p:sp>
        <p:nvSpPr>
          <p:cNvPr id="40" name="TextBox 39">
            <a:extLst>
              <a:ext uri="{FF2B5EF4-FFF2-40B4-BE49-F238E27FC236}">
                <a16:creationId xmlns:a16="http://schemas.microsoft.com/office/drawing/2014/main" id="{4C4C910E-BBE1-447C-876A-17E9C7B03B72}"/>
              </a:ext>
            </a:extLst>
          </p:cNvPr>
          <p:cNvSpPr txBox="1"/>
          <p:nvPr/>
        </p:nvSpPr>
        <p:spPr>
          <a:xfrm>
            <a:off x="8249743" y="2717289"/>
            <a:ext cx="3245608" cy="369332"/>
          </a:xfrm>
          <a:prstGeom prst="rect">
            <a:avLst/>
          </a:prstGeom>
          <a:noFill/>
        </p:spPr>
        <p:txBody>
          <a:bodyPr wrap="square" rtlCol="0">
            <a:spAutoFit/>
          </a:bodyPr>
          <a:lstStyle/>
          <a:p>
            <a:r>
              <a:rPr lang="en-GB"/>
              <a:t>What will happen next?</a:t>
            </a:r>
          </a:p>
        </p:txBody>
      </p:sp>
      <p:sp>
        <p:nvSpPr>
          <p:cNvPr id="41" name="TextBox 40">
            <a:extLst>
              <a:ext uri="{FF2B5EF4-FFF2-40B4-BE49-F238E27FC236}">
                <a16:creationId xmlns:a16="http://schemas.microsoft.com/office/drawing/2014/main" id="{FB5A6D48-4FAA-42F1-B48D-FA697648816A}"/>
              </a:ext>
            </a:extLst>
          </p:cNvPr>
          <p:cNvSpPr txBox="1"/>
          <p:nvPr/>
        </p:nvSpPr>
        <p:spPr>
          <a:xfrm>
            <a:off x="6791214" y="3604393"/>
            <a:ext cx="3245608" cy="369332"/>
          </a:xfrm>
          <a:prstGeom prst="rect">
            <a:avLst/>
          </a:prstGeom>
          <a:noFill/>
        </p:spPr>
        <p:txBody>
          <a:bodyPr wrap="square" rtlCol="0">
            <a:spAutoFit/>
          </a:bodyPr>
          <a:lstStyle/>
          <a:p>
            <a:r>
              <a:rPr lang="en-GB"/>
              <a:t>What is a… (definition)?</a:t>
            </a:r>
          </a:p>
        </p:txBody>
      </p:sp>
      <p:sp>
        <p:nvSpPr>
          <p:cNvPr id="42" name="TextBox 41">
            <a:extLst>
              <a:ext uri="{FF2B5EF4-FFF2-40B4-BE49-F238E27FC236}">
                <a16:creationId xmlns:a16="http://schemas.microsoft.com/office/drawing/2014/main" id="{0EDF27D8-CE74-4BED-8001-BBDE184625A5}"/>
              </a:ext>
            </a:extLst>
          </p:cNvPr>
          <p:cNvSpPr txBox="1"/>
          <p:nvPr/>
        </p:nvSpPr>
        <p:spPr>
          <a:xfrm>
            <a:off x="7638757" y="2219549"/>
            <a:ext cx="2724907" cy="369332"/>
          </a:xfrm>
          <a:prstGeom prst="rect">
            <a:avLst/>
          </a:prstGeom>
          <a:noFill/>
        </p:spPr>
        <p:txBody>
          <a:bodyPr wrap="square" rtlCol="0">
            <a:spAutoFit/>
          </a:bodyPr>
          <a:lstStyle/>
          <a:p>
            <a:r>
              <a:rPr lang="en-GB"/>
              <a:t>What will happen if…?</a:t>
            </a:r>
          </a:p>
        </p:txBody>
      </p:sp>
      <p:sp>
        <p:nvSpPr>
          <p:cNvPr id="43" name="TextBox 42">
            <a:extLst>
              <a:ext uri="{FF2B5EF4-FFF2-40B4-BE49-F238E27FC236}">
                <a16:creationId xmlns:a16="http://schemas.microsoft.com/office/drawing/2014/main" id="{CF24A7FA-9ECD-42C8-97D1-969E3D70B05C}"/>
              </a:ext>
            </a:extLst>
          </p:cNvPr>
          <p:cNvSpPr txBox="1"/>
          <p:nvPr/>
        </p:nvSpPr>
        <p:spPr>
          <a:xfrm>
            <a:off x="9208558" y="1856203"/>
            <a:ext cx="1823785" cy="369332"/>
          </a:xfrm>
          <a:prstGeom prst="rect">
            <a:avLst/>
          </a:prstGeom>
          <a:noFill/>
        </p:spPr>
        <p:txBody>
          <a:bodyPr wrap="square" rtlCol="0">
            <a:spAutoFit/>
          </a:bodyPr>
          <a:lstStyle/>
          <a:p>
            <a:r>
              <a:rPr lang="en-GB"/>
              <a:t>Why…?</a:t>
            </a:r>
          </a:p>
        </p:txBody>
      </p:sp>
      <p:sp>
        <p:nvSpPr>
          <p:cNvPr id="44" name="TextBox 43">
            <a:extLst>
              <a:ext uri="{FF2B5EF4-FFF2-40B4-BE49-F238E27FC236}">
                <a16:creationId xmlns:a16="http://schemas.microsoft.com/office/drawing/2014/main" id="{E5793562-4A51-4F9A-A2FA-11D7FA3AB3FF}"/>
              </a:ext>
            </a:extLst>
          </p:cNvPr>
          <p:cNvSpPr txBox="1"/>
          <p:nvPr/>
        </p:nvSpPr>
        <p:spPr>
          <a:xfrm>
            <a:off x="372134" y="373235"/>
            <a:ext cx="9664688" cy="646331"/>
          </a:xfrm>
          <a:prstGeom prst="rect">
            <a:avLst/>
          </a:prstGeom>
          <a:noFill/>
        </p:spPr>
        <p:txBody>
          <a:bodyPr wrap="square" lIns="91440" tIns="45720" rIns="91440" bIns="45720" rtlCol="0" anchor="t">
            <a:spAutoFit/>
          </a:bodyPr>
          <a:lstStyle/>
          <a:p>
            <a:r>
              <a:rPr lang="en-GB" sz="3600">
                <a:solidFill>
                  <a:srgbClr val="542341"/>
                </a:solidFill>
                <a:latin typeface="Arial" panose="020B0604020202020204" pitchFamily="34" charset="0"/>
                <a:cs typeface="Arial" panose="020B0604020202020204" pitchFamily="34" charset="0"/>
              </a:rPr>
              <a:t>Blank’s levels of questioning</a:t>
            </a:r>
          </a:p>
        </p:txBody>
      </p:sp>
      <p:pic>
        <p:nvPicPr>
          <p:cNvPr id="45" name="Picture 44">
            <a:extLst>
              <a:ext uri="{FF2B5EF4-FFF2-40B4-BE49-F238E27FC236}">
                <a16:creationId xmlns:a16="http://schemas.microsoft.com/office/drawing/2014/main" id="{F269C69A-68E0-4665-A5C1-E166C333E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0590" y="5392101"/>
            <a:ext cx="1464129" cy="1464129"/>
          </a:xfrm>
          <a:prstGeom prst="rect">
            <a:avLst/>
          </a:prstGeom>
        </p:spPr>
      </p:pic>
      <p:sp>
        <p:nvSpPr>
          <p:cNvPr id="46" name="Oval 45">
            <a:extLst>
              <a:ext uri="{FF2B5EF4-FFF2-40B4-BE49-F238E27FC236}">
                <a16:creationId xmlns:a16="http://schemas.microsoft.com/office/drawing/2014/main" id="{B4C5686B-2136-47C7-898E-9D760D5106A0}"/>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cxnSp>
        <p:nvCxnSpPr>
          <p:cNvPr id="47" name="Straight Connector 46">
            <a:extLst>
              <a:ext uri="{FF2B5EF4-FFF2-40B4-BE49-F238E27FC236}">
                <a16:creationId xmlns:a16="http://schemas.microsoft.com/office/drawing/2014/main" id="{50F76F50-B791-4250-B660-32CCB302C91B}"/>
              </a:ext>
            </a:extLst>
          </p:cNvPr>
          <p:cNvCxnSpPr/>
          <p:nvPr/>
        </p:nvCxnSpPr>
        <p:spPr>
          <a:xfrm>
            <a:off x="464488" y="1161714"/>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grpSp>
        <p:nvGrpSpPr>
          <p:cNvPr id="48" name="Google Shape;559;p42">
            <a:extLst>
              <a:ext uri="{FF2B5EF4-FFF2-40B4-BE49-F238E27FC236}">
                <a16:creationId xmlns:a16="http://schemas.microsoft.com/office/drawing/2014/main" id="{0D7F5C9E-B5C3-43F1-937A-19D82C9940D3}"/>
              </a:ext>
            </a:extLst>
          </p:cNvPr>
          <p:cNvGrpSpPr/>
          <p:nvPr/>
        </p:nvGrpSpPr>
        <p:grpSpPr>
          <a:xfrm>
            <a:off x="7970663" y="173997"/>
            <a:ext cx="2651072" cy="606556"/>
            <a:chOff x="1164129" y="1369202"/>
            <a:chExt cx="4656517" cy="1369202"/>
          </a:xfrm>
        </p:grpSpPr>
        <p:sp>
          <p:nvSpPr>
            <p:cNvPr id="49" name="Google Shape;560;p42">
              <a:extLst>
                <a:ext uri="{FF2B5EF4-FFF2-40B4-BE49-F238E27FC236}">
                  <a16:creationId xmlns:a16="http://schemas.microsoft.com/office/drawing/2014/main" id="{A1E2CDE0-8A96-4E73-B1C8-AED644B66D60}"/>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50" name="Google Shape;561;p42">
              <a:extLst>
                <a:ext uri="{FF2B5EF4-FFF2-40B4-BE49-F238E27FC236}">
                  <a16:creationId xmlns:a16="http://schemas.microsoft.com/office/drawing/2014/main" id="{DAD463F1-6ADC-4086-8459-C5FCED722AFA}"/>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 </a:t>
              </a:r>
              <a:endParaRPr sz="2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33023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AF93E05-5353-416B-874A-8339746E44CA}"/>
              </a:ext>
            </a:extLst>
          </p:cNvPr>
          <p:cNvSpPr>
            <a:spLocks noChangeArrowheads="1"/>
          </p:cNvSpPr>
          <p:nvPr/>
        </p:nvSpPr>
        <p:spPr bwMode="auto">
          <a:xfrm>
            <a:off x="6115051" y="-323850"/>
            <a:ext cx="6264275" cy="1630363"/>
          </a:xfrm>
          <a:prstGeom prst="rect">
            <a:avLst/>
          </a:prstGeom>
          <a:noFill/>
          <a:ln>
            <a:noFill/>
          </a:ln>
          <a:extLst>
            <a:ext uri="{909E8E84-426E-40DD-AFC4-6F175D3DCCD1}">
              <a14:hiddenFill xmlns:a14="http://schemas.microsoft.com/office/drawing/2010/main">
                <a:gradFill rotWithShape="1">
                  <a:gsLst>
                    <a:gs pos="0">
                      <a:srgbClr val="FFFFFF"/>
                    </a:gs>
                    <a:gs pos="100000">
                      <a:srgbClr val="CCFFCC"/>
                    </a:gs>
                  </a:gsLst>
                  <a:lin ang="5400000" scaled="1"/>
                </a:gradFill>
              </a14:hiddenFill>
            </a:ext>
            <a:ext uri="{91240B29-F687-4F45-9708-019B960494DF}">
              <a14:hiddenLine xmlns:a14="http://schemas.microsoft.com/office/drawing/2010/main" w="19050">
                <a:solidFill>
                  <a:srgbClr val="000000"/>
                </a:solidFill>
                <a:prstDash val="lgDash"/>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6" name="Rectangle 4">
            <a:extLst>
              <a:ext uri="{FF2B5EF4-FFF2-40B4-BE49-F238E27FC236}">
                <a16:creationId xmlns:a16="http://schemas.microsoft.com/office/drawing/2014/main" id="{EC17B56A-35D5-4485-945D-4B1A9A9A74BA}"/>
              </a:ext>
            </a:extLst>
          </p:cNvPr>
          <p:cNvSpPr>
            <a:spLocks noChangeArrowheads="1"/>
          </p:cNvSpPr>
          <p:nvPr/>
        </p:nvSpPr>
        <p:spPr bwMode="auto">
          <a:xfrm>
            <a:off x="1957387" y="4038427"/>
            <a:ext cx="8710613"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4" name="Rectangle 7">
            <a:extLst>
              <a:ext uri="{FF2B5EF4-FFF2-40B4-BE49-F238E27FC236}">
                <a16:creationId xmlns:a16="http://schemas.microsoft.com/office/drawing/2014/main" id="{BD9CEE0A-76BC-4A27-A0A5-06D7A074722B}"/>
              </a:ext>
            </a:extLst>
          </p:cNvPr>
          <p:cNvSpPr>
            <a:spLocks noChangeArrowheads="1"/>
          </p:cNvSpPr>
          <p:nvPr/>
        </p:nvSpPr>
        <p:spPr bwMode="auto">
          <a:xfrm>
            <a:off x="4059044" y="2667759"/>
            <a:ext cx="6608956"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2" name="Rectangle 10">
            <a:extLst>
              <a:ext uri="{FF2B5EF4-FFF2-40B4-BE49-F238E27FC236}">
                <a16:creationId xmlns:a16="http://schemas.microsoft.com/office/drawing/2014/main" id="{67C1B69B-3326-4650-9B40-4A0AADB4D675}"/>
              </a:ext>
            </a:extLst>
          </p:cNvPr>
          <p:cNvSpPr>
            <a:spLocks noChangeArrowheads="1"/>
          </p:cNvSpPr>
          <p:nvPr/>
        </p:nvSpPr>
        <p:spPr bwMode="auto">
          <a:xfrm>
            <a:off x="6026149" y="1296625"/>
            <a:ext cx="4641851"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0" name="Rectangle 19">
            <a:extLst>
              <a:ext uri="{FF2B5EF4-FFF2-40B4-BE49-F238E27FC236}">
                <a16:creationId xmlns:a16="http://schemas.microsoft.com/office/drawing/2014/main" id="{8CD064D7-6DB5-44AB-B81D-4DE36B209712}"/>
              </a:ext>
            </a:extLst>
          </p:cNvPr>
          <p:cNvSpPr>
            <a:spLocks noChangeArrowheads="1"/>
          </p:cNvSpPr>
          <p:nvPr/>
        </p:nvSpPr>
        <p:spPr bwMode="auto">
          <a:xfrm>
            <a:off x="464488" y="5423461"/>
            <a:ext cx="10203512" cy="132715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093" name="Rectangle 21">
            <a:extLst>
              <a:ext uri="{FF2B5EF4-FFF2-40B4-BE49-F238E27FC236}">
                <a16:creationId xmlns:a16="http://schemas.microsoft.com/office/drawing/2014/main" id="{6804060B-B421-476F-8CDE-4D1F613286ED}"/>
              </a:ext>
            </a:extLst>
          </p:cNvPr>
          <p:cNvSpPr>
            <a:spLocks noChangeArrowheads="1"/>
          </p:cNvSpPr>
          <p:nvPr/>
        </p:nvSpPr>
        <p:spPr bwMode="auto">
          <a:xfrm>
            <a:off x="7272048" y="-52390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096" name="Text Box 24">
            <a:extLst>
              <a:ext uri="{FF2B5EF4-FFF2-40B4-BE49-F238E27FC236}">
                <a16:creationId xmlns:a16="http://schemas.microsoft.com/office/drawing/2014/main" id="{2AE00FE9-FEA5-410E-8E61-E50525151531}"/>
              </a:ext>
            </a:extLst>
          </p:cNvPr>
          <p:cNvSpPr txBox="1">
            <a:spLocks noChangeArrowheads="1"/>
          </p:cNvSpPr>
          <p:nvPr/>
        </p:nvSpPr>
        <p:spPr bwMode="auto">
          <a:xfrm>
            <a:off x="1828336" y="5696965"/>
            <a:ext cx="3724972" cy="7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1: </a:t>
            </a:r>
            <a:r>
              <a:rPr lang="en-GB" altLang="en-US" sz="2400">
                <a:ea typeface="MS Mincho" panose="02020609040205080304" pitchFamily="49" charset="-128"/>
                <a:cs typeface="Arial" panose="020B0604020202020204" pitchFamily="34" charset="0"/>
              </a:rPr>
              <a:t>Here and now</a:t>
            </a:r>
          </a:p>
        </p:txBody>
      </p:sp>
      <p:sp>
        <p:nvSpPr>
          <p:cNvPr id="46097" name="Text Box 25">
            <a:extLst>
              <a:ext uri="{FF2B5EF4-FFF2-40B4-BE49-F238E27FC236}">
                <a16:creationId xmlns:a16="http://schemas.microsoft.com/office/drawing/2014/main" id="{85D52564-1DAB-4B49-8627-5F3D60BDEAD9}"/>
              </a:ext>
            </a:extLst>
          </p:cNvPr>
          <p:cNvSpPr txBox="1">
            <a:spLocks noChangeArrowheads="1"/>
          </p:cNvSpPr>
          <p:nvPr/>
        </p:nvSpPr>
        <p:spPr bwMode="auto">
          <a:xfrm>
            <a:off x="1847850" y="260351"/>
            <a:ext cx="457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a:cs typeface="Arial" panose="020B0604020202020204" pitchFamily="34" charset="0"/>
            </a:endParaRPr>
          </a:p>
        </p:txBody>
      </p:sp>
      <p:sp>
        <p:nvSpPr>
          <p:cNvPr id="28" name="Text Box 24">
            <a:extLst>
              <a:ext uri="{FF2B5EF4-FFF2-40B4-BE49-F238E27FC236}">
                <a16:creationId xmlns:a16="http://schemas.microsoft.com/office/drawing/2014/main" id="{4266456C-A07B-4388-8CC4-F25D2D0C4963}"/>
              </a:ext>
            </a:extLst>
          </p:cNvPr>
          <p:cNvSpPr txBox="1">
            <a:spLocks noChangeArrowheads="1"/>
          </p:cNvSpPr>
          <p:nvPr/>
        </p:nvSpPr>
        <p:spPr bwMode="auto">
          <a:xfrm>
            <a:off x="2351787" y="4282028"/>
            <a:ext cx="7706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2: </a:t>
            </a:r>
            <a:r>
              <a:rPr lang="en-GB" altLang="en-US" sz="2400">
                <a:ea typeface="MS Mincho" panose="02020609040205080304" pitchFamily="49" charset="-128"/>
                <a:cs typeface="Arial" panose="020B0604020202020204" pitchFamily="34" charset="0"/>
              </a:rPr>
              <a:t>More detailed here and now, describing things</a:t>
            </a:r>
          </a:p>
        </p:txBody>
      </p:sp>
      <p:sp>
        <p:nvSpPr>
          <p:cNvPr id="2" name="TextBox 1">
            <a:extLst>
              <a:ext uri="{FF2B5EF4-FFF2-40B4-BE49-F238E27FC236}">
                <a16:creationId xmlns:a16="http://schemas.microsoft.com/office/drawing/2014/main" id="{7B4E6A82-3CE4-44D8-B317-5632658EECA3}"/>
              </a:ext>
            </a:extLst>
          </p:cNvPr>
          <p:cNvSpPr txBox="1"/>
          <p:nvPr/>
        </p:nvSpPr>
        <p:spPr>
          <a:xfrm>
            <a:off x="3112428" y="6150844"/>
            <a:ext cx="1609028" cy="369332"/>
          </a:xfrm>
          <a:prstGeom prst="rect">
            <a:avLst/>
          </a:prstGeom>
          <a:noFill/>
        </p:spPr>
        <p:txBody>
          <a:bodyPr wrap="square" rtlCol="0">
            <a:spAutoFit/>
          </a:bodyPr>
          <a:lstStyle/>
          <a:p>
            <a:r>
              <a:rPr lang="en-GB"/>
              <a:t>What’s that?</a:t>
            </a:r>
          </a:p>
        </p:txBody>
      </p:sp>
      <p:sp>
        <p:nvSpPr>
          <p:cNvPr id="30" name="TextBox 29">
            <a:extLst>
              <a:ext uri="{FF2B5EF4-FFF2-40B4-BE49-F238E27FC236}">
                <a16:creationId xmlns:a16="http://schemas.microsoft.com/office/drawing/2014/main" id="{4EB432EA-1CD1-4BA8-9FE8-43218E0E4653}"/>
              </a:ext>
            </a:extLst>
          </p:cNvPr>
          <p:cNvSpPr txBox="1"/>
          <p:nvPr/>
        </p:nvSpPr>
        <p:spPr>
          <a:xfrm>
            <a:off x="7224364" y="6244536"/>
            <a:ext cx="1609028" cy="369332"/>
          </a:xfrm>
          <a:prstGeom prst="rect">
            <a:avLst/>
          </a:prstGeom>
          <a:noFill/>
        </p:spPr>
        <p:txBody>
          <a:bodyPr wrap="square" rtlCol="0">
            <a:spAutoFit/>
          </a:bodyPr>
          <a:lstStyle/>
          <a:p>
            <a:r>
              <a:rPr lang="en-GB"/>
              <a:t>Who is it?</a:t>
            </a:r>
          </a:p>
        </p:txBody>
      </p:sp>
      <p:sp>
        <p:nvSpPr>
          <p:cNvPr id="31" name="TextBox 30">
            <a:extLst>
              <a:ext uri="{FF2B5EF4-FFF2-40B4-BE49-F238E27FC236}">
                <a16:creationId xmlns:a16="http://schemas.microsoft.com/office/drawing/2014/main" id="{486AB9B6-0E16-4CA6-A768-97C083076635}"/>
              </a:ext>
            </a:extLst>
          </p:cNvPr>
          <p:cNvSpPr txBox="1"/>
          <p:nvPr/>
        </p:nvSpPr>
        <p:spPr>
          <a:xfrm>
            <a:off x="8754636" y="5676859"/>
            <a:ext cx="1609028" cy="369332"/>
          </a:xfrm>
          <a:prstGeom prst="rect">
            <a:avLst/>
          </a:prstGeom>
          <a:noFill/>
        </p:spPr>
        <p:txBody>
          <a:bodyPr wrap="square" rtlCol="0">
            <a:spAutoFit/>
          </a:bodyPr>
          <a:lstStyle/>
          <a:p>
            <a:r>
              <a:rPr lang="en-GB"/>
              <a:t>Where is X?</a:t>
            </a:r>
          </a:p>
        </p:txBody>
      </p:sp>
      <p:sp>
        <p:nvSpPr>
          <p:cNvPr id="32" name="TextBox 31">
            <a:extLst>
              <a:ext uri="{FF2B5EF4-FFF2-40B4-BE49-F238E27FC236}">
                <a16:creationId xmlns:a16="http://schemas.microsoft.com/office/drawing/2014/main" id="{9037E7C1-5A77-4DC7-8236-1CDADE936B90}"/>
              </a:ext>
            </a:extLst>
          </p:cNvPr>
          <p:cNvSpPr txBox="1"/>
          <p:nvPr/>
        </p:nvSpPr>
        <p:spPr>
          <a:xfrm>
            <a:off x="5411555" y="5505242"/>
            <a:ext cx="2016590" cy="369332"/>
          </a:xfrm>
          <a:prstGeom prst="rect">
            <a:avLst/>
          </a:prstGeom>
          <a:noFill/>
        </p:spPr>
        <p:txBody>
          <a:bodyPr wrap="square" rtlCol="0">
            <a:spAutoFit/>
          </a:bodyPr>
          <a:lstStyle/>
          <a:p>
            <a:r>
              <a:rPr lang="en-GB"/>
              <a:t>Find one like this</a:t>
            </a:r>
          </a:p>
        </p:txBody>
      </p:sp>
      <p:sp>
        <p:nvSpPr>
          <p:cNvPr id="33" name="TextBox 32">
            <a:extLst>
              <a:ext uri="{FF2B5EF4-FFF2-40B4-BE49-F238E27FC236}">
                <a16:creationId xmlns:a16="http://schemas.microsoft.com/office/drawing/2014/main" id="{4B91253D-25E7-4ACC-955F-62EE212804A9}"/>
              </a:ext>
            </a:extLst>
          </p:cNvPr>
          <p:cNvSpPr txBox="1"/>
          <p:nvPr/>
        </p:nvSpPr>
        <p:spPr>
          <a:xfrm>
            <a:off x="2133600" y="4888711"/>
            <a:ext cx="2159860" cy="369332"/>
          </a:xfrm>
          <a:prstGeom prst="rect">
            <a:avLst/>
          </a:prstGeom>
          <a:noFill/>
        </p:spPr>
        <p:txBody>
          <a:bodyPr wrap="square" rtlCol="0">
            <a:spAutoFit/>
          </a:bodyPr>
          <a:lstStyle/>
          <a:p>
            <a:r>
              <a:rPr lang="en-GB"/>
              <a:t>What’s happening?</a:t>
            </a:r>
          </a:p>
        </p:txBody>
      </p:sp>
      <p:sp>
        <p:nvSpPr>
          <p:cNvPr id="34" name="TextBox 33">
            <a:extLst>
              <a:ext uri="{FF2B5EF4-FFF2-40B4-BE49-F238E27FC236}">
                <a16:creationId xmlns:a16="http://schemas.microsoft.com/office/drawing/2014/main" id="{B111F2C3-A63E-4582-A4AD-3E51EF09A5A4}"/>
              </a:ext>
            </a:extLst>
          </p:cNvPr>
          <p:cNvSpPr txBox="1"/>
          <p:nvPr/>
        </p:nvSpPr>
        <p:spPr>
          <a:xfrm>
            <a:off x="4687860" y="4705703"/>
            <a:ext cx="3245608" cy="369332"/>
          </a:xfrm>
          <a:prstGeom prst="rect">
            <a:avLst/>
          </a:prstGeom>
          <a:noFill/>
        </p:spPr>
        <p:txBody>
          <a:bodyPr wrap="square" rtlCol="0">
            <a:spAutoFit/>
          </a:bodyPr>
          <a:lstStyle/>
          <a:p>
            <a:r>
              <a:rPr lang="en-GB"/>
              <a:t>Find something that is a fruit</a:t>
            </a:r>
          </a:p>
        </p:txBody>
      </p:sp>
      <p:sp>
        <p:nvSpPr>
          <p:cNvPr id="35" name="TextBox 34">
            <a:extLst>
              <a:ext uri="{FF2B5EF4-FFF2-40B4-BE49-F238E27FC236}">
                <a16:creationId xmlns:a16="http://schemas.microsoft.com/office/drawing/2014/main" id="{29347C9E-7524-4C2E-8B3C-1070FA17B0FB}"/>
              </a:ext>
            </a:extLst>
          </p:cNvPr>
          <p:cNvSpPr txBox="1"/>
          <p:nvPr/>
        </p:nvSpPr>
        <p:spPr>
          <a:xfrm>
            <a:off x="7933468" y="4924401"/>
            <a:ext cx="2580317" cy="369332"/>
          </a:xfrm>
          <a:prstGeom prst="rect">
            <a:avLst/>
          </a:prstGeom>
          <a:noFill/>
        </p:spPr>
        <p:txBody>
          <a:bodyPr wrap="square" rtlCol="0">
            <a:spAutoFit/>
          </a:bodyPr>
          <a:lstStyle/>
          <a:p>
            <a:r>
              <a:rPr lang="en-GB"/>
              <a:t>How are these different?</a:t>
            </a:r>
          </a:p>
        </p:txBody>
      </p:sp>
      <p:sp>
        <p:nvSpPr>
          <p:cNvPr id="36" name="Text Box 24">
            <a:extLst>
              <a:ext uri="{FF2B5EF4-FFF2-40B4-BE49-F238E27FC236}">
                <a16:creationId xmlns:a16="http://schemas.microsoft.com/office/drawing/2014/main" id="{8B702BE8-1DB2-425F-A03D-6D02AECDC0C0}"/>
              </a:ext>
            </a:extLst>
          </p:cNvPr>
          <p:cNvSpPr txBox="1">
            <a:spLocks noChangeArrowheads="1"/>
          </p:cNvSpPr>
          <p:nvPr/>
        </p:nvSpPr>
        <p:spPr bwMode="auto">
          <a:xfrm>
            <a:off x="4221435" y="2941394"/>
            <a:ext cx="4855658" cy="76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3: </a:t>
            </a:r>
            <a:r>
              <a:rPr lang="en-GB" altLang="en-US" sz="2400">
                <a:ea typeface="MS Mincho" panose="02020609040205080304" pitchFamily="49" charset="-128"/>
                <a:cs typeface="Arial" panose="020B0604020202020204" pitchFamily="34" charset="0"/>
              </a:rPr>
              <a:t>Stories and events</a:t>
            </a:r>
          </a:p>
        </p:txBody>
      </p:sp>
      <p:sp>
        <p:nvSpPr>
          <p:cNvPr id="37" name="Text Box 24">
            <a:extLst>
              <a:ext uri="{FF2B5EF4-FFF2-40B4-BE49-F238E27FC236}">
                <a16:creationId xmlns:a16="http://schemas.microsoft.com/office/drawing/2014/main" id="{E72387D7-4BF8-42EA-86AF-2D191802A6FE}"/>
              </a:ext>
            </a:extLst>
          </p:cNvPr>
          <p:cNvSpPr txBox="1">
            <a:spLocks noChangeArrowheads="1"/>
          </p:cNvSpPr>
          <p:nvPr/>
        </p:nvSpPr>
        <p:spPr bwMode="auto">
          <a:xfrm>
            <a:off x="6176685" y="1510357"/>
            <a:ext cx="4855658" cy="76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4: </a:t>
            </a:r>
            <a:r>
              <a:rPr lang="en-GB" altLang="en-US" sz="2400">
                <a:ea typeface="MS Mincho" panose="02020609040205080304" pitchFamily="49" charset="-128"/>
                <a:cs typeface="Arial" panose="020B0604020202020204" pitchFamily="34" charset="0"/>
              </a:rPr>
              <a:t>Analysing &amp; reasoning</a:t>
            </a:r>
          </a:p>
        </p:txBody>
      </p:sp>
      <p:sp>
        <p:nvSpPr>
          <p:cNvPr id="38" name="TextBox 37">
            <a:extLst>
              <a:ext uri="{FF2B5EF4-FFF2-40B4-BE49-F238E27FC236}">
                <a16:creationId xmlns:a16="http://schemas.microsoft.com/office/drawing/2014/main" id="{3B5CD1DF-D930-4CBB-9FCA-9410785FA461}"/>
              </a:ext>
            </a:extLst>
          </p:cNvPr>
          <p:cNvSpPr txBox="1"/>
          <p:nvPr/>
        </p:nvSpPr>
        <p:spPr>
          <a:xfrm>
            <a:off x="4287260" y="3452876"/>
            <a:ext cx="1889425" cy="369332"/>
          </a:xfrm>
          <a:prstGeom prst="rect">
            <a:avLst/>
          </a:prstGeom>
          <a:noFill/>
        </p:spPr>
        <p:txBody>
          <a:bodyPr wrap="square" rtlCol="0">
            <a:spAutoFit/>
          </a:bodyPr>
          <a:lstStyle/>
          <a:p>
            <a:r>
              <a:rPr lang="en-GB"/>
              <a:t>Tell me how to…</a:t>
            </a:r>
          </a:p>
        </p:txBody>
      </p:sp>
      <p:sp>
        <p:nvSpPr>
          <p:cNvPr id="39" name="TextBox 38">
            <a:extLst>
              <a:ext uri="{FF2B5EF4-FFF2-40B4-BE49-F238E27FC236}">
                <a16:creationId xmlns:a16="http://schemas.microsoft.com/office/drawing/2014/main" id="{4D26C7E7-BD53-4D72-902B-942AEBBAFA7B}"/>
              </a:ext>
            </a:extLst>
          </p:cNvPr>
          <p:cNvSpPr txBox="1"/>
          <p:nvPr/>
        </p:nvSpPr>
        <p:spPr>
          <a:xfrm>
            <a:off x="6205093" y="1911603"/>
            <a:ext cx="1823785" cy="369332"/>
          </a:xfrm>
          <a:prstGeom prst="rect">
            <a:avLst/>
          </a:prstGeom>
          <a:noFill/>
        </p:spPr>
        <p:txBody>
          <a:bodyPr wrap="square" rtlCol="0">
            <a:spAutoFit/>
          </a:bodyPr>
          <a:lstStyle/>
          <a:p>
            <a:r>
              <a:rPr lang="en-GB"/>
              <a:t>How could he…</a:t>
            </a:r>
          </a:p>
        </p:txBody>
      </p:sp>
      <p:sp>
        <p:nvSpPr>
          <p:cNvPr id="40" name="TextBox 39">
            <a:extLst>
              <a:ext uri="{FF2B5EF4-FFF2-40B4-BE49-F238E27FC236}">
                <a16:creationId xmlns:a16="http://schemas.microsoft.com/office/drawing/2014/main" id="{4C4C910E-BBE1-447C-876A-17E9C7B03B72}"/>
              </a:ext>
            </a:extLst>
          </p:cNvPr>
          <p:cNvSpPr txBox="1"/>
          <p:nvPr/>
        </p:nvSpPr>
        <p:spPr>
          <a:xfrm>
            <a:off x="8249743" y="2717289"/>
            <a:ext cx="3245608" cy="369332"/>
          </a:xfrm>
          <a:prstGeom prst="rect">
            <a:avLst/>
          </a:prstGeom>
          <a:noFill/>
        </p:spPr>
        <p:txBody>
          <a:bodyPr wrap="square" rtlCol="0">
            <a:spAutoFit/>
          </a:bodyPr>
          <a:lstStyle/>
          <a:p>
            <a:r>
              <a:rPr lang="en-GB"/>
              <a:t>What will happen next?</a:t>
            </a:r>
          </a:p>
        </p:txBody>
      </p:sp>
      <p:sp>
        <p:nvSpPr>
          <p:cNvPr id="41" name="TextBox 40">
            <a:extLst>
              <a:ext uri="{FF2B5EF4-FFF2-40B4-BE49-F238E27FC236}">
                <a16:creationId xmlns:a16="http://schemas.microsoft.com/office/drawing/2014/main" id="{FB5A6D48-4FAA-42F1-B48D-FA697648816A}"/>
              </a:ext>
            </a:extLst>
          </p:cNvPr>
          <p:cNvSpPr txBox="1"/>
          <p:nvPr/>
        </p:nvSpPr>
        <p:spPr>
          <a:xfrm>
            <a:off x="6791214" y="3604393"/>
            <a:ext cx="3245608" cy="369332"/>
          </a:xfrm>
          <a:prstGeom prst="rect">
            <a:avLst/>
          </a:prstGeom>
          <a:noFill/>
        </p:spPr>
        <p:txBody>
          <a:bodyPr wrap="square" rtlCol="0">
            <a:spAutoFit/>
          </a:bodyPr>
          <a:lstStyle/>
          <a:p>
            <a:r>
              <a:rPr lang="en-GB"/>
              <a:t>What is a… (definition)</a:t>
            </a:r>
          </a:p>
        </p:txBody>
      </p:sp>
      <p:sp>
        <p:nvSpPr>
          <p:cNvPr id="42" name="TextBox 41">
            <a:extLst>
              <a:ext uri="{FF2B5EF4-FFF2-40B4-BE49-F238E27FC236}">
                <a16:creationId xmlns:a16="http://schemas.microsoft.com/office/drawing/2014/main" id="{0EDF27D8-CE74-4BED-8001-BBDE184625A5}"/>
              </a:ext>
            </a:extLst>
          </p:cNvPr>
          <p:cNvSpPr txBox="1"/>
          <p:nvPr/>
        </p:nvSpPr>
        <p:spPr>
          <a:xfrm>
            <a:off x="7638757" y="2219549"/>
            <a:ext cx="2724907" cy="369332"/>
          </a:xfrm>
          <a:prstGeom prst="rect">
            <a:avLst/>
          </a:prstGeom>
          <a:noFill/>
        </p:spPr>
        <p:txBody>
          <a:bodyPr wrap="square" rtlCol="0">
            <a:spAutoFit/>
          </a:bodyPr>
          <a:lstStyle/>
          <a:p>
            <a:r>
              <a:rPr lang="en-GB"/>
              <a:t>What will happen if…</a:t>
            </a:r>
          </a:p>
        </p:txBody>
      </p:sp>
      <p:sp>
        <p:nvSpPr>
          <p:cNvPr id="43" name="TextBox 42">
            <a:extLst>
              <a:ext uri="{FF2B5EF4-FFF2-40B4-BE49-F238E27FC236}">
                <a16:creationId xmlns:a16="http://schemas.microsoft.com/office/drawing/2014/main" id="{CF24A7FA-9ECD-42C8-97D1-969E3D70B05C}"/>
              </a:ext>
            </a:extLst>
          </p:cNvPr>
          <p:cNvSpPr txBox="1"/>
          <p:nvPr/>
        </p:nvSpPr>
        <p:spPr>
          <a:xfrm>
            <a:off x="9208558" y="1856203"/>
            <a:ext cx="1823785"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Why…</a:t>
            </a:r>
          </a:p>
        </p:txBody>
      </p:sp>
      <p:sp>
        <p:nvSpPr>
          <p:cNvPr id="44" name="TextBox 43">
            <a:extLst>
              <a:ext uri="{FF2B5EF4-FFF2-40B4-BE49-F238E27FC236}">
                <a16:creationId xmlns:a16="http://schemas.microsoft.com/office/drawing/2014/main" id="{E5793562-4A51-4F9A-A2FA-11D7FA3AB3FF}"/>
              </a:ext>
            </a:extLst>
          </p:cNvPr>
          <p:cNvSpPr txBox="1"/>
          <p:nvPr/>
        </p:nvSpPr>
        <p:spPr>
          <a:xfrm>
            <a:off x="106136" y="343575"/>
            <a:ext cx="9664688" cy="646331"/>
          </a:xfrm>
          <a:prstGeom prst="rect">
            <a:avLst/>
          </a:prstGeom>
          <a:noFill/>
        </p:spPr>
        <p:txBody>
          <a:bodyPr wrap="square" lIns="91440" tIns="45720" rIns="91440" bIns="45720" rtlCol="0" anchor="t">
            <a:spAutoFit/>
          </a:bodyPr>
          <a:lstStyle/>
          <a:p>
            <a:r>
              <a:rPr lang="en-GB" sz="3600">
                <a:solidFill>
                  <a:srgbClr val="542341"/>
                </a:solidFill>
                <a:latin typeface="Arial" panose="020B0604020202020204" pitchFamily="34" charset="0"/>
                <a:cs typeface="Arial" panose="020B0604020202020204" pitchFamily="34" charset="0"/>
              </a:rPr>
              <a:t>Practise differentiating your questions</a:t>
            </a:r>
          </a:p>
        </p:txBody>
      </p:sp>
      <p:pic>
        <p:nvPicPr>
          <p:cNvPr id="45" name="Picture 44">
            <a:extLst>
              <a:ext uri="{FF2B5EF4-FFF2-40B4-BE49-F238E27FC236}">
                <a16:creationId xmlns:a16="http://schemas.microsoft.com/office/drawing/2014/main" id="{F269C69A-68E0-4665-A5C1-E166C333E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0590" y="5392101"/>
            <a:ext cx="1464129" cy="1464129"/>
          </a:xfrm>
          <a:prstGeom prst="rect">
            <a:avLst/>
          </a:prstGeom>
        </p:spPr>
      </p:pic>
      <p:sp>
        <p:nvSpPr>
          <p:cNvPr id="46" name="Oval 45">
            <a:extLst>
              <a:ext uri="{FF2B5EF4-FFF2-40B4-BE49-F238E27FC236}">
                <a16:creationId xmlns:a16="http://schemas.microsoft.com/office/drawing/2014/main" id="{B4C5686B-2136-47C7-898E-9D760D5106A0}"/>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cxnSp>
        <p:nvCxnSpPr>
          <p:cNvPr id="47" name="Straight Connector 46">
            <a:extLst>
              <a:ext uri="{FF2B5EF4-FFF2-40B4-BE49-F238E27FC236}">
                <a16:creationId xmlns:a16="http://schemas.microsoft.com/office/drawing/2014/main" id="{50F76F50-B791-4250-B660-32CCB302C91B}"/>
              </a:ext>
            </a:extLst>
          </p:cNvPr>
          <p:cNvCxnSpPr/>
          <p:nvPr/>
        </p:nvCxnSpPr>
        <p:spPr>
          <a:xfrm>
            <a:off x="299596" y="1116745"/>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grpSp>
        <p:nvGrpSpPr>
          <p:cNvPr id="48" name="Google Shape;559;p42">
            <a:extLst>
              <a:ext uri="{FF2B5EF4-FFF2-40B4-BE49-F238E27FC236}">
                <a16:creationId xmlns:a16="http://schemas.microsoft.com/office/drawing/2014/main" id="{0D7F5C9E-B5C3-43F1-937A-19D82C9940D3}"/>
              </a:ext>
            </a:extLst>
          </p:cNvPr>
          <p:cNvGrpSpPr/>
          <p:nvPr/>
        </p:nvGrpSpPr>
        <p:grpSpPr>
          <a:xfrm>
            <a:off x="7970663" y="173997"/>
            <a:ext cx="2651072" cy="606556"/>
            <a:chOff x="1164129" y="1369202"/>
            <a:chExt cx="4656517" cy="1369202"/>
          </a:xfrm>
        </p:grpSpPr>
        <p:sp>
          <p:nvSpPr>
            <p:cNvPr id="49" name="Google Shape;560;p42">
              <a:extLst>
                <a:ext uri="{FF2B5EF4-FFF2-40B4-BE49-F238E27FC236}">
                  <a16:creationId xmlns:a16="http://schemas.microsoft.com/office/drawing/2014/main" id="{A1E2CDE0-8A96-4E73-B1C8-AED644B66D60}"/>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50" name="Google Shape;561;p42">
              <a:extLst>
                <a:ext uri="{FF2B5EF4-FFF2-40B4-BE49-F238E27FC236}">
                  <a16:creationId xmlns:a16="http://schemas.microsoft.com/office/drawing/2014/main" id="{DAD463F1-6ADC-4086-8459-C5FCED722AFA}"/>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 </a:t>
              </a:r>
              <a:endParaRPr sz="2600">
                <a:latin typeface="Arial" panose="020B0604020202020204" pitchFamily="34" charset="0"/>
                <a:cs typeface="Arial" panose="020B0604020202020204" pitchFamily="34" charset="0"/>
              </a:endParaRPr>
            </a:p>
          </p:txBody>
        </p:sp>
      </p:grpSp>
      <p:sp>
        <p:nvSpPr>
          <p:cNvPr id="52" name="Rectangle 51">
            <a:extLst>
              <a:ext uri="{FF2B5EF4-FFF2-40B4-BE49-F238E27FC236}">
                <a16:creationId xmlns:a16="http://schemas.microsoft.com/office/drawing/2014/main" id="{CEE82700-DAD4-4F3A-889A-6C61558C5B9F}"/>
              </a:ext>
            </a:extLst>
          </p:cNvPr>
          <p:cNvSpPr/>
          <p:nvPr/>
        </p:nvSpPr>
        <p:spPr>
          <a:xfrm>
            <a:off x="10818536" y="1030290"/>
            <a:ext cx="1202776" cy="5612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sp>
        <p:nvSpPr>
          <p:cNvPr id="3" name="TextBox 2">
            <a:extLst>
              <a:ext uri="{FF2B5EF4-FFF2-40B4-BE49-F238E27FC236}">
                <a16:creationId xmlns:a16="http://schemas.microsoft.com/office/drawing/2014/main" id="{5673980D-1B8D-440F-9CA6-64285AB39DC1}"/>
              </a:ext>
            </a:extLst>
          </p:cNvPr>
          <p:cNvSpPr txBox="1"/>
          <p:nvPr/>
        </p:nvSpPr>
        <p:spPr>
          <a:xfrm>
            <a:off x="557371" y="1840190"/>
            <a:ext cx="3074224" cy="1200329"/>
          </a:xfrm>
          <a:prstGeom prst="rect">
            <a:avLst/>
          </a:prstGeom>
          <a:noFill/>
        </p:spPr>
        <p:txBody>
          <a:bodyPr wrap="square" rtlCol="0">
            <a:spAutoFit/>
          </a:bodyPr>
          <a:lstStyle/>
          <a:p>
            <a:r>
              <a:rPr lang="en-GB" sz="2400">
                <a:solidFill>
                  <a:srgbClr val="552343"/>
                </a:solidFill>
                <a:latin typeface="Arial" panose="020B0604020202020204" pitchFamily="34" charset="0"/>
                <a:cs typeface="Arial" panose="020B0604020202020204" pitchFamily="34" charset="0"/>
              </a:rPr>
              <a:t>Choose a book that you are currently reading in your class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cxnSp>
        <p:nvCxnSpPr>
          <p:cNvPr id="5" name="Straight Connector 4">
            <a:extLst>
              <a:ext uri="{FF2B5EF4-FFF2-40B4-BE49-F238E27FC236}">
                <a16:creationId xmlns:a16="http://schemas.microsoft.com/office/drawing/2014/main" id="{9C2C02F3-7292-4DF0-83A3-1D78518FE4A8}"/>
              </a:ext>
            </a:extLst>
          </p:cNvPr>
          <p:cNvCxnSpPr/>
          <p:nvPr/>
        </p:nvCxnSpPr>
        <p:spPr>
          <a:xfrm>
            <a:off x="592788" y="1455247"/>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543905" y="1759929"/>
            <a:ext cx="10503342" cy="3877985"/>
          </a:xfrm>
          <a:prstGeom prst="rect">
            <a:avLst/>
          </a:prstGeom>
        </p:spPr>
        <p:txBody>
          <a:bodyPr wrap="square">
            <a:spAutoFit/>
          </a:bodyPr>
          <a:lstStyle/>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Give children </a:t>
            </a:r>
            <a:r>
              <a:rPr lang="en-GB" sz="2800" b="1">
                <a:solidFill>
                  <a:schemeClr val="accent2"/>
                </a:solidFill>
                <a:latin typeface="Arial" panose="020B0604020202020204" pitchFamily="34" charset="0"/>
                <a:cs typeface="Arial" panose="020B0604020202020204" pitchFamily="34" charset="0"/>
              </a:rPr>
              <a:t>extra time </a:t>
            </a:r>
            <a:r>
              <a:rPr lang="en-GB" sz="2800">
                <a:solidFill>
                  <a:srgbClr val="542341"/>
                </a:solidFill>
                <a:latin typeface="Arial" panose="020B0604020202020204" pitchFamily="34" charset="0"/>
                <a:cs typeface="Arial" panose="020B0604020202020204" pitchFamily="34" charset="0"/>
              </a:rPr>
              <a:t>to express themselves</a:t>
            </a: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Repeat </a:t>
            </a:r>
            <a:r>
              <a:rPr lang="en-GB" sz="2800">
                <a:solidFill>
                  <a:srgbClr val="542341"/>
                </a:solidFill>
                <a:latin typeface="Arial" panose="020B0604020202020204" pitchFamily="34" charset="0"/>
                <a:cs typeface="Arial" panose="020B0604020202020204" pitchFamily="34" charset="0"/>
              </a:rPr>
              <a:t>what they say back correctly but still in a positive way</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Accept </a:t>
            </a:r>
            <a:r>
              <a:rPr lang="en-GB" sz="2800" b="1">
                <a:solidFill>
                  <a:schemeClr val="accent2"/>
                </a:solidFill>
                <a:latin typeface="Arial" panose="020B0604020202020204" pitchFamily="34" charset="0"/>
                <a:cs typeface="Arial" panose="020B0604020202020204" pitchFamily="34" charset="0"/>
              </a:rPr>
              <a:t>any form </a:t>
            </a:r>
            <a:r>
              <a:rPr lang="en-GB" sz="2800">
                <a:solidFill>
                  <a:srgbClr val="542341"/>
                </a:solidFill>
                <a:latin typeface="Arial" panose="020B0604020202020204" pitchFamily="34" charset="0"/>
                <a:cs typeface="Arial" panose="020B0604020202020204" pitchFamily="34" charset="0"/>
              </a:rPr>
              <a:t>of communication</a:t>
            </a: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Expand</a:t>
            </a:r>
            <a:r>
              <a:rPr lang="en-GB" sz="2800">
                <a:solidFill>
                  <a:srgbClr val="542341"/>
                </a:solidFill>
                <a:latin typeface="Arial" panose="020B0604020202020204" pitchFamily="34" charset="0"/>
                <a:cs typeface="Arial" panose="020B0604020202020204" pitchFamily="34" charset="0"/>
              </a:rPr>
              <a:t> on what they say</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Be kind but </a:t>
            </a:r>
            <a:r>
              <a:rPr lang="en-GB" sz="2800" b="1">
                <a:solidFill>
                  <a:schemeClr val="accent2"/>
                </a:solidFill>
                <a:latin typeface="Arial" panose="020B0604020202020204" pitchFamily="34" charset="0"/>
                <a:cs typeface="Arial" panose="020B0604020202020204" pitchFamily="34" charset="0"/>
              </a:rPr>
              <a:t>honest</a:t>
            </a:r>
            <a:r>
              <a:rPr lang="en-GB" sz="2800">
                <a:solidFill>
                  <a:srgbClr val="542341"/>
                </a:solidFill>
                <a:latin typeface="Arial" panose="020B0604020202020204" pitchFamily="34" charset="0"/>
                <a:cs typeface="Arial" panose="020B0604020202020204" pitchFamily="34" charset="0"/>
              </a:rPr>
              <a:t> when you don’t understand</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Give them a </a:t>
            </a:r>
            <a:r>
              <a:rPr lang="en-GB" sz="2800" b="1">
                <a:solidFill>
                  <a:schemeClr val="accent2"/>
                </a:solidFill>
                <a:latin typeface="Arial" panose="020B0604020202020204" pitchFamily="34" charset="0"/>
                <a:cs typeface="Arial" panose="020B0604020202020204" pitchFamily="34" charset="0"/>
              </a:rPr>
              <a:t>choice</a:t>
            </a:r>
            <a:r>
              <a:rPr lang="en-GB" sz="2800">
                <a:solidFill>
                  <a:srgbClr val="542341"/>
                </a:solidFill>
                <a:latin typeface="Arial" panose="020B0604020202020204" pitchFamily="34" charset="0"/>
                <a:cs typeface="Arial" panose="020B0604020202020204" pitchFamily="34" charset="0"/>
              </a:rPr>
              <a:t> between two options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Help them </a:t>
            </a:r>
            <a:r>
              <a:rPr lang="en-GB" sz="2800" b="1">
                <a:solidFill>
                  <a:schemeClr val="accent2"/>
                </a:solidFill>
                <a:latin typeface="Arial" panose="020B0604020202020204" pitchFamily="34" charset="0"/>
                <a:cs typeface="Arial" panose="020B0604020202020204" pitchFamily="34" charset="0"/>
              </a:rPr>
              <a:t>structure</a:t>
            </a:r>
            <a:r>
              <a:rPr lang="en-GB" sz="2800">
                <a:solidFill>
                  <a:srgbClr val="542341"/>
                </a:solidFill>
                <a:latin typeface="Arial" panose="020B0604020202020204" pitchFamily="34" charset="0"/>
                <a:cs typeface="Arial" panose="020B0604020202020204" pitchFamily="34" charset="0"/>
              </a:rPr>
              <a:t> a spoken story or recount</a:t>
            </a:r>
          </a:p>
        </p:txBody>
      </p:sp>
      <p:sp>
        <p:nvSpPr>
          <p:cNvPr id="12" name="Oval 11">
            <a:extLst>
              <a:ext uri="{FF2B5EF4-FFF2-40B4-BE49-F238E27FC236}">
                <a16:creationId xmlns:a16="http://schemas.microsoft.com/office/drawing/2014/main" id="{C0BF79FC-B57D-4544-9511-BBA3EB9B82CB}"/>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14" name="TextBox 13">
            <a:extLst>
              <a:ext uri="{FF2B5EF4-FFF2-40B4-BE49-F238E27FC236}">
                <a16:creationId xmlns:a16="http://schemas.microsoft.com/office/drawing/2014/main" id="{093F6F9A-95C1-43BE-9F9C-578BCA8C4938}"/>
              </a:ext>
            </a:extLst>
          </p:cNvPr>
          <p:cNvSpPr txBox="1"/>
          <p:nvPr/>
        </p:nvSpPr>
        <p:spPr>
          <a:xfrm>
            <a:off x="311136" y="190266"/>
            <a:ext cx="8123464" cy="1200329"/>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2: </a:t>
            </a:r>
            <a:r>
              <a:rPr lang="en-GB" sz="3600">
                <a:solidFill>
                  <a:srgbClr val="542341"/>
                </a:solidFill>
                <a:latin typeface="Arial" panose="020B0604020202020204" pitchFamily="34" charset="0"/>
                <a:cs typeface="Arial" panose="020B0604020202020204" pitchFamily="34" charset="0"/>
              </a:rPr>
              <a:t>Scaffold and support spoken language</a:t>
            </a:r>
          </a:p>
        </p:txBody>
      </p:sp>
      <p:grpSp>
        <p:nvGrpSpPr>
          <p:cNvPr id="15" name="Google Shape;559;p42">
            <a:extLst>
              <a:ext uri="{FF2B5EF4-FFF2-40B4-BE49-F238E27FC236}">
                <a16:creationId xmlns:a16="http://schemas.microsoft.com/office/drawing/2014/main" id="{F4B63F46-38BF-4558-8F7E-9E0B84CA1B2B}"/>
              </a:ext>
            </a:extLst>
          </p:cNvPr>
          <p:cNvGrpSpPr/>
          <p:nvPr/>
        </p:nvGrpSpPr>
        <p:grpSpPr>
          <a:xfrm>
            <a:off x="7970663" y="173997"/>
            <a:ext cx="2651072" cy="606556"/>
            <a:chOff x="1164129" y="1369202"/>
            <a:chExt cx="4656517" cy="1369202"/>
          </a:xfrm>
        </p:grpSpPr>
        <p:sp>
          <p:nvSpPr>
            <p:cNvPr id="16" name="Google Shape;560;p42">
              <a:extLst>
                <a:ext uri="{FF2B5EF4-FFF2-40B4-BE49-F238E27FC236}">
                  <a16:creationId xmlns:a16="http://schemas.microsoft.com/office/drawing/2014/main" id="{642C3602-F3AE-43BD-970D-66187F51BC2D}"/>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7" name="Google Shape;561;p42">
              <a:extLst>
                <a:ext uri="{FF2B5EF4-FFF2-40B4-BE49-F238E27FC236}">
                  <a16:creationId xmlns:a16="http://schemas.microsoft.com/office/drawing/2014/main" id="{9DD902CD-B2AE-4AE7-8F92-11427927529B}"/>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0201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407616"/>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560906" y="327997"/>
            <a:ext cx="7946068"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What’s in a name?</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699710" y="1140793"/>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560906" y="1530545"/>
            <a:ext cx="5191452" cy="461665"/>
          </a:xfrm>
          <a:prstGeom prst="rect">
            <a:avLst/>
          </a:prstGeom>
        </p:spPr>
        <p:txBody>
          <a:bodyPr wrap="square">
            <a:spAutoFit/>
          </a:bodyPr>
          <a:lstStyle/>
          <a:p>
            <a:pPr>
              <a:buClr>
                <a:srgbClr val="F77F00"/>
              </a:buClr>
            </a:pPr>
            <a:r>
              <a:rPr lang="en-GB" sz="2400">
                <a:solidFill>
                  <a:srgbClr val="542341"/>
                </a:solidFill>
                <a:latin typeface="Arial" panose="020B0604020202020204" pitchFamily="34" charset="0"/>
                <a:cs typeface="Arial" panose="020B0604020202020204" pitchFamily="34" charset="0"/>
              </a:rPr>
              <a:t>Specific language impairment (SLI)</a:t>
            </a:r>
          </a:p>
        </p:txBody>
      </p:sp>
      <p:sp>
        <p:nvSpPr>
          <p:cNvPr id="7" name="Rectangle 6">
            <a:extLst>
              <a:ext uri="{FF2B5EF4-FFF2-40B4-BE49-F238E27FC236}">
                <a16:creationId xmlns:a16="http://schemas.microsoft.com/office/drawing/2014/main" id="{061F9A2E-31B2-4105-A931-81BC68CD5851}"/>
              </a:ext>
            </a:extLst>
          </p:cNvPr>
          <p:cNvSpPr/>
          <p:nvPr/>
        </p:nvSpPr>
        <p:spPr>
          <a:xfrm>
            <a:off x="143820" y="3529090"/>
            <a:ext cx="3570933" cy="461665"/>
          </a:xfrm>
          <a:prstGeom prst="rect">
            <a:avLst/>
          </a:prstGeom>
        </p:spPr>
        <p:txBody>
          <a:bodyPr wrap="square">
            <a:spAutoFit/>
          </a:bodyPr>
          <a:lstStyle/>
          <a:p>
            <a:pPr>
              <a:buClr>
                <a:srgbClr val="F77F00"/>
              </a:buClr>
            </a:pPr>
            <a:r>
              <a:rPr lang="en-GB" sz="2400">
                <a:solidFill>
                  <a:srgbClr val="542341"/>
                </a:solidFill>
                <a:latin typeface="Arial" panose="020B0604020202020204" pitchFamily="34" charset="0"/>
                <a:cs typeface="Arial" panose="020B0604020202020204" pitchFamily="34" charset="0"/>
              </a:rPr>
              <a:t>Language disorder</a:t>
            </a:r>
          </a:p>
        </p:txBody>
      </p:sp>
      <p:sp>
        <p:nvSpPr>
          <p:cNvPr id="9" name="Rectangle 8">
            <a:extLst>
              <a:ext uri="{FF2B5EF4-FFF2-40B4-BE49-F238E27FC236}">
                <a16:creationId xmlns:a16="http://schemas.microsoft.com/office/drawing/2014/main" id="{5DF5C3DE-131C-4C35-A50D-9EBDD3C4B0BB}"/>
              </a:ext>
            </a:extLst>
          </p:cNvPr>
          <p:cNvSpPr/>
          <p:nvPr/>
        </p:nvSpPr>
        <p:spPr>
          <a:xfrm>
            <a:off x="7629890" y="1115046"/>
            <a:ext cx="4506252" cy="830997"/>
          </a:xfrm>
          <a:prstGeom prst="rect">
            <a:avLst/>
          </a:prstGeom>
        </p:spPr>
        <p:txBody>
          <a:bodyPr wrap="square">
            <a:spAutoFit/>
          </a:bodyPr>
          <a:lstStyle/>
          <a:p>
            <a:pPr>
              <a:buClr>
                <a:srgbClr val="F77F00"/>
              </a:buClr>
            </a:pPr>
            <a:r>
              <a:rPr lang="en-GB" sz="2400">
                <a:solidFill>
                  <a:srgbClr val="542341"/>
                </a:solidFill>
                <a:latin typeface="Arial" panose="020B0604020202020204" pitchFamily="34" charset="0"/>
                <a:cs typeface="Arial" panose="020B0604020202020204" pitchFamily="34" charset="0"/>
              </a:rPr>
              <a:t>Receptive / expressive language disorder</a:t>
            </a:r>
          </a:p>
        </p:txBody>
      </p:sp>
      <p:sp>
        <p:nvSpPr>
          <p:cNvPr id="11" name="Rectangle 10">
            <a:extLst>
              <a:ext uri="{FF2B5EF4-FFF2-40B4-BE49-F238E27FC236}">
                <a16:creationId xmlns:a16="http://schemas.microsoft.com/office/drawing/2014/main" id="{D627E610-9309-4FAF-B000-0B8D0D8807F5}"/>
              </a:ext>
            </a:extLst>
          </p:cNvPr>
          <p:cNvSpPr/>
          <p:nvPr/>
        </p:nvSpPr>
        <p:spPr>
          <a:xfrm>
            <a:off x="8255010" y="4206935"/>
            <a:ext cx="3570933" cy="461665"/>
          </a:xfrm>
          <a:prstGeom prst="rect">
            <a:avLst/>
          </a:prstGeom>
        </p:spPr>
        <p:txBody>
          <a:bodyPr wrap="square">
            <a:spAutoFit/>
          </a:bodyPr>
          <a:lstStyle/>
          <a:p>
            <a:pPr>
              <a:buClr>
                <a:srgbClr val="F77F00"/>
              </a:buClr>
            </a:pPr>
            <a:r>
              <a:rPr lang="en-GB" sz="2400">
                <a:solidFill>
                  <a:srgbClr val="542341"/>
                </a:solidFill>
                <a:latin typeface="Arial" panose="020B0604020202020204" pitchFamily="34" charset="0"/>
                <a:cs typeface="Arial" panose="020B0604020202020204" pitchFamily="34" charset="0"/>
              </a:rPr>
              <a:t>Language difficulties</a:t>
            </a:r>
          </a:p>
        </p:txBody>
      </p:sp>
      <p:sp>
        <p:nvSpPr>
          <p:cNvPr id="13" name="Rectangle 12">
            <a:extLst>
              <a:ext uri="{FF2B5EF4-FFF2-40B4-BE49-F238E27FC236}">
                <a16:creationId xmlns:a16="http://schemas.microsoft.com/office/drawing/2014/main" id="{A9C20A01-5122-4E70-9CDD-7B2E40B26C7B}"/>
              </a:ext>
            </a:extLst>
          </p:cNvPr>
          <p:cNvSpPr/>
          <p:nvPr/>
        </p:nvSpPr>
        <p:spPr>
          <a:xfrm>
            <a:off x="618486" y="5674911"/>
            <a:ext cx="3570933" cy="461665"/>
          </a:xfrm>
          <a:prstGeom prst="rect">
            <a:avLst/>
          </a:prstGeom>
        </p:spPr>
        <p:txBody>
          <a:bodyPr wrap="square">
            <a:spAutoFit/>
          </a:bodyPr>
          <a:lstStyle/>
          <a:p>
            <a:pPr>
              <a:buClr>
                <a:srgbClr val="F77F00"/>
              </a:buClr>
            </a:pPr>
            <a:r>
              <a:rPr lang="en-GB" sz="2400">
                <a:solidFill>
                  <a:srgbClr val="542341"/>
                </a:solidFill>
                <a:latin typeface="Arial" panose="020B0604020202020204" pitchFamily="34" charset="0"/>
                <a:cs typeface="Arial" panose="020B0604020202020204" pitchFamily="34" charset="0"/>
              </a:rPr>
              <a:t>Language impairment</a:t>
            </a:r>
          </a:p>
        </p:txBody>
      </p:sp>
      <p:pic>
        <p:nvPicPr>
          <p:cNvPr id="2050" name="Picture 2">
            <a:extLst>
              <a:ext uri="{FF2B5EF4-FFF2-40B4-BE49-F238E27FC236}">
                <a16:creationId xmlns:a16="http://schemas.microsoft.com/office/drawing/2014/main" id="{E571D569-CF05-49AF-ADC0-A50606AD4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9419" y="2306600"/>
            <a:ext cx="3590925"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181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C2C02F3-7292-4DF0-83A3-1D78518FE4A8}"/>
              </a:ext>
            </a:extLst>
          </p:cNvPr>
          <p:cNvCxnSpPr/>
          <p:nvPr/>
        </p:nvCxnSpPr>
        <p:spPr>
          <a:xfrm>
            <a:off x="564269" y="1443330"/>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12880" y="1952326"/>
            <a:ext cx="11635215" cy="4739759"/>
          </a:xfrm>
          <a:prstGeom prst="rect">
            <a:avLst/>
          </a:prstGeom>
        </p:spPr>
        <p:txBody>
          <a:bodyPr wrap="square">
            <a:spAutoFit/>
          </a:bodyPr>
          <a:lstStyle/>
          <a:p>
            <a:pPr marL="742950" lvl="1"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Create opportunities </a:t>
            </a:r>
            <a:r>
              <a:rPr lang="en-GB" sz="2800">
                <a:solidFill>
                  <a:srgbClr val="542341"/>
                </a:solidFill>
                <a:latin typeface="Arial" panose="020B0604020202020204" pitchFamily="34" charset="0"/>
                <a:cs typeface="Arial" panose="020B0604020202020204" pitchFamily="34" charset="0"/>
              </a:rPr>
              <a:t>for supported interaction with peers</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Introduce a </a:t>
            </a:r>
            <a:r>
              <a:rPr lang="en-GB" sz="2800" b="1">
                <a:solidFill>
                  <a:schemeClr val="accent2"/>
                </a:solidFill>
                <a:latin typeface="Arial" panose="020B0604020202020204" pitchFamily="34" charset="0"/>
                <a:cs typeface="Arial" panose="020B0604020202020204" pitchFamily="34" charset="0"/>
              </a:rPr>
              <a:t>buddy system</a:t>
            </a:r>
          </a:p>
          <a:p>
            <a:pPr marL="742950" lvl="1" indent="-285750">
              <a:spcAft>
                <a:spcPts val="1000"/>
              </a:spcAft>
              <a:buClr>
                <a:srgbClr val="F77F00"/>
              </a:buClr>
              <a:buFont typeface="Arial" panose="020B0604020202020204" pitchFamily="34" charset="0"/>
              <a:buChar char="•"/>
            </a:pPr>
            <a:r>
              <a:rPr lang="en-GB" sz="2800">
                <a:solidFill>
                  <a:srgbClr val="552343"/>
                </a:solidFill>
                <a:effectLst/>
                <a:latin typeface="Arial" panose="020B0604020202020204" pitchFamily="34" charset="0"/>
                <a:ea typeface="Times New Roman" panose="02020603050405020304" pitchFamily="18" charset="0"/>
                <a:cs typeface="Arial" panose="020B0604020202020204" pitchFamily="34" charset="0"/>
              </a:rPr>
              <a:t>Support the child to understand and </a:t>
            </a:r>
            <a:r>
              <a:rPr lang="en-GB" sz="2800" b="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work through conflicts with peers</a:t>
            </a:r>
          </a:p>
          <a:p>
            <a:pPr marL="742950" lvl="1" indent="-285750">
              <a:spcAft>
                <a:spcPts val="1000"/>
              </a:spcAft>
              <a:buClr>
                <a:srgbClr val="F77F00"/>
              </a:buClr>
              <a:buFont typeface="Arial" panose="020B0604020202020204" pitchFamily="34" charset="0"/>
              <a:buChar char="•"/>
            </a:pPr>
            <a:r>
              <a:rPr lang="en-GB" sz="2800" b="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Learn and practise specific phrases</a:t>
            </a:r>
            <a:r>
              <a:rPr lang="en-GB" sz="280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en-GB" sz="2800">
                <a:solidFill>
                  <a:srgbClr val="552343"/>
                </a:solidFill>
                <a:effectLst/>
                <a:latin typeface="Arial" panose="020B0604020202020204" pitchFamily="34" charset="0"/>
                <a:ea typeface="Times New Roman" panose="02020603050405020304" pitchFamily="18" charset="0"/>
                <a:cs typeface="Arial" panose="020B0604020202020204" pitchFamily="34" charset="0"/>
              </a:rPr>
              <a:t>that they can use in social situations</a:t>
            </a:r>
            <a:endParaRPr lang="en-GB" sz="2800">
              <a:solidFill>
                <a:srgbClr val="552343"/>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Give clear instructions for </a:t>
            </a:r>
            <a:r>
              <a:rPr lang="en-GB" sz="2800" b="1">
                <a:solidFill>
                  <a:schemeClr val="accent2"/>
                </a:solidFill>
                <a:latin typeface="Arial" panose="020B0604020202020204" pitchFamily="34" charset="0"/>
                <a:cs typeface="Arial" panose="020B0604020202020204" pitchFamily="34" charset="0"/>
              </a:rPr>
              <a:t>paired/partner work</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Trial </a:t>
            </a:r>
            <a:r>
              <a:rPr lang="en-GB" sz="2800" b="1">
                <a:solidFill>
                  <a:schemeClr val="accent2"/>
                </a:solidFill>
                <a:latin typeface="Arial" panose="020B0604020202020204" pitchFamily="34" charset="0"/>
                <a:cs typeface="Arial" panose="020B0604020202020204" pitchFamily="34" charset="0"/>
              </a:rPr>
              <a:t>different options </a:t>
            </a:r>
            <a:r>
              <a:rPr lang="en-GB" sz="2800">
                <a:solidFill>
                  <a:srgbClr val="542341"/>
                </a:solidFill>
                <a:latin typeface="Arial" panose="020B0604020202020204" pitchFamily="34" charset="0"/>
                <a:cs typeface="Arial" panose="020B0604020202020204" pitchFamily="34" charset="0"/>
              </a:rPr>
              <a:t>for paired working</a:t>
            </a:r>
          </a:p>
          <a:p>
            <a:pPr marL="285750" indent="-2857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69F94F8D-F4FB-4EB1-B0FB-D1D023EBC0A5}"/>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13" name="TextBox 12">
            <a:extLst>
              <a:ext uri="{FF2B5EF4-FFF2-40B4-BE49-F238E27FC236}">
                <a16:creationId xmlns:a16="http://schemas.microsoft.com/office/drawing/2014/main" id="{55FED998-1F86-4051-BD4F-39274FEC4AAA}"/>
              </a:ext>
            </a:extLst>
          </p:cNvPr>
          <p:cNvSpPr txBox="1"/>
          <p:nvPr/>
        </p:nvSpPr>
        <p:spPr>
          <a:xfrm>
            <a:off x="278392" y="160741"/>
            <a:ext cx="8156208" cy="1200329"/>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3: </a:t>
            </a:r>
            <a:r>
              <a:rPr lang="en-GB" sz="3600">
                <a:solidFill>
                  <a:srgbClr val="542341"/>
                </a:solidFill>
                <a:latin typeface="Arial" panose="020B0604020202020204" pitchFamily="34" charset="0"/>
                <a:cs typeface="Arial" panose="020B0604020202020204" pitchFamily="34" charset="0"/>
              </a:rPr>
              <a:t>Support friendships and social interaction</a:t>
            </a:r>
          </a:p>
        </p:txBody>
      </p:sp>
      <p:grpSp>
        <p:nvGrpSpPr>
          <p:cNvPr id="15" name="Google Shape;559;p42">
            <a:extLst>
              <a:ext uri="{FF2B5EF4-FFF2-40B4-BE49-F238E27FC236}">
                <a16:creationId xmlns:a16="http://schemas.microsoft.com/office/drawing/2014/main" id="{FE88B22E-0584-4A4D-994A-ACB49CD8EE16}"/>
              </a:ext>
            </a:extLst>
          </p:cNvPr>
          <p:cNvGrpSpPr/>
          <p:nvPr/>
        </p:nvGrpSpPr>
        <p:grpSpPr>
          <a:xfrm>
            <a:off x="7970663" y="173997"/>
            <a:ext cx="2651072" cy="606556"/>
            <a:chOff x="1164129" y="1369202"/>
            <a:chExt cx="4656517" cy="1369202"/>
          </a:xfrm>
        </p:grpSpPr>
        <p:sp>
          <p:nvSpPr>
            <p:cNvPr id="16" name="Google Shape;560;p42">
              <a:extLst>
                <a:ext uri="{FF2B5EF4-FFF2-40B4-BE49-F238E27FC236}">
                  <a16:creationId xmlns:a16="http://schemas.microsoft.com/office/drawing/2014/main" id="{DCC04D0A-57D9-4AB0-8097-5EB55A5A5D97}"/>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7" name="Google Shape;561;p42">
              <a:extLst>
                <a:ext uri="{FF2B5EF4-FFF2-40B4-BE49-F238E27FC236}">
                  <a16:creationId xmlns:a16="http://schemas.microsoft.com/office/drawing/2014/main" id="{19098487-87A7-433D-BE89-376C949F0CD9}"/>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3F5D1058-049E-4DA3-923F-DF7EA4D41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Tree>
    <p:extLst>
      <p:ext uri="{BB962C8B-B14F-4D97-AF65-F5344CB8AC3E}">
        <p14:creationId xmlns:p14="http://schemas.microsoft.com/office/powerpoint/2010/main" val="2173639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F61B303-DFBA-414C-880A-2127FCF46C08}"/>
              </a:ext>
            </a:extLst>
          </p:cNvPr>
          <p:cNvCxnSpPr/>
          <p:nvPr/>
        </p:nvCxnSpPr>
        <p:spPr>
          <a:xfrm>
            <a:off x="643070" y="1223230"/>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38DB75-237E-4835-8754-059827A7F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25" name="Oval 24">
            <a:extLst>
              <a:ext uri="{FF2B5EF4-FFF2-40B4-BE49-F238E27FC236}">
                <a16:creationId xmlns:a16="http://schemas.microsoft.com/office/drawing/2014/main" id="{B640C171-782D-4AB7-BA47-86CD71072E90}"/>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10" name="Rectangle 9">
            <a:extLst>
              <a:ext uri="{FF2B5EF4-FFF2-40B4-BE49-F238E27FC236}">
                <a16:creationId xmlns:a16="http://schemas.microsoft.com/office/drawing/2014/main" id="{5C555F34-B373-4502-88C1-5722A883A931}"/>
              </a:ext>
            </a:extLst>
          </p:cNvPr>
          <p:cNvSpPr/>
          <p:nvPr/>
        </p:nvSpPr>
        <p:spPr>
          <a:xfrm>
            <a:off x="10513598" y="1091405"/>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sp>
        <p:nvSpPr>
          <p:cNvPr id="11" name="Rectangle 10">
            <a:extLst>
              <a:ext uri="{FF2B5EF4-FFF2-40B4-BE49-F238E27FC236}">
                <a16:creationId xmlns:a16="http://schemas.microsoft.com/office/drawing/2014/main" id="{133AAE36-1D76-49BF-BE6B-865838BB16A7}"/>
              </a:ext>
            </a:extLst>
          </p:cNvPr>
          <p:cNvSpPr/>
          <p:nvPr/>
        </p:nvSpPr>
        <p:spPr>
          <a:xfrm>
            <a:off x="643070" y="1742705"/>
            <a:ext cx="9862937" cy="4504888"/>
          </a:xfrm>
          <a:prstGeom prst="rect">
            <a:avLst/>
          </a:prstGeom>
        </p:spPr>
        <p:txBody>
          <a:bodyPr wrap="square">
            <a:spAutoFit/>
          </a:bodyPr>
          <a:lstStyle/>
          <a:p>
            <a:pPr lvl="1">
              <a:spcAft>
                <a:spcPts val="1000"/>
              </a:spcAft>
              <a:buClr>
                <a:srgbClr val="F77F00"/>
              </a:buClr>
            </a:pPr>
            <a:r>
              <a:rPr lang="en-GB" sz="3000">
                <a:solidFill>
                  <a:srgbClr val="542341"/>
                </a:solidFill>
                <a:latin typeface="Arial" panose="020B0604020202020204" pitchFamily="34" charset="0"/>
                <a:cs typeface="Arial" panose="020B0604020202020204" pitchFamily="34" charset="0"/>
              </a:rPr>
              <a:t>Thinking about the targeted strategies we have just talked about:</a:t>
            </a:r>
          </a:p>
          <a:p>
            <a:pPr lvl="1">
              <a:spcAft>
                <a:spcPts val="1000"/>
              </a:spcAft>
              <a:buClr>
                <a:srgbClr val="F77F00"/>
              </a:buClr>
            </a:pPr>
            <a:endParaRPr lang="en-GB" sz="3000">
              <a:solidFill>
                <a:srgbClr val="542341"/>
              </a:solidFill>
              <a:latin typeface="Arial" panose="020B0604020202020204" pitchFamily="34" charset="0"/>
              <a:cs typeface="Arial" panose="020B0604020202020204" pitchFamily="34" charset="0"/>
            </a:endParaRPr>
          </a:p>
          <a:p>
            <a:pPr marL="1371600" lvl="2" indent="-457200">
              <a:buClr>
                <a:srgbClr val="F77F00"/>
              </a:buClr>
              <a:buFont typeface="Arial" panose="020B0604020202020204" pitchFamily="34" charset="0"/>
              <a:buChar char="•"/>
            </a:pPr>
            <a:r>
              <a:rPr lang="en-GB" sz="3000">
                <a:solidFill>
                  <a:srgbClr val="542341"/>
                </a:solidFill>
                <a:latin typeface="Arial" panose="020B0604020202020204" pitchFamily="34" charset="0"/>
                <a:cs typeface="Arial" panose="020B0604020202020204" pitchFamily="34" charset="0"/>
              </a:rPr>
              <a:t>Which of these do you feel you use already?</a:t>
            </a:r>
          </a:p>
          <a:p>
            <a:pPr marL="1371600" lvl="2" indent="-457200">
              <a:buClr>
                <a:srgbClr val="F77F00"/>
              </a:buClr>
              <a:buFont typeface="Arial" panose="020B0604020202020204" pitchFamily="34" charset="0"/>
              <a:buChar char="•"/>
            </a:pPr>
            <a:endParaRPr lang="en-GB" sz="3000">
              <a:solidFill>
                <a:srgbClr val="542341"/>
              </a:solidFill>
              <a:latin typeface="Arial" panose="020B0604020202020204" pitchFamily="34" charset="0"/>
              <a:cs typeface="Arial" panose="020B0604020202020204" pitchFamily="34" charset="0"/>
            </a:endParaRPr>
          </a:p>
          <a:p>
            <a:pPr marL="1371600" lvl="2" indent="-457200">
              <a:buClr>
                <a:srgbClr val="F77F00"/>
              </a:buClr>
              <a:buFont typeface="Arial" panose="020B0604020202020204" pitchFamily="34" charset="0"/>
              <a:buChar char="•"/>
            </a:pPr>
            <a:r>
              <a:rPr lang="en-GB" sz="3000">
                <a:solidFill>
                  <a:srgbClr val="542341"/>
                </a:solidFill>
                <a:latin typeface="Arial" panose="020B0604020202020204" pitchFamily="34" charset="0"/>
                <a:cs typeface="Arial" panose="020B0604020202020204" pitchFamily="34" charset="0"/>
              </a:rPr>
              <a:t>Which could you introduce into your practice? </a:t>
            </a:r>
          </a:p>
          <a:p>
            <a:pPr marL="1200150" lvl="2" indent="-285750">
              <a:lnSpc>
                <a:spcPct val="150000"/>
              </a:lnSpc>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a:p>
            <a:pPr marL="285750" indent="-285750">
              <a:lnSpc>
                <a:spcPct val="150000"/>
              </a:lnSpc>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09EC36B0-4C80-42B6-BD18-89593B9EB7F5}"/>
              </a:ext>
            </a:extLst>
          </p:cNvPr>
          <p:cNvSpPr txBox="1">
            <a:spLocks/>
          </p:cNvSpPr>
          <p:nvPr/>
        </p:nvSpPr>
        <p:spPr>
          <a:xfrm>
            <a:off x="296427" y="445354"/>
            <a:ext cx="10971028" cy="7778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solidFill>
                  <a:srgbClr val="660033"/>
                </a:solidFill>
                <a:latin typeface="Arial" panose="020B0604020202020204" pitchFamily="34" charset="0"/>
                <a:cs typeface="Arial" panose="020B0604020202020204" pitchFamily="34" charset="0"/>
              </a:rPr>
              <a:t>Targeted strategies</a:t>
            </a:r>
          </a:p>
        </p:txBody>
      </p:sp>
      <p:grpSp>
        <p:nvGrpSpPr>
          <p:cNvPr id="13" name="Google Shape;559;p42">
            <a:extLst>
              <a:ext uri="{FF2B5EF4-FFF2-40B4-BE49-F238E27FC236}">
                <a16:creationId xmlns:a16="http://schemas.microsoft.com/office/drawing/2014/main" id="{B40BCAB6-75F0-4A90-A45B-9E85459623B0}"/>
              </a:ext>
            </a:extLst>
          </p:cNvPr>
          <p:cNvGrpSpPr/>
          <p:nvPr/>
        </p:nvGrpSpPr>
        <p:grpSpPr>
          <a:xfrm>
            <a:off x="7970663" y="173997"/>
            <a:ext cx="2651072" cy="606556"/>
            <a:chOff x="1164129" y="1369202"/>
            <a:chExt cx="4656517" cy="1369202"/>
          </a:xfrm>
        </p:grpSpPr>
        <p:sp>
          <p:nvSpPr>
            <p:cNvPr id="14" name="Google Shape;560;p42">
              <a:extLst>
                <a:ext uri="{FF2B5EF4-FFF2-40B4-BE49-F238E27FC236}">
                  <a16:creationId xmlns:a16="http://schemas.microsoft.com/office/drawing/2014/main" id="{4B99EC48-BC33-4255-A47F-2FDC582FBE37}"/>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5" name="Google Shape;561;p42">
              <a:extLst>
                <a:ext uri="{FF2B5EF4-FFF2-40B4-BE49-F238E27FC236}">
                  <a16:creationId xmlns:a16="http://schemas.microsoft.com/office/drawing/2014/main" id="{DE6B5EA6-2979-46F2-B943-E728DC7F0332}"/>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80525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3">
            <a:extLst>
              <a:ext uri="{FF2B5EF4-FFF2-40B4-BE49-F238E27FC236}">
                <a16:creationId xmlns:a16="http://schemas.microsoft.com/office/drawing/2014/main" id="{2CB8366E-6FDD-4BCD-93A6-852242CEE8FC}"/>
              </a:ext>
            </a:extLst>
          </p:cNvPr>
          <p:cNvGraphicFramePr>
            <a:graphicFrameLocks/>
          </p:cNvGraphicFramePr>
          <p:nvPr>
            <p:extLst>
              <p:ext uri="{D42A27DB-BD31-4B8C-83A1-F6EECF244321}">
                <p14:modId xmlns:p14="http://schemas.microsoft.com/office/powerpoint/2010/main" val="2178108613"/>
              </p:ext>
            </p:extLst>
          </p:nvPr>
        </p:nvGraphicFramePr>
        <p:xfrm>
          <a:off x="146921" y="1781918"/>
          <a:ext cx="6984776" cy="4107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4" name="Title 1">
            <a:extLst>
              <a:ext uri="{FF2B5EF4-FFF2-40B4-BE49-F238E27FC236}">
                <a16:creationId xmlns:a16="http://schemas.microsoft.com/office/drawing/2014/main" id="{56562D38-A1EF-4784-BB09-BDDF34A857FA}"/>
              </a:ext>
            </a:extLst>
          </p:cNvPr>
          <p:cNvSpPr>
            <a:spLocks noGrp="1"/>
          </p:cNvSpPr>
          <p:nvPr>
            <p:ph type="title"/>
          </p:nvPr>
        </p:nvSpPr>
        <p:spPr>
          <a:xfrm>
            <a:off x="527304" y="142132"/>
            <a:ext cx="10515600" cy="1325563"/>
          </a:xfrm>
        </p:spPr>
        <p:txBody>
          <a:bodyPr>
            <a:normAutofit/>
          </a:bodyPr>
          <a:lstStyle/>
          <a:p>
            <a:r>
              <a:rPr lang="en-GB" altLang="en-US" sz="3600">
                <a:solidFill>
                  <a:srgbClr val="4B2546"/>
                </a:solidFill>
                <a:latin typeface="Arial" panose="020B0604020202020204" pitchFamily="34" charset="0"/>
                <a:cs typeface="Arial" panose="020B0604020202020204" pitchFamily="34" charset="0"/>
              </a:rPr>
              <a:t>Specialist support </a:t>
            </a:r>
          </a:p>
        </p:txBody>
      </p:sp>
      <p:sp>
        <p:nvSpPr>
          <p:cNvPr id="84995" name="Slide Number Placeholder 3">
            <a:extLst>
              <a:ext uri="{FF2B5EF4-FFF2-40B4-BE49-F238E27FC236}">
                <a16:creationId xmlns:a16="http://schemas.microsoft.com/office/drawing/2014/main" id="{3F0F743A-13DC-4AB7-AF0A-55D69B9DF1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A9FB0AD7-DA79-4AA5-905C-46B10CFD6A69}" type="slidenum">
              <a:rPr lang="en-GB" altLang="en-US" sz="1200">
                <a:solidFill>
                  <a:srgbClr val="898989"/>
                </a:solidFill>
                <a:latin typeface="Arial" panose="020B0604020202020204" pitchFamily="34" charset="0"/>
              </a:rPr>
              <a:pPr>
                <a:spcBef>
                  <a:spcPct val="0"/>
                </a:spcBef>
                <a:buClrTx/>
                <a:buFontTx/>
                <a:buNone/>
              </a:pPr>
              <a:t>52</a:t>
            </a:fld>
            <a:endParaRPr lang="en-GB" altLang="en-US" sz="1200">
              <a:solidFill>
                <a:srgbClr val="898989"/>
              </a:solidFill>
              <a:latin typeface="Arial" panose="020B0604020202020204" pitchFamily="34" charset="0"/>
            </a:endParaRPr>
          </a:p>
        </p:txBody>
      </p:sp>
      <p:pic>
        <p:nvPicPr>
          <p:cNvPr id="10" name="Picture 9">
            <a:extLst>
              <a:ext uri="{FF2B5EF4-FFF2-40B4-BE49-F238E27FC236}">
                <a16:creationId xmlns:a16="http://schemas.microsoft.com/office/drawing/2014/main" id="{88AF7DEC-978F-42B2-984F-494717955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13428" y="5393871"/>
            <a:ext cx="1464129" cy="1464129"/>
          </a:xfrm>
          <a:prstGeom prst="rect">
            <a:avLst/>
          </a:prstGeom>
        </p:spPr>
      </p:pic>
      <p:cxnSp>
        <p:nvCxnSpPr>
          <p:cNvPr id="11" name="Straight Connector 10">
            <a:extLst>
              <a:ext uri="{FF2B5EF4-FFF2-40B4-BE49-F238E27FC236}">
                <a16:creationId xmlns:a16="http://schemas.microsoft.com/office/drawing/2014/main" id="{1D23306D-16E4-5548-BB05-30A14A82AF44}"/>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3096810-1FA7-4D80-8290-617DD1A982F6}"/>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
        <p:nvSpPr>
          <p:cNvPr id="15" name="Rectangle 14">
            <a:extLst>
              <a:ext uri="{FF2B5EF4-FFF2-40B4-BE49-F238E27FC236}">
                <a16:creationId xmlns:a16="http://schemas.microsoft.com/office/drawing/2014/main" id="{7A85B19B-B912-47F7-8172-352C17C86BA9}"/>
              </a:ext>
            </a:extLst>
          </p:cNvPr>
          <p:cNvSpPr/>
          <p:nvPr/>
        </p:nvSpPr>
        <p:spPr>
          <a:xfrm>
            <a:off x="4054695" y="1521489"/>
            <a:ext cx="5261205" cy="1089529"/>
          </a:xfrm>
          <a:prstGeom prst="rect">
            <a:avLst/>
          </a:prstGeom>
          <a:solidFill>
            <a:schemeClr val="bg1">
              <a:lumMod val="95000"/>
            </a:schemeClr>
          </a:solidFill>
          <a:ln>
            <a:solidFill>
              <a:schemeClr val="accent2"/>
            </a:solidFill>
          </a:ln>
        </p:spPr>
        <p:txBody>
          <a:bodyPr wrap="square" lIns="91440" tIns="45720" rIns="91440" bIns="45720" anchor="t">
            <a:spAutoFit/>
          </a:bodyPr>
          <a:lstStyle/>
          <a:p>
            <a:pPr marL="228600" lvl="0" indent="-228600">
              <a:lnSpc>
                <a:spcPct val="90000"/>
              </a:lnSpc>
              <a:buClr>
                <a:srgbClr val="F77F00"/>
              </a:buClr>
              <a:buSzPts val="2600"/>
              <a:buChar char="•"/>
            </a:pPr>
            <a:r>
              <a:rPr lang="en-GB">
                <a:solidFill>
                  <a:srgbClr val="542341"/>
                </a:solidFill>
                <a:latin typeface="Arial"/>
                <a:ea typeface="Arial"/>
                <a:cs typeface="Arial"/>
                <a:sym typeface="Arial"/>
              </a:rPr>
              <a:t>Speech and language therapy</a:t>
            </a:r>
            <a:endParaRPr lang="en-GB">
              <a:solidFill>
                <a:srgbClr val="542341"/>
              </a:solidFill>
              <a:latin typeface="Arial"/>
              <a:ea typeface="Arial"/>
              <a:cs typeface="Arial"/>
            </a:endParaRPr>
          </a:p>
          <a:p>
            <a:pPr marL="228600" indent="-228600">
              <a:lnSpc>
                <a:spcPct val="90000"/>
              </a:lnSpc>
              <a:buClr>
                <a:srgbClr val="F77F00"/>
              </a:buClr>
              <a:buSzPts val="2600"/>
              <a:buChar char="•"/>
            </a:pPr>
            <a:r>
              <a:rPr lang="en-GB">
                <a:solidFill>
                  <a:srgbClr val="542341"/>
                </a:solidFill>
                <a:latin typeface="Arial"/>
                <a:ea typeface="Arial"/>
                <a:cs typeface="Arial"/>
                <a:sym typeface="Arial"/>
              </a:rPr>
              <a:t>Specialist advisory teacher </a:t>
            </a:r>
            <a:endParaRPr lang="en-GB">
              <a:solidFill>
                <a:srgbClr val="542341"/>
              </a:solidFill>
              <a:latin typeface="Arial"/>
              <a:ea typeface="Arial"/>
              <a:cs typeface="Arial"/>
            </a:endParaRPr>
          </a:p>
          <a:p>
            <a:pPr marL="228600" lvl="0" indent="-228600">
              <a:lnSpc>
                <a:spcPct val="90000"/>
              </a:lnSpc>
              <a:buClr>
                <a:srgbClr val="F77F00"/>
              </a:buClr>
              <a:buSzPts val="2600"/>
              <a:buChar char="•"/>
            </a:pPr>
            <a:r>
              <a:rPr lang="en-GB">
                <a:solidFill>
                  <a:srgbClr val="542341"/>
                </a:solidFill>
                <a:latin typeface="Arial"/>
                <a:ea typeface="Arial"/>
                <a:cs typeface="Arial"/>
                <a:sym typeface="Arial"/>
              </a:rPr>
              <a:t>Some children may have EHCP with funding (many with DLD will not)</a:t>
            </a:r>
            <a:endParaRPr lang="en-GB"/>
          </a:p>
        </p:txBody>
      </p:sp>
      <p:grpSp>
        <p:nvGrpSpPr>
          <p:cNvPr id="16" name="Google Shape;598;p45">
            <a:extLst>
              <a:ext uri="{FF2B5EF4-FFF2-40B4-BE49-F238E27FC236}">
                <a16:creationId xmlns:a16="http://schemas.microsoft.com/office/drawing/2014/main" id="{A5984CA6-366D-4758-BF59-4E155F9E91F5}"/>
              </a:ext>
            </a:extLst>
          </p:cNvPr>
          <p:cNvGrpSpPr/>
          <p:nvPr/>
        </p:nvGrpSpPr>
        <p:grpSpPr>
          <a:xfrm>
            <a:off x="8693168" y="0"/>
            <a:ext cx="1928567" cy="1079626"/>
            <a:chOff x="2331192" y="0"/>
            <a:chExt cx="2328258" cy="1369202"/>
          </a:xfrm>
        </p:grpSpPr>
        <p:sp>
          <p:nvSpPr>
            <p:cNvPr id="17" name="Google Shape;599;p45">
              <a:extLst>
                <a:ext uri="{FF2B5EF4-FFF2-40B4-BE49-F238E27FC236}">
                  <a16:creationId xmlns:a16="http://schemas.microsoft.com/office/drawing/2014/main" id="{5F2BC6BE-68BE-4CBE-BBF6-B966A0AA9EF1}"/>
                </a:ext>
              </a:extLst>
            </p:cNvPr>
            <p:cNvSpPr/>
            <p:nvPr/>
          </p:nvSpPr>
          <p:spPr>
            <a:xfrm>
              <a:off x="2331192" y="0"/>
              <a:ext cx="2328258" cy="1369202"/>
            </a:xfrm>
            <a:prstGeom prst="trapezoid">
              <a:avLst>
                <a:gd name="adj" fmla="val 85022"/>
              </a:avLst>
            </a:prstGeom>
            <a:solidFill>
              <a:srgbClr val="F7CA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ial" panose="020B0604020202020204" pitchFamily="34" charset="0"/>
                <a:cs typeface="Arial" panose="020B0604020202020204" pitchFamily="34" charset="0"/>
              </a:endParaRPr>
            </a:p>
          </p:txBody>
        </p:sp>
        <p:sp>
          <p:nvSpPr>
            <p:cNvPr id="18" name="Google Shape;600;p45">
              <a:extLst>
                <a:ext uri="{FF2B5EF4-FFF2-40B4-BE49-F238E27FC236}">
                  <a16:creationId xmlns:a16="http://schemas.microsoft.com/office/drawing/2014/main" id="{00D7455D-D455-457D-8E8C-C8658DCCA654}"/>
                </a:ext>
              </a:extLst>
            </p:cNvPr>
            <p:cNvSpPr/>
            <p:nvPr/>
          </p:nvSpPr>
          <p:spPr>
            <a:xfrm>
              <a:off x="2331192" y="0"/>
              <a:ext cx="2328258" cy="1369202"/>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None/>
              </a:pPr>
              <a:endParaRPr sz="240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1400"/>
                </a:spcBef>
                <a:spcAft>
                  <a:spcPts val="0"/>
                </a:spcAft>
                <a:buNone/>
              </a:pPr>
              <a:r>
                <a:rPr lang="en-GB" sz="2400">
                  <a:solidFill>
                    <a:schemeClr val="lt1"/>
                  </a:solidFill>
                  <a:latin typeface="Arial" panose="020B0604020202020204" pitchFamily="34" charset="0"/>
                  <a:ea typeface="Calibri"/>
                  <a:cs typeface="Arial" panose="020B0604020202020204" pitchFamily="34" charset="0"/>
                  <a:sym typeface="Calibri"/>
                </a:rPr>
                <a:t>Specialist</a:t>
              </a:r>
              <a:r>
                <a:rPr lang="en-GB" sz="2600">
                  <a:solidFill>
                    <a:schemeClr val="lt1"/>
                  </a:solidFill>
                  <a:latin typeface="Arial" panose="020B0604020202020204" pitchFamily="34" charset="0"/>
                  <a:ea typeface="Calibri"/>
                  <a:cs typeface="Arial" panose="020B0604020202020204" pitchFamily="34" charset="0"/>
                  <a:sym typeface="Calibri"/>
                </a:rPr>
                <a:t> </a:t>
              </a:r>
              <a:endParaRPr sz="2600">
                <a:latin typeface="Arial" panose="020B0604020202020204" pitchFamily="34" charset="0"/>
                <a:cs typeface="Arial" panose="020B0604020202020204" pitchFamily="34" charset="0"/>
              </a:endParaRPr>
            </a:p>
          </p:txBody>
        </p:sp>
      </p:grpSp>
      <p:sp>
        <p:nvSpPr>
          <p:cNvPr id="6" name="Rectangle 5">
            <a:extLst>
              <a:ext uri="{FF2B5EF4-FFF2-40B4-BE49-F238E27FC236}">
                <a16:creationId xmlns:a16="http://schemas.microsoft.com/office/drawing/2014/main" id="{32295D39-1BBC-4F9A-BD08-D72859464396}"/>
              </a:ext>
            </a:extLst>
          </p:cNvPr>
          <p:cNvSpPr/>
          <p:nvPr/>
        </p:nvSpPr>
        <p:spPr>
          <a:xfrm>
            <a:off x="4907433" y="3274639"/>
            <a:ext cx="4750018" cy="923330"/>
          </a:xfrm>
          <a:prstGeom prst="rect">
            <a:avLst/>
          </a:prstGeom>
          <a:solidFill>
            <a:schemeClr val="bg1"/>
          </a:solidFill>
          <a:ln>
            <a:solidFill>
              <a:schemeClr val="accent2"/>
            </a:solidFill>
          </a:ln>
        </p:spPr>
        <p:txBody>
          <a:bodyPr wrap="none" lIns="91440" tIns="45720" rIns="91440" bIns="45720" anchor="t">
            <a:spAutoFit/>
          </a:bodyPr>
          <a:lstStyle/>
          <a:p>
            <a:pPr marL="342900" indent="-342900">
              <a:buAutoNum type="arabicPeriod"/>
            </a:pPr>
            <a:r>
              <a:rPr lang="en-GB">
                <a:solidFill>
                  <a:srgbClr val="542341"/>
                </a:solidFill>
                <a:latin typeface="Arial"/>
                <a:cs typeface="Arial"/>
              </a:rPr>
              <a:t>Differentiate work and activities</a:t>
            </a:r>
          </a:p>
          <a:p>
            <a:pPr marL="342900" indent="-342900">
              <a:buAutoNum type="arabicPeriod"/>
            </a:pPr>
            <a:r>
              <a:rPr lang="en-GB">
                <a:solidFill>
                  <a:srgbClr val="542341"/>
                </a:solidFill>
                <a:latin typeface="Arial"/>
                <a:cs typeface="Arial"/>
              </a:rPr>
              <a:t>Scaffold and support spoken language</a:t>
            </a:r>
          </a:p>
          <a:p>
            <a:pPr marL="342900" indent="-342900">
              <a:buAutoNum type="arabicPeriod"/>
            </a:pPr>
            <a:r>
              <a:rPr lang="en-GB">
                <a:solidFill>
                  <a:srgbClr val="542341"/>
                </a:solidFill>
                <a:latin typeface="Arial"/>
                <a:cs typeface="Arial"/>
              </a:rPr>
              <a:t>Support friendships and social interaction</a:t>
            </a:r>
            <a:endParaRPr lang="en-GB">
              <a:latin typeface="Arial"/>
              <a:cs typeface="Arial"/>
            </a:endParaRPr>
          </a:p>
        </p:txBody>
      </p:sp>
      <p:sp>
        <p:nvSpPr>
          <p:cNvPr id="7" name="Rectangle 6">
            <a:extLst>
              <a:ext uri="{FF2B5EF4-FFF2-40B4-BE49-F238E27FC236}">
                <a16:creationId xmlns:a16="http://schemas.microsoft.com/office/drawing/2014/main" id="{A49C933F-A5A3-432F-A6EF-217CB973CC72}"/>
              </a:ext>
            </a:extLst>
          </p:cNvPr>
          <p:cNvSpPr/>
          <p:nvPr/>
        </p:nvSpPr>
        <p:spPr>
          <a:xfrm>
            <a:off x="5364480" y="4758647"/>
            <a:ext cx="5580419" cy="923330"/>
          </a:xfrm>
          <a:prstGeom prst="rect">
            <a:avLst/>
          </a:prstGeom>
          <a:solidFill>
            <a:schemeClr val="bg1"/>
          </a:solidFill>
          <a:ln>
            <a:solidFill>
              <a:schemeClr val="accent2"/>
            </a:solidFill>
          </a:ln>
        </p:spPr>
        <p:txBody>
          <a:bodyPr wrap="square" lIns="91440" tIns="45720" rIns="91440" bIns="45720" anchor="t">
            <a:spAutoFit/>
          </a:bodyPr>
          <a:lstStyle/>
          <a:p>
            <a:pPr marL="342900" indent="-342900">
              <a:buAutoNum type="arabicPeriod"/>
            </a:pPr>
            <a:r>
              <a:rPr lang="en-GB">
                <a:solidFill>
                  <a:srgbClr val="542341"/>
                </a:solidFill>
                <a:latin typeface="Arial"/>
                <a:cs typeface="Arial"/>
              </a:rPr>
              <a:t>Create a communication-supportive environment</a:t>
            </a:r>
          </a:p>
          <a:p>
            <a:pPr marL="342900" indent="-342900">
              <a:buAutoNum type="arabicPeriod"/>
            </a:pPr>
            <a:r>
              <a:rPr lang="en-GB">
                <a:solidFill>
                  <a:srgbClr val="542341"/>
                </a:solidFill>
                <a:latin typeface="Arial"/>
                <a:cs typeface="Arial"/>
              </a:rPr>
              <a:t>Adapt your language </a:t>
            </a:r>
            <a:endParaRPr lang="en-GB">
              <a:solidFill>
                <a:srgbClr val="542341"/>
              </a:solidFill>
              <a:latin typeface="Arial" panose="020B0604020202020204" pitchFamily="34" charset="0"/>
              <a:cs typeface="Arial" panose="020B0604020202020204" pitchFamily="34" charset="0"/>
            </a:endParaRPr>
          </a:p>
          <a:p>
            <a:pPr marL="342900" indent="-342900">
              <a:buAutoNum type="arabicPeriod"/>
            </a:pPr>
            <a:r>
              <a:rPr lang="en-GB">
                <a:solidFill>
                  <a:srgbClr val="542341"/>
                </a:solidFill>
                <a:latin typeface="Arial"/>
                <a:cs typeface="Arial"/>
              </a:rPr>
              <a:t>Explicitly teach vocabulary </a:t>
            </a:r>
            <a:endParaRPr lang="en-GB">
              <a:solidFill>
                <a:srgbClr val="54234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137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6"/>
          <p:cNvSpPr txBox="1">
            <a:spLocks noGrp="1"/>
          </p:cNvSpPr>
          <p:nvPr>
            <p:ph type="title"/>
          </p:nvPr>
        </p:nvSpPr>
        <p:spPr>
          <a:xfrm>
            <a:off x="375842" y="3087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2341"/>
              </a:buClr>
              <a:buSzPts val="4400"/>
              <a:buFont typeface="Calibri"/>
              <a:buNone/>
            </a:pPr>
            <a:r>
              <a:rPr lang="en-GB" sz="3600">
                <a:solidFill>
                  <a:srgbClr val="542341"/>
                </a:solidFill>
                <a:latin typeface="Arial" panose="020B0604020202020204" pitchFamily="34" charset="0"/>
                <a:cs typeface="Arial" panose="020B0604020202020204" pitchFamily="34" charset="0"/>
              </a:rPr>
              <a:t>When to refer?</a:t>
            </a:r>
            <a:endParaRPr sz="3600">
              <a:latin typeface="Arial" panose="020B0604020202020204" pitchFamily="34" charset="0"/>
              <a:cs typeface="Arial" panose="020B0604020202020204" pitchFamily="34" charset="0"/>
            </a:endParaRPr>
          </a:p>
        </p:txBody>
      </p:sp>
      <p:sp>
        <p:nvSpPr>
          <p:cNvPr id="607" name="Google Shape;607;p46"/>
          <p:cNvSpPr txBox="1">
            <a:spLocks noGrp="1"/>
          </p:cNvSpPr>
          <p:nvPr>
            <p:ph type="body" idx="1"/>
          </p:nvPr>
        </p:nvSpPr>
        <p:spPr>
          <a:xfrm>
            <a:off x="375842" y="2005012"/>
            <a:ext cx="600417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77F00"/>
              </a:buClr>
              <a:buSzPts val="2600"/>
              <a:buChar char="•"/>
            </a:pPr>
            <a:r>
              <a:rPr lang="en-GB" sz="2600">
                <a:solidFill>
                  <a:srgbClr val="552343"/>
                </a:solidFill>
                <a:latin typeface="Arial" panose="020B0604020202020204" pitchFamily="34" charset="0"/>
                <a:ea typeface="Arial"/>
                <a:cs typeface="Arial" panose="020B0604020202020204" pitchFamily="34" charset="0"/>
                <a:sym typeface="Arial"/>
              </a:rPr>
              <a:t>Child’s speech and language difficulties impact on access to curriculum</a:t>
            </a:r>
          </a:p>
          <a:p>
            <a:pPr marL="228600" lvl="0" indent="-228600" algn="l" rtl="0">
              <a:lnSpc>
                <a:spcPct val="90000"/>
              </a:lnSpc>
              <a:spcBef>
                <a:spcPts val="0"/>
              </a:spcBef>
              <a:spcAft>
                <a:spcPts val="0"/>
              </a:spcAft>
              <a:buClr>
                <a:srgbClr val="F77F00"/>
              </a:buClr>
              <a:buSzPts val="2600"/>
              <a:buChar char="•"/>
            </a:pPr>
            <a:endParaRPr lang="en-GB" sz="2600">
              <a:solidFill>
                <a:srgbClr val="552343"/>
              </a:solidFill>
              <a:latin typeface="Arial" panose="020B0604020202020204" pitchFamily="34" charset="0"/>
              <a:cs typeface="Arial" panose="020B0604020202020204" pitchFamily="34" charset="0"/>
              <a:sym typeface="Arial"/>
            </a:endParaRPr>
          </a:p>
          <a:p>
            <a:pPr marL="228600" lvl="0" indent="-228600" algn="l" rtl="0">
              <a:lnSpc>
                <a:spcPct val="90000"/>
              </a:lnSpc>
              <a:spcBef>
                <a:spcPts val="0"/>
              </a:spcBef>
              <a:spcAft>
                <a:spcPts val="0"/>
              </a:spcAft>
              <a:buClr>
                <a:srgbClr val="F77F00"/>
              </a:buClr>
              <a:buSzPts val="2600"/>
              <a:buChar char="•"/>
            </a:pPr>
            <a:r>
              <a:rPr lang="en-GB" sz="2600">
                <a:solidFill>
                  <a:srgbClr val="552343"/>
                </a:solidFill>
                <a:latin typeface="Arial" panose="020B0604020202020204" pitchFamily="34" charset="0"/>
                <a:cs typeface="Arial" panose="020B0604020202020204" pitchFamily="34" charset="0"/>
                <a:sym typeface="Arial"/>
              </a:rPr>
              <a:t>Family</a:t>
            </a:r>
            <a:r>
              <a:rPr lang="en-GB" sz="2600">
                <a:solidFill>
                  <a:srgbClr val="552343"/>
                </a:solidFill>
                <a:latin typeface="Arial" panose="020B0604020202020204" pitchFamily="34" charset="0"/>
                <a:cs typeface="Arial" panose="020B0604020202020204" pitchFamily="34" charset="0"/>
              </a:rPr>
              <a:t> concerns</a:t>
            </a:r>
          </a:p>
          <a:p>
            <a:pPr marL="228600" lvl="0" indent="-228600" algn="l" rtl="0">
              <a:lnSpc>
                <a:spcPct val="90000"/>
              </a:lnSpc>
              <a:spcBef>
                <a:spcPts val="0"/>
              </a:spcBef>
              <a:spcAft>
                <a:spcPts val="0"/>
              </a:spcAft>
              <a:buClr>
                <a:srgbClr val="F77F00"/>
              </a:buClr>
              <a:buSzPts val="2600"/>
              <a:buChar char="•"/>
            </a:pPr>
            <a:endParaRPr lang="en-GB" sz="2600">
              <a:solidFill>
                <a:srgbClr val="552343"/>
              </a:solidFill>
              <a:latin typeface="Arial" panose="020B0604020202020204" pitchFamily="34" charset="0"/>
              <a:ea typeface="Arial"/>
              <a:cs typeface="Arial" panose="020B0604020202020204" pitchFamily="34" charset="0"/>
              <a:sym typeface="Arial"/>
            </a:endParaRPr>
          </a:p>
          <a:p>
            <a:pPr marL="228600" lvl="0" indent="-228600" algn="l" rtl="0">
              <a:lnSpc>
                <a:spcPct val="90000"/>
              </a:lnSpc>
              <a:spcBef>
                <a:spcPts val="0"/>
              </a:spcBef>
              <a:spcAft>
                <a:spcPts val="0"/>
              </a:spcAft>
              <a:buClr>
                <a:srgbClr val="F77F00"/>
              </a:buClr>
              <a:buSzPts val="2600"/>
              <a:buChar char="•"/>
            </a:pPr>
            <a:r>
              <a:rPr lang="en-GB" sz="2600">
                <a:solidFill>
                  <a:srgbClr val="552343"/>
                </a:solidFill>
                <a:latin typeface="Arial" panose="020B0604020202020204" pitchFamily="34" charset="0"/>
                <a:ea typeface="Arial"/>
                <a:cs typeface="Arial" panose="020B0604020202020204" pitchFamily="34" charset="0"/>
                <a:sym typeface="Arial"/>
              </a:rPr>
              <a:t>Universal and targeted strategies / interventions have been put in place – still concerns</a:t>
            </a:r>
          </a:p>
          <a:p>
            <a:pPr marL="228600" lvl="0" indent="-63500" algn="l" rtl="0">
              <a:lnSpc>
                <a:spcPct val="90000"/>
              </a:lnSpc>
              <a:spcBef>
                <a:spcPts val="2000"/>
              </a:spcBef>
              <a:spcAft>
                <a:spcPts val="0"/>
              </a:spcAft>
              <a:buClr>
                <a:srgbClr val="F77F00"/>
              </a:buClr>
              <a:buSzPts val="2600"/>
              <a:buNone/>
            </a:pPr>
            <a:endParaRPr lang="en-GB" sz="2600">
              <a:solidFill>
                <a:srgbClr val="542341"/>
              </a:solidFill>
              <a:latin typeface="Arial" panose="020B0604020202020204" pitchFamily="34" charset="0"/>
              <a:ea typeface="Arial"/>
              <a:cs typeface="Arial" panose="020B0604020202020204" pitchFamily="34" charset="0"/>
              <a:sym typeface="Arial"/>
            </a:endParaRPr>
          </a:p>
        </p:txBody>
      </p:sp>
      <p:sp>
        <p:nvSpPr>
          <p:cNvPr id="608" name="Google Shape;608;p46"/>
          <p:cNvSpPr txBox="1">
            <a:spLocks noGrp="1"/>
          </p:cNvSpPr>
          <p:nvPr>
            <p:ph type="body" idx="2"/>
          </p:nvPr>
        </p:nvSpPr>
        <p:spPr>
          <a:xfrm>
            <a:off x="7010400" y="1918294"/>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77F00"/>
              </a:buClr>
              <a:buSzPts val="2600"/>
              <a:buNone/>
            </a:pPr>
            <a:r>
              <a:rPr lang="en-GB" sz="2600" b="1">
                <a:solidFill>
                  <a:srgbClr val="552343"/>
                </a:solidFill>
                <a:latin typeface="Arial" panose="020B0604020202020204" pitchFamily="34" charset="0"/>
                <a:ea typeface="Arial"/>
                <a:cs typeface="Arial" panose="020B0604020202020204" pitchFamily="34" charset="0"/>
                <a:sym typeface="Arial"/>
              </a:rPr>
              <a:t>Fast track:</a:t>
            </a:r>
            <a:endParaRPr sz="2600" b="1">
              <a:solidFill>
                <a:srgbClr val="552343"/>
              </a:solidFill>
              <a:latin typeface="Arial" panose="020B0604020202020204" pitchFamily="34" charset="0"/>
              <a:cs typeface="Arial" panose="020B0604020202020204" pitchFamily="34" charset="0"/>
            </a:endParaRPr>
          </a:p>
          <a:p>
            <a:pPr marL="685800" lvl="2" indent="-228600" algn="l" rtl="0">
              <a:lnSpc>
                <a:spcPct val="90000"/>
              </a:lnSpc>
              <a:spcBef>
                <a:spcPts val="2000"/>
              </a:spcBef>
              <a:spcAft>
                <a:spcPts val="0"/>
              </a:spcAft>
              <a:buClr>
                <a:srgbClr val="F77F00"/>
              </a:buClr>
              <a:buSzPts val="2400"/>
              <a:buChar char="•"/>
            </a:pPr>
            <a:r>
              <a:rPr lang="en-GB" sz="2600">
                <a:solidFill>
                  <a:srgbClr val="552343"/>
                </a:solidFill>
                <a:latin typeface="Arial" panose="020B0604020202020204" pitchFamily="34" charset="0"/>
                <a:ea typeface="Arial"/>
                <a:cs typeface="Arial" panose="020B0604020202020204" pitchFamily="34" charset="0"/>
                <a:sym typeface="Arial"/>
              </a:rPr>
              <a:t>The child’s speech is unintelligible</a:t>
            </a:r>
            <a:endParaRPr sz="2600">
              <a:solidFill>
                <a:srgbClr val="552343"/>
              </a:solidFill>
              <a:latin typeface="Arial" panose="020B0604020202020204" pitchFamily="34" charset="0"/>
              <a:ea typeface="Arial"/>
              <a:cs typeface="Arial" panose="020B0604020202020204" pitchFamily="34" charset="0"/>
              <a:sym typeface="Arial"/>
            </a:endParaRPr>
          </a:p>
          <a:p>
            <a:pPr marL="685800" lvl="2" indent="-228600" algn="l" rtl="0">
              <a:lnSpc>
                <a:spcPct val="90000"/>
              </a:lnSpc>
              <a:spcBef>
                <a:spcPts val="2000"/>
              </a:spcBef>
              <a:spcAft>
                <a:spcPts val="0"/>
              </a:spcAft>
              <a:buClr>
                <a:srgbClr val="F77F00"/>
              </a:buClr>
              <a:buSzPts val="2400"/>
              <a:buChar char="•"/>
            </a:pPr>
            <a:r>
              <a:rPr lang="en-GB" sz="2600">
                <a:solidFill>
                  <a:srgbClr val="552343"/>
                </a:solidFill>
                <a:latin typeface="Arial" panose="020B0604020202020204" pitchFamily="34" charset="0"/>
                <a:ea typeface="Arial"/>
                <a:cs typeface="Arial" panose="020B0604020202020204" pitchFamily="34" charset="0"/>
                <a:sym typeface="Arial"/>
              </a:rPr>
              <a:t>The child has a stammer (is dysfluent)</a:t>
            </a:r>
            <a:endParaRPr sz="2600">
              <a:solidFill>
                <a:srgbClr val="552343"/>
              </a:solidFill>
              <a:latin typeface="Arial" panose="020B0604020202020204" pitchFamily="34" charset="0"/>
              <a:ea typeface="Arial"/>
              <a:cs typeface="Arial" panose="020B0604020202020204" pitchFamily="34" charset="0"/>
              <a:sym typeface="Arial"/>
            </a:endParaRPr>
          </a:p>
          <a:p>
            <a:pPr marL="685800" lvl="2" indent="-228600" algn="l" rtl="0">
              <a:lnSpc>
                <a:spcPct val="90000"/>
              </a:lnSpc>
              <a:spcBef>
                <a:spcPts val="2000"/>
              </a:spcBef>
              <a:spcAft>
                <a:spcPts val="0"/>
              </a:spcAft>
              <a:buClr>
                <a:srgbClr val="F77F00"/>
              </a:buClr>
              <a:buSzPts val="2400"/>
              <a:buChar char="•"/>
            </a:pPr>
            <a:r>
              <a:rPr lang="en-GB" sz="2600">
                <a:solidFill>
                  <a:srgbClr val="552343"/>
                </a:solidFill>
                <a:latin typeface="Arial" panose="020B0604020202020204" pitchFamily="34" charset="0"/>
                <a:ea typeface="Arial"/>
                <a:cs typeface="Arial" panose="020B0604020202020204" pitchFamily="34" charset="0"/>
                <a:sym typeface="Arial"/>
              </a:rPr>
              <a:t>Feeding or swallowing difficulties</a:t>
            </a:r>
            <a:endParaRPr sz="2600">
              <a:solidFill>
                <a:srgbClr val="552343"/>
              </a:solidFill>
              <a:latin typeface="Arial" panose="020B0604020202020204" pitchFamily="34" charset="0"/>
              <a:ea typeface="Arial"/>
              <a:cs typeface="Arial" panose="020B0604020202020204" pitchFamily="34" charset="0"/>
              <a:sym typeface="Arial"/>
            </a:endParaRPr>
          </a:p>
          <a:p>
            <a:pPr marL="228600" lvl="0" indent="-50800" algn="l" rtl="0">
              <a:lnSpc>
                <a:spcPct val="90000"/>
              </a:lnSpc>
              <a:spcBef>
                <a:spcPts val="2000"/>
              </a:spcBef>
              <a:spcAft>
                <a:spcPts val="0"/>
              </a:spcAft>
              <a:buClr>
                <a:schemeClr val="dk1"/>
              </a:buClr>
              <a:buSzPts val="2800"/>
              <a:buNone/>
            </a:pPr>
            <a:endParaRPr sz="2600">
              <a:latin typeface="Arial" panose="020B0604020202020204" pitchFamily="34" charset="0"/>
              <a:cs typeface="Arial" panose="020B0604020202020204" pitchFamily="34" charset="0"/>
            </a:endParaRPr>
          </a:p>
        </p:txBody>
      </p:sp>
      <p:cxnSp>
        <p:nvCxnSpPr>
          <p:cNvPr id="610" name="Google Shape;610;p46"/>
          <p:cNvCxnSpPr/>
          <p:nvPr/>
        </p:nvCxnSpPr>
        <p:spPr>
          <a:xfrm>
            <a:off x="838200" y="1354076"/>
            <a:ext cx="1009816" cy="0"/>
          </a:xfrm>
          <a:prstGeom prst="straightConnector1">
            <a:avLst/>
          </a:prstGeom>
          <a:noFill/>
          <a:ln w="38100" cap="flat" cmpd="sng">
            <a:solidFill>
              <a:srgbClr val="F77F00"/>
            </a:solidFill>
            <a:prstDash val="solid"/>
            <a:miter lim="800000"/>
            <a:headEnd type="none" w="sm" len="sm"/>
            <a:tailEnd type="none" w="sm" len="sm"/>
          </a:ln>
        </p:spPr>
      </p:cxnSp>
      <p:pic>
        <p:nvPicPr>
          <p:cNvPr id="10" name="Google Shape;594;p45">
            <a:extLst>
              <a:ext uri="{FF2B5EF4-FFF2-40B4-BE49-F238E27FC236}">
                <a16:creationId xmlns:a16="http://schemas.microsoft.com/office/drawing/2014/main" id="{A0D5A6CB-7474-4149-A009-A63E1849A368}"/>
              </a:ext>
            </a:extLst>
          </p:cNvPr>
          <p:cNvPicPr preferRelativeResize="0"/>
          <p:nvPr/>
        </p:nvPicPr>
        <p:blipFill rotWithShape="1">
          <a:blip r:embed="rId3">
            <a:alphaModFix/>
          </a:blip>
          <a:srcRect/>
          <a:stretch/>
        </p:blipFill>
        <p:spPr>
          <a:xfrm>
            <a:off x="10727871" y="5372511"/>
            <a:ext cx="1464129" cy="1464129"/>
          </a:xfrm>
          <a:prstGeom prst="rect">
            <a:avLst/>
          </a:prstGeom>
          <a:noFill/>
          <a:ln>
            <a:noFill/>
          </a:ln>
        </p:spPr>
      </p:pic>
      <p:sp>
        <p:nvSpPr>
          <p:cNvPr id="11" name="Oval 10">
            <a:extLst>
              <a:ext uri="{FF2B5EF4-FFF2-40B4-BE49-F238E27FC236}">
                <a16:creationId xmlns:a16="http://schemas.microsoft.com/office/drawing/2014/main" id="{5B5DBC62-AF29-4B15-AD07-5BB01546C486}"/>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grpSp>
        <p:nvGrpSpPr>
          <p:cNvPr id="12" name="Google Shape;598;p45">
            <a:extLst>
              <a:ext uri="{FF2B5EF4-FFF2-40B4-BE49-F238E27FC236}">
                <a16:creationId xmlns:a16="http://schemas.microsoft.com/office/drawing/2014/main" id="{3305ABD4-EB76-4E5C-9C70-9C7C0577D54B}"/>
              </a:ext>
            </a:extLst>
          </p:cNvPr>
          <p:cNvGrpSpPr/>
          <p:nvPr/>
        </p:nvGrpSpPr>
        <p:grpSpPr>
          <a:xfrm>
            <a:off x="8693168" y="0"/>
            <a:ext cx="1928567" cy="1079626"/>
            <a:chOff x="2331192" y="0"/>
            <a:chExt cx="2328258" cy="1369202"/>
          </a:xfrm>
        </p:grpSpPr>
        <p:sp>
          <p:nvSpPr>
            <p:cNvPr id="13" name="Google Shape;599;p45">
              <a:extLst>
                <a:ext uri="{FF2B5EF4-FFF2-40B4-BE49-F238E27FC236}">
                  <a16:creationId xmlns:a16="http://schemas.microsoft.com/office/drawing/2014/main" id="{BC047DB5-B503-49C7-B951-A6036EBE1FDB}"/>
                </a:ext>
              </a:extLst>
            </p:cNvPr>
            <p:cNvSpPr/>
            <p:nvPr/>
          </p:nvSpPr>
          <p:spPr>
            <a:xfrm>
              <a:off x="2331192" y="0"/>
              <a:ext cx="2328258" cy="1369202"/>
            </a:xfrm>
            <a:prstGeom prst="trapezoid">
              <a:avLst>
                <a:gd name="adj" fmla="val 85022"/>
              </a:avLst>
            </a:prstGeom>
            <a:solidFill>
              <a:srgbClr val="F7CA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ial" panose="020B0604020202020204" pitchFamily="34" charset="0"/>
                <a:cs typeface="Arial" panose="020B0604020202020204" pitchFamily="34" charset="0"/>
              </a:endParaRPr>
            </a:p>
          </p:txBody>
        </p:sp>
        <p:sp>
          <p:nvSpPr>
            <p:cNvPr id="14" name="Google Shape;600;p45">
              <a:extLst>
                <a:ext uri="{FF2B5EF4-FFF2-40B4-BE49-F238E27FC236}">
                  <a16:creationId xmlns:a16="http://schemas.microsoft.com/office/drawing/2014/main" id="{BF71F33A-6E02-4C5D-92AE-051705E6B13A}"/>
                </a:ext>
              </a:extLst>
            </p:cNvPr>
            <p:cNvSpPr/>
            <p:nvPr/>
          </p:nvSpPr>
          <p:spPr>
            <a:xfrm>
              <a:off x="2331192" y="0"/>
              <a:ext cx="2328258" cy="1369202"/>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None/>
              </a:pPr>
              <a:endParaRPr sz="240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1400"/>
                </a:spcBef>
                <a:spcAft>
                  <a:spcPts val="0"/>
                </a:spcAft>
                <a:buNone/>
              </a:pPr>
              <a:r>
                <a:rPr lang="en-GB" sz="2400">
                  <a:solidFill>
                    <a:schemeClr val="lt1"/>
                  </a:solidFill>
                  <a:latin typeface="Arial" panose="020B0604020202020204" pitchFamily="34" charset="0"/>
                  <a:ea typeface="Calibri"/>
                  <a:cs typeface="Arial" panose="020B0604020202020204" pitchFamily="34" charset="0"/>
                  <a:sym typeface="Calibri"/>
                </a:rPr>
                <a:t>Specialist </a:t>
              </a:r>
              <a:endParaRPr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8688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319928-06D9-4863-AC2D-8137A8476650}"/>
              </a:ext>
            </a:extLst>
          </p:cNvPr>
          <p:cNvSpPr txBox="1"/>
          <p:nvPr/>
        </p:nvSpPr>
        <p:spPr>
          <a:xfrm>
            <a:off x="584625" y="332699"/>
            <a:ext cx="10862430" cy="646331"/>
          </a:xfrm>
          <a:prstGeom prst="rect">
            <a:avLst/>
          </a:prstGeom>
          <a:noFill/>
        </p:spPr>
        <p:txBody>
          <a:bodyPr wrap="square" lIns="91440" tIns="45720" rIns="91440" bIns="45720" rtlCol="0" anchor="t">
            <a:spAutoFit/>
          </a:bodyPr>
          <a:lstStyle/>
          <a:p>
            <a:r>
              <a:rPr lang="en-GB" sz="3600">
                <a:solidFill>
                  <a:srgbClr val="542341"/>
                </a:solidFill>
                <a:latin typeface="Arial"/>
                <a:cs typeface="Arial"/>
              </a:rPr>
              <a:t>Referral </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840992" y="107962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584625" y="1220306"/>
            <a:ext cx="10503342" cy="5183086"/>
          </a:xfrm>
          <a:prstGeom prst="rect">
            <a:avLst/>
          </a:prstGeom>
        </p:spPr>
        <p:txBody>
          <a:bodyPr wrap="square" lIns="91440" tIns="45720" rIns="91440" bIns="45720" anchor="t">
            <a:spAutoFit/>
          </a:bodyPr>
          <a:lstStyle/>
          <a:p>
            <a:pPr>
              <a:lnSpc>
                <a:spcPct val="150000"/>
              </a:lnSpc>
              <a:buClr>
                <a:srgbClr val="F77F00"/>
              </a:buClr>
            </a:pPr>
            <a:r>
              <a:rPr lang="en-US" sz="2800">
                <a:solidFill>
                  <a:srgbClr val="542341"/>
                </a:solidFill>
                <a:latin typeface="Arial"/>
                <a:cs typeface="Arial"/>
              </a:rPr>
              <a:t>Information to include in a referral:</a:t>
            </a:r>
            <a:endParaRPr lang="en-GB" sz="2000"/>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Oral language</a:t>
            </a:r>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Social interaction </a:t>
            </a:r>
          </a:p>
          <a:p>
            <a:pPr marL="742950" lvl="1" indent="-285750">
              <a:lnSpc>
                <a:spcPct val="150000"/>
              </a:lnSpc>
              <a:buClr>
                <a:srgbClr val="F77F00"/>
              </a:buClr>
              <a:buFont typeface="Arial" panose="020B0604020202020204" pitchFamily="34" charset="0"/>
              <a:buChar char="•"/>
            </a:pPr>
            <a:r>
              <a:rPr lang="en-US" sz="2800" err="1">
                <a:solidFill>
                  <a:srgbClr val="542341"/>
                </a:solidFill>
                <a:latin typeface="Arial" panose="020B0604020202020204" pitchFamily="34" charset="0"/>
                <a:cs typeface="Arial" panose="020B0604020202020204" pitchFamily="34" charset="0"/>
              </a:rPr>
              <a:t>Behaviour</a:t>
            </a:r>
            <a:endParaRPr lang="en-US" sz="2800">
              <a:solidFill>
                <a:srgbClr val="542341"/>
              </a:solidFill>
              <a:latin typeface="Arial" panose="020B0604020202020204" pitchFamily="34" charset="0"/>
              <a:cs typeface="Arial" panose="020B0604020202020204" pitchFamily="34" charset="0"/>
            </a:endParaRPr>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Written language</a:t>
            </a:r>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Can they follow a series of instructions </a:t>
            </a:r>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How they retell a ‘story’</a:t>
            </a:r>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How they generate and remember vocabulary </a:t>
            </a:r>
            <a:endParaRPr lang="en-GB" sz="2800">
              <a:solidFill>
                <a:srgbClr val="542341"/>
              </a:solidFill>
              <a:latin typeface="Arial" panose="020B0604020202020204" pitchFamily="34" charset="0"/>
              <a:cs typeface="Arial" panose="020B0604020202020204" pitchFamily="34" charset="0"/>
            </a:endParaRPr>
          </a:p>
        </p:txBody>
      </p:sp>
      <p:grpSp>
        <p:nvGrpSpPr>
          <p:cNvPr id="6" name="Google Shape;598;p45">
            <a:extLst>
              <a:ext uri="{FF2B5EF4-FFF2-40B4-BE49-F238E27FC236}">
                <a16:creationId xmlns:a16="http://schemas.microsoft.com/office/drawing/2014/main" id="{0BE91D0A-8E0D-45B5-AFCE-5B7198F36BF4}"/>
              </a:ext>
            </a:extLst>
          </p:cNvPr>
          <p:cNvGrpSpPr/>
          <p:nvPr/>
        </p:nvGrpSpPr>
        <p:grpSpPr>
          <a:xfrm>
            <a:off x="8693168" y="0"/>
            <a:ext cx="1928567" cy="1079626"/>
            <a:chOff x="2331192" y="0"/>
            <a:chExt cx="2328258" cy="1369202"/>
          </a:xfrm>
        </p:grpSpPr>
        <p:sp>
          <p:nvSpPr>
            <p:cNvPr id="7" name="Google Shape;599;p45">
              <a:extLst>
                <a:ext uri="{FF2B5EF4-FFF2-40B4-BE49-F238E27FC236}">
                  <a16:creationId xmlns:a16="http://schemas.microsoft.com/office/drawing/2014/main" id="{B17109E9-AB7D-460A-BA4F-F6BE3BF7FA84}"/>
                </a:ext>
              </a:extLst>
            </p:cNvPr>
            <p:cNvSpPr/>
            <p:nvPr/>
          </p:nvSpPr>
          <p:spPr>
            <a:xfrm>
              <a:off x="2331192" y="0"/>
              <a:ext cx="2328258" cy="1369202"/>
            </a:xfrm>
            <a:prstGeom prst="trapezoid">
              <a:avLst>
                <a:gd name="adj" fmla="val 85022"/>
              </a:avLst>
            </a:prstGeom>
            <a:solidFill>
              <a:srgbClr val="F7CA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ial" panose="020B0604020202020204" pitchFamily="34" charset="0"/>
                <a:cs typeface="Arial" panose="020B0604020202020204" pitchFamily="34" charset="0"/>
              </a:endParaRPr>
            </a:p>
          </p:txBody>
        </p:sp>
        <p:sp>
          <p:nvSpPr>
            <p:cNvPr id="8" name="Google Shape;600;p45">
              <a:extLst>
                <a:ext uri="{FF2B5EF4-FFF2-40B4-BE49-F238E27FC236}">
                  <a16:creationId xmlns:a16="http://schemas.microsoft.com/office/drawing/2014/main" id="{6A090D68-B81C-4D7F-9481-EFA3F0F88A90}"/>
                </a:ext>
              </a:extLst>
            </p:cNvPr>
            <p:cNvSpPr/>
            <p:nvPr/>
          </p:nvSpPr>
          <p:spPr>
            <a:xfrm>
              <a:off x="2331192" y="0"/>
              <a:ext cx="2328258" cy="1369202"/>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None/>
              </a:pPr>
              <a:endParaRPr sz="240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1400"/>
                </a:spcBef>
                <a:spcAft>
                  <a:spcPts val="0"/>
                </a:spcAft>
                <a:buNone/>
              </a:pPr>
              <a:r>
                <a:rPr lang="en-GB" sz="2400">
                  <a:solidFill>
                    <a:schemeClr val="lt1"/>
                  </a:solidFill>
                  <a:latin typeface="Arial" panose="020B0604020202020204" pitchFamily="34" charset="0"/>
                  <a:ea typeface="Calibri"/>
                  <a:cs typeface="Arial" panose="020B0604020202020204" pitchFamily="34" charset="0"/>
                  <a:sym typeface="Calibri"/>
                </a:rPr>
                <a:t>Specialist</a:t>
              </a:r>
              <a:r>
                <a:rPr lang="en-GB" sz="2300">
                  <a:solidFill>
                    <a:schemeClr val="lt1"/>
                  </a:solidFill>
                  <a:latin typeface="Arial" panose="020B0604020202020204" pitchFamily="34" charset="0"/>
                  <a:ea typeface="Calibri"/>
                  <a:cs typeface="Arial" panose="020B0604020202020204" pitchFamily="34" charset="0"/>
                  <a:sym typeface="Calibri"/>
                </a:rPr>
                <a:t> </a:t>
              </a:r>
              <a:endParaRPr sz="2300">
                <a:latin typeface="Arial" panose="020B0604020202020204" pitchFamily="34" charset="0"/>
                <a:cs typeface="Arial" panose="020B0604020202020204" pitchFamily="34" charset="0"/>
              </a:endParaRPr>
            </a:p>
          </p:txBody>
        </p:sp>
      </p:grpSp>
      <p:sp>
        <p:nvSpPr>
          <p:cNvPr id="9" name="Oval 8">
            <a:extLst>
              <a:ext uri="{FF2B5EF4-FFF2-40B4-BE49-F238E27FC236}">
                <a16:creationId xmlns:a16="http://schemas.microsoft.com/office/drawing/2014/main" id="{78BD3565-CADB-4973-B397-A8DA2D2F143B}"/>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pic>
        <p:nvPicPr>
          <p:cNvPr id="10" name="Picture 9">
            <a:extLst>
              <a:ext uri="{FF2B5EF4-FFF2-40B4-BE49-F238E27FC236}">
                <a16:creationId xmlns:a16="http://schemas.microsoft.com/office/drawing/2014/main" id="{312B0D98-D220-45D4-ABE4-1BEFCC00CD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Tree>
    <p:extLst>
      <p:ext uri="{BB962C8B-B14F-4D97-AF65-F5344CB8AC3E}">
        <p14:creationId xmlns:p14="http://schemas.microsoft.com/office/powerpoint/2010/main" val="2464125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45"/>
          <p:cNvSpPr txBox="1"/>
          <p:nvPr/>
        </p:nvSpPr>
        <p:spPr>
          <a:xfrm>
            <a:off x="400012" y="410654"/>
            <a:ext cx="105033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a:solidFill>
                  <a:srgbClr val="542341"/>
                </a:solidFill>
                <a:latin typeface="Arial"/>
                <a:ea typeface="Arial"/>
                <a:cs typeface="Arial"/>
                <a:sym typeface="Arial"/>
              </a:rPr>
              <a:t>Specialist  support</a:t>
            </a:r>
            <a:endParaRPr/>
          </a:p>
        </p:txBody>
      </p:sp>
      <p:cxnSp>
        <p:nvCxnSpPr>
          <p:cNvPr id="596" name="Google Shape;596;p45"/>
          <p:cNvCxnSpPr/>
          <p:nvPr/>
        </p:nvCxnSpPr>
        <p:spPr>
          <a:xfrm>
            <a:off x="742688" y="1220306"/>
            <a:ext cx="1009816" cy="0"/>
          </a:xfrm>
          <a:prstGeom prst="straightConnector1">
            <a:avLst/>
          </a:prstGeom>
          <a:noFill/>
          <a:ln w="38100" cap="flat" cmpd="sng">
            <a:solidFill>
              <a:srgbClr val="F77F00"/>
            </a:solidFill>
            <a:prstDash val="solid"/>
            <a:miter lim="800000"/>
            <a:headEnd type="none" w="sm" len="sm"/>
            <a:tailEnd type="none" w="sm" len="sm"/>
          </a:ln>
        </p:spPr>
      </p:cxnSp>
      <p:sp>
        <p:nvSpPr>
          <p:cNvPr id="597" name="Google Shape;597;p45"/>
          <p:cNvSpPr/>
          <p:nvPr/>
        </p:nvSpPr>
        <p:spPr>
          <a:xfrm>
            <a:off x="388100" y="1546948"/>
            <a:ext cx="10503342" cy="5170606"/>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GB" sz="2800" b="0" i="0" u="none" strike="noStrike" cap="none">
                <a:solidFill>
                  <a:srgbClr val="542341"/>
                </a:solidFill>
                <a:latin typeface="Arial"/>
                <a:ea typeface="Arial"/>
                <a:cs typeface="Arial"/>
                <a:sym typeface="Arial"/>
              </a:rPr>
              <a:t>Speech and language therapy input may include:</a:t>
            </a:r>
            <a:endParaRPr/>
          </a:p>
          <a:p>
            <a:pPr marL="1200150" marR="0" lvl="2" indent="-285750" algn="l" rtl="0">
              <a:spcBef>
                <a:spcPts val="1000"/>
              </a:spcBef>
              <a:spcAft>
                <a:spcPts val="0"/>
              </a:spcAft>
              <a:buClr>
                <a:srgbClr val="F77F00"/>
              </a:buClr>
              <a:buSzPts val="2800"/>
              <a:buFont typeface="Arial"/>
              <a:buChar char="•"/>
            </a:pPr>
            <a:r>
              <a:rPr lang="en-GB" sz="2800" b="0" i="0" u="none" strike="noStrike" cap="none">
                <a:solidFill>
                  <a:srgbClr val="542341"/>
                </a:solidFill>
                <a:latin typeface="Arial"/>
                <a:ea typeface="Arial"/>
                <a:cs typeface="Arial"/>
                <a:sym typeface="Arial"/>
              </a:rPr>
              <a:t>Assessment and diagnosis</a:t>
            </a:r>
            <a:endParaRPr/>
          </a:p>
          <a:p>
            <a:pPr marL="1200150" marR="0" lvl="2" indent="-285750" algn="l" rtl="0">
              <a:spcBef>
                <a:spcPts val="1000"/>
              </a:spcBef>
              <a:spcAft>
                <a:spcPts val="0"/>
              </a:spcAft>
              <a:buClr>
                <a:srgbClr val="F77F00"/>
              </a:buClr>
              <a:buSzPts val="2800"/>
              <a:buFont typeface="Arial"/>
              <a:buChar char="•"/>
            </a:pPr>
            <a:r>
              <a:rPr lang="en-GB" sz="2800">
                <a:solidFill>
                  <a:srgbClr val="542341"/>
                </a:solidFill>
                <a:latin typeface="Arial"/>
                <a:ea typeface="Arial"/>
                <a:cs typeface="Arial"/>
                <a:sym typeface="Arial"/>
              </a:rPr>
              <a:t>Development</a:t>
            </a:r>
            <a:r>
              <a:rPr lang="en-GB" sz="2800" b="0" i="0" u="none" strike="noStrike" cap="none">
                <a:solidFill>
                  <a:srgbClr val="542341"/>
                </a:solidFill>
                <a:latin typeface="Arial"/>
                <a:ea typeface="Arial"/>
                <a:cs typeface="Arial"/>
                <a:sym typeface="Arial"/>
              </a:rPr>
              <a:t> and </a:t>
            </a:r>
            <a:r>
              <a:rPr lang="en-GB" sz="2800">
                <a:solidFill>
                  <a:srgbClr val="542341"/>
                </a:solidFill>
                <a:latin typeface="Arial"/>
                <a:ea typeface="Arial"/>
                <a:cs typeface="Arial"/>
                <a:sym typeface="Arial"/>
              </a:rPr>
              <a:t>advice</a:t>
            </a:r>
            <a:r>
              <a:rPr lang="en-GB" sz="2800" b="0" i="0" u="none" strike="noStrike" cap="none">
                <a:solidFill>
                  <a:srgbClr val="542341"/>
                </a:solidFill>
                <a:latin typeface="Arial"/>
                <a:ea typeface="Arial"/>
                <a:cs typeface="Arial"/>
                <a:sym typeface="Arial"/>
              </a:rPr>
              <a:t> on strategies and therapy programmes</a:t>
            </a:r>
            <a:endParaRPr/>
          </a:p>
          <a:p>
            <a:pPr marL="1200150" lvl="2" indent="-285750">
              <a:spcBef>
                <a:spcPts val="1000"/>
              </a:spcBef>
              <a:buClr>
                <a:srgbClr val="F77F00"/>
              </a:buClr>
              <a:buSzPts val="2800"/>
              <a:buFont typeface="Arial"/>
              <a:buChar char="•"/>
            </a:pPr>
            <a:r>
              <a:rPr lang="en-GB" sz="2800" b="0" i="0" u="none" strike="noStrike" cap="none">
                <a:solidFill>
                  <a:srgbClr val="542341"/>
                </a:solidFill>
                <a:latin typeface="Arial"/>
                <a:ea typeface="Arial"/>
                <a:cs typeface="Arial"/>
                <a:sym typeface="Arial"/>
              </a:rPr>
              <a:t>Support with integrating strategies into </a:t>
            </a:r>
            <a:r>
              <a:rPr lang="en-GB" sz="2800">
                <a:solidFill>
                  <a:srgbClr val="542341"/>
                </a:solidFill>
                <a:latin typeface="Arial"/>
                <a:ea typeface="Arial"/>
                <a:cs typeface="Arial"/>
                <a:sym typeface="Arial"/>
              </a:rPr>
              <a:t>the classroom</a:t>
            </a:r>
            <a:endParaRPr/>
          </a:p>
          <a:p>
            <a:pPr marL="1200150" marR="0" lvl="2" indent="-285750" algn="l" rtl="0">
              <a:spcBef>
                <a:spcPts val="1000"/>
              </a:spcBef>
              <a:spcAft>
                <a:spcPts val="0"/>
              </a:spcAft>
              <a:buClr>
                <a:srgbClr val="F77F00"/>
              </a:buClr>
              <a:buSzPts val="2800"/>
              <a:buFont typeface="Arial"/>
              <a:buChar char="•"/>
            </a:pPr>
            <a:r>
              <a:rPr lang="en-GB" sz="2800">
                <a:solidFill>
                  <a:srgbClr val="542341"/>
                </a:solidFill>
                <a:latin typeface="Arial"/>
                <a:ea typeface="Arial"/>
                <a:cs typeface="Arial"/>
                <a:sym typeface="Arial"/>
              </a:rPr>
              <a:t>Coaching</a:t>
            </a:r>
            <a:r>
              <a:rPr lang="en-GB" sz="2800" b="0" i="0" u="none" strike="noStrike" cap="none">
                <a:solidFill>
                  <a:srgbClr val="542341"/>
                </a:solidFill>
                <a:latin typeface="Arial"/>
                <a:ea typeface="Arial"/>
                <a:cs typeface="Arial"/>
                <a:sym typeface="Arial"/>
              </a:rPr>
              <a:t> families, teachers, teaching assistants in use of strategies</a:t>
            </a:r>
            <a:endParaRPr/>
          </a:p>
          <a:p>
            <a:pPr marL="1200150" marR="0" lvl="2" indent="-285750" algn="l" rtl="0">
              <a:spcBef>
                <a:spcPts val="1000"/>
              </a:spcBef>
              <a:spcAft>
                <a:spcPts val="0"/>
              </a:spcAft>
              <a:buClr>
                <a:srgbClr val="F77F00"/>
              </a:buClr>
              <a:buSzPts val="2800"/>
              <a:buFont typeface="Arial"/>
              <a:buChar char="•"/>
            </a:pPr>
            <a:r>
              <a:rPr lang="en-GB" sz="2800">
                <a:solidFill>
                  <a:srgbClr val="542341"/>
                </a:solidFill>
                <a:latin typeface="Arial"/>
                <a:ea typeface="Arial"/>
                <a:cs typeface="Arial"/>
                <a:sym typeface="Arial"/>
              </a:rPr>
              <a:t>Raising</a:t>
            </a:r>
            <a:r>
              <a:rPr lang="en-GB" sz="2800" b="0" i="0" u="none" strike="noStrike" cap="none">
                <a:solidFill>
                  <a:srgbClr val="542341"/>
                </a:solidFill>
                <a:latin typeface="Arial"/>
                <a:ea typeface="Arial"/>
                <a:cs typeface="Arial"/>
                <a:sym typeface="Arial"/>
              </a:rPr>
              <a:t> awareness and understanding of DLD</a:t>
            </a:r>
            <a:endParaRPr/>
          </a:p>
          <a:p>
            <a:pPr marL="1200150" lvl="2" indent="-285750">
              <a:spcBef>
                <a:spcPts val="1000"/>
              </a:spcBef>
              <a:buClr>
                <a:srgbClr val="F77F00"/>
              </a:buClr>
              <a:buSzPts val="2800"/>
              <a:buFont typeface="Arial"/>
              <a:buChar char="•"/>
            </a:pPr>
            <a:r>
              <a:rPr lang="en-GB" sz="2800">
                <a:solidFill>
                  <a:srgbClr val="542341"/>
                </a:solidFill>
                <a:latin typeface="Arial"/>
                <a:ea typeface="Arial"/>
                <a:cs typeface="Arial"/>
                <a:sym typeface="Arial"/>
              </a:rPr>
              <a:t>More</a:t>
            </a:r>
            <a:r>
              <a:rPr lang="en-GB" sz="2800" b="0" i="0" u="none" strike="noStrike" cap="none">
                <a:solidFill>
                  <a:srgbClr val="542341"/>
                </a:solidFill>
                <a:latin typeface="Arial"/>
                <a:ea typeface="Arial"/>
                <a:cs typeface="Arial"/>
                <a:sym typeface="Arial"/>
              </a:rPr>
              <a:t> support </a:t>
            </a:r>
            <a:r>
              <a:rPr lang="en-GB" sz="2800">
                <a:solidFill>
                  <a:srgbClr val="542341"/>
                </a:solidFill>
                <a:latin typeface="Arial"/>
                <a:ea typeface="Arial"/>
                <a:cs typeface="Arial"/>
                <a:sym typeface="Arial"/>
              </a:rPr>
              <a:t>may be offered at</a:t>
            </a:r>
            <a:r>
              <a:rPr lang="en-GB" sz="2800" b="0" i="0" u="none" strike="noStrike" cap="none">
                <a:solidFill>
                  <a:srgbClr val="542341"/>
                </a:solidFill>
                <a:latin typeface="Arial"/>
                <a:ea typeface="Arial"/>
                <a:cs typeface="Arial"/>
                <a:sym typeface="Arial"/>
              </a:rPr>
              <a:t> different times e.g. transition</a:t>
            </a:r>
            <a:endParaRPr/>
          </a:p>
        </p:txBody>
      </p:sp>
      <p:pic>
        <p:nvPicPr>
          <p:cNvPr id="12" name="Google Shape;594;p45">
            <a:extLst>
              <a:ext uri="{FF2B5EF4-FFF2-40B4-BE49-F238E27FC236}">
                <a16:creationId xmlns:a16="http://schemas.microsoft.com/office/drawing/2014/main" id="{CBDE7232-61BE-4BBD-BAD5-829FF2792DA9}"/>
              </a:ext>
            </a:extLst>
          </p:cNvPr>
          <p:cNvPicPr preferRelativeResize="0"/>
          <p:nvPr/>
        </p:nvPicPr>
        <p:blipFill rotWithShape="1">
          <a:blip r:embed="rId3">
            <a:alphaModFix/>
          </a:blip>
          <a:srcRect/>
          <a:stretch/>
        </p:blipFill>
        <p:spPr>
          <a:xfrm>
            <a:off x="10727871" y="5372511"/>
            <a:ext cx="1464129" cy="1464129"/>
          </a:xfrm>
          <a:prstGeom prst="rect">
            <a:avLst/>
          </a:prstGeom>
          <a:noFill/>
          <a:ln>
            <a:noFill/>
          </a:ln>
        </p:spPr>
      </p:pic>
      <p:sp>
        <p:nvSpPr>
          <p:cNvPr id="13" name="Oval 12">
            <a:extLst>
              <a:ext uri="{FF2B5EF4-FFF2-40B4-BE49-F238E27FC236}">
                <a16:creationId xmlns:a16="http://schemas.microsoft.com/office/drawing/2014/main" id="{720E285D-ED05-4CFF-AA9E-FC6C26DE37CD}"/>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grpSp>
        <p:nvGrpSpPr>
          <p:cNvPr id="14" name="Google Shape;598;p45">
            <a:extLst>
              <a:ext uri="{FF2B5EF4-FFF2-40B4-BE49-F238E27FC236}">
                <a16:creationId xmlns:a16="http://schemas.microsoft.com/office/drawing/2014/main" id="{6D87FEFC-D175-41CC-9AA7-12C55969F68D}"/>
              </a:ext>
            </a:extLst>
          </p:cNvPr>
          <p:cNvGrpSpPr/>
          <p:nvPr/>
        </p:nvGrpSpPr>
        <p:grpSpPr>
          <a:xfrm>
            <a:off x="8693168" y="0"/>
            <a:ext cx="1928567" cy="1079626"/>
            <a:chOff x="2331192" y="0"/>
            <a:chExt cx="2328258" cy="1369202"/>
          </a:xfrm>
        </p:grpSpPr>
        <p:sp>
          <p:nvSpPr>
            <p:cNvPr id="15" name="Google Shape;599;p45">
              <a:extLst>
                <a:ext uri="{FF2B5EF4-FFF2-40B4-BE49-F238E27FC236}">
                  <a16:creationId xmlns:a16="http://schemas.microsoft.com/office/drawing/2014/main" id="{919FD5B1-6861-4DD9-BC2E-16B73A4F21C3}"/>
                </a:ext>
              </a:extLst>
            </p:cNvPr>
            <p:cNvSpPr/>
            <p:nvPr/>
          </p:nvSpPr>
          <p:spPr>
            <a:xfrm>
              <a:off x="2331192" y="0"/>
              <a:ext cx="2328258" cy="1369202"/>
            </a:xfrm>
            <a:prstGeom prst="trapezoid">
              <a:avLst>
                <a:gd name="adj" fmla="val 85022"/>
              </a:avLst>
            </a:prstGeom>
            <a:solidFill>
              <a:srgbClr val="F7CA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ial" panose="020B0604020202020204" pitchFamily="34" charset="0"/>
                <a:cs typeface="Arial" panose="020B0604020202020204" pitchFamily="34" charset="0"/>
              </a:endParaRPr>
            </a:p>
          </p:txBody>
        </p:sp>
        <p:sp>
          <p:nvSpPr>
            <p:cNvPr id="16" name="Google Shape;600;p45">
              <a:extLst>
                <a:ext uri="{FF2B5EF4-FFF2-40B4-BE49-F238E27FC236}">
                  <a16:creationId xmlns:a16="http://schemas.microsoft.com/office/drawing/2014/main" id="{34DD40F8-B522-49AE-BDCD-596FA1B5CA9E}"/>
                </a:ext>
              </a:extLst>
            </p:cNvPr>
            <p:cNvSpPr/>
            <p:nvPr/>
          </p:nvSpPr>
          <p:spPr>
            <a:xfrm>
              <a:off x="2331192" y="0"/>
              <a:ext cx="2328258" cy="1369202"/>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None/>
              </a:pPr>
              <a:endParaRPr sz="240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1400"/>
                </a:spcBef>
                <a:spcAft>
                  <a:spcPts val="0"/>
                </a:spcAft>
                <a:buNone/>
              </a:pPr>
              <a:r>
                <a:rPr lang="en-GB" sz="2400">
                  <a:solidFill>
                    <a:schemeClr val="lt1"/>
                  </a:solidFill>
                  <a:latin typeface="Arial" panose="020B0604020202020204" pitchFamily="34" charset="0"/>
                  <a:ea typeface="Calibri"/>
                  <a:cs typeface="Arial" panose="020B0604020202020204" pitchFamily="34" charset="0"/>
                  <a:sym typeface="Calibri"/>
                </a:rPr>
                <a:t>Specialist </a:t>
              </a:r>
              <a:endParaRPr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91810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319928-06D9-4863-AC2D-8137A8476650}"/>
              </a:ext>
            </a:extLst>
          </p:cNvPr>
          <p:cNvSpPr txBox="1"/>
          <p:nvPr/>
        </p:nvSpPr>
        <p:spPr>
          <a:xfrm>
            <a:off x="400131" y="237248"/>
            <a:ext cx="10503342"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Support at times of transition</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592787" y="1033477"/>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7" name="Google Shape;597;p45">
            <a:extLst>
              <a:ext uri="{FF2B5EF4-FFF2-40B4-BE49-F238E27FC236}">
                <a16:creationId xmlns:a16="http://schemas.microsoft.com/office/drawing/2014/main" id="{2F2C3433-9639-4BD2-A677-422621145012}"/>
              </a:ext>
            </a:extLst>
          </p:cNvPr>
          <p:cNvSpPr/>
          <p:nvPr/>
        </p:nvSpPr>
        <p:spPr>
          <a:xfrm>
            <a:off x="400130" y="1926295"/>
            <a:ext cx="4926729" cy="3857426"/>
          </a:xfrm>
          <a:prstGeom prst="rect">
            <a:avLst/>
          </a:prstGeom>
          <a:noFill/>
          <a:ln>
            <a:noFill/>
          </a:ln>
        </p:spPr>
        <p:txBody>
          <a:bodyPr spcFirstLastPara="1" wrap="square" lIns="91425" tIns="45700" rIns="91425" bIns="45700" anchor="t" anchorCtr="0">
            <a:spAutoFit/>
          </a:bodyPr>
          <a:lstStyle/>
          <a:p>
            <a:pPr marL="285750" indent="-285750">
              <a:spcBef>
                <a:spcPts val="1000"/>
              </a:spcBef>
              <a:spcAft>
                <a:spcPts val="1600"/>
              </a:spcAft>
              <a:buClr>
                <a:srgbClr val="F77F00"/>
              </a:buClr>
              <a:buSzPts val="2800"/>
              <a:buFont typeface="Arial"/>
              <a:buChar char="•"/>
            </a:pPr>
            <a:r>
              <a:rPr lang="en-GB" sz="2800">
                <a:solidFill>
                  <a:srgbClr val="542341"/>
                </a:solidFill>
                <a:latin typeface="Arial"/>
                <a:ea typeface="Arial"/>
                <a:cs typeface="Arial"/>
              </a:rPr>
              <a:t>From nursery to primary school</a:t>
            </a:r>
            <a:endParaRPr lang="en-GB" sz="2800">
              <a:solidFill>
                <a:srgbClr val="542341"/>
              </a:solidFill>
              <a:latin typeface="Arial"/>
              <a:ea typeface="Arial"/>
              <a:cs typeface="Arial"/>
              <a:sym typeface="Arial"/>
            </a:endParaRPr>
          </a:p>
          <a:p>
            <a:pPr marL="285750" indent="-285750">
              <a:spcBef>
                <a:spcPts val="1000"/>
              </a:spcBef>
              <a:spcAft>
                <a:spcPts val="1600"/>
              </a:spcAft>
              <a:buClr>
                <a:srgbClr val="F77F00"/>
              </a:buClr>
              <a:buSzPts val="2800"/>
              <a:buFont typeface="Arial"/>
              <a:buChar char="•"/>
            </a:pPr>
            <a:r>
              <a:rPr lang="en-GB" sz="2800" b="0" i="0" u="none" strike="noStrike" cap="none">
                <a:solidFill>
                  <a:srgbClr val="542341"/>
                </a:solidFill>
                <a:latin typeface="Arial"/>
                <a:ea typeface="Arial"/>
                <a:cs typeface="Arial"/>
                <a:sym typeface="Arial"/>
              </a:rPr>
              <a:t>Between year groups</a:t>
            </a:r>
            <a:endParaRPr lang="en-GB">
              <a:cs typeface="Calibri"/>
            </a:endParaRPr>
          </a:p>
          <a:p>
            <a:pPr marL="285750" indent="-285750">
              <a:spcBef>
                <a:spcPts val="1000"/>
              </a:spcBef>
              <a:spcAft>
                <a:spcPts val="1600"/>
              </a:spcAft>
              <a:buClr>
                <a:srgbClr val="F77F00"/>
              </a:buClr>
              <a:buSzPts val="2800"/>
              <a:buFont typeface="Arial"/>
              <a:buChar char="•"/>
            </a:pPr>
            <a:r>
              <a:rPr lang="en-GB" sz="2800" b="0" i="0" u="none" strike="noStrike" cap="none">
                <a:solidFill>
                  <a:srgbClr val="542341"/>
                </a:solidFill>
                <a:latin typeface="Arial"/>
                <a:ea typeface="Arial"/>
                <a:cs typeface="Arial"/>
                <a:sym typeface="Arial"/>
              </a:rPr>
              <a:t>Between primary and secondary school</a:t>
            </a:r>
            <a:endParaRPr lang="en-GB" sz="2800" b="0" i="0" u="none" strike="noStrike" cap="none">
              <a:solidFill>
                <a:srgbClr val="542341"/>
              </a:solidFill>
              <a:latin typeface="Arial"/>
              <a:ea typeface="Arial"/>
              <a:cs typeface="Arial"/>
            </a:endParaRPr>
          </a:p>
          <a:p>
            <a:pPr>
              <a:spcBef>
                <a:spcPts val="1000"/>
              </a:spcBef>
              <a:spcAft>
                <a:spcPts val="1600"/>
              </a:spcAft>
              <a:buClr>
                <a:srgbClr val="F77F00"/>
              </a:buClr>
              <a:buSzPts val="2800"/>
            </a:pPr>
            <a:endParaRPr lang="en-GB"/>
          </a:p>
        </p:txBody>
      </p:sp>
      <p:sp>
        <p:nvSpPr>
          <p:cNvPr id="12" name="Oval 11">
            <a:extLst>
              <a:ext uri="{FF2B5EF4-FFF2-40B4-BE49-F238E27FC236}">
                <a16:creationId xmlns:a16="http://schemas.microsoft.com/office/drawing/2014/main" id="{BB8F7C89-F31D-4200-9095-42526C8EBBCD}"/>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grpSp>
        <p:nvGrpSpPr>
          <p:cNvPr id="2" name="Group 1">
            <a:extLst>
              <a:ext uri="{FF2B5EF4-FFF2-40B4-BE49-F238E27FC236}">
                <a16:creationId xmlns:a16="http://schemas.microsoft.com/office/drawing/2014/main" id="{1E5D22A3-E3A1-4FA1-8622-25BE961AAA94}"/>
              </a:ext>
            </a:extLst>
          </p:cNvPr>
          <p:cNvGrpSpPr/>
          <p:nvPr/>
        </p:nvGrpSpPr>
        <p:grpSpPr>
          <a:xfrm>
            <a:off x="5613914" y="947392"/>
            <a:ext cx="5007821" cy="5835536"/>
            <a:chOff x="5613914" y="947392"/>
            <a:chExt cx="5007821" cy="5835536"/>
          </a:xfrm>
        </p:grpSpPr>
        <p:pic>
          <p:nvPicPr>
            <p:cNvPr id="3076" name="Picture 4">
              <a:extLst>
                <a:ext uri="{FF2B5EF4-FFF2-40B4-BE49-F238E27FC236}">
                  <a16:creationId xmlns:a16="http://schemas.microsoft.com/office/drawing/2014/main" id="{0A2B9083-4788-4E4E-9D83-45D34EC784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05" t="4766" r="3305" b="4592"/>
            <a:stretch/>
          </p:blipFill>
          <p:spPr bwMode="auto">
            <a:xfrm>
              <a:off x="5613914" y="947392"/>
              <a:ext cx="4926729" cy="5606623"/>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597;p45">
              <a:extLst>
                <a:ext uri="{FF2B5EF4-FFF2-40B4-BE49-F238E27FC236}">
                  <a16:creationId xmlns:a16="http://schemas.microsoft.com/office/drawing/2014/main" id="{A1FD13DE-8794-4654-A720-1CFC2E730087}"/>
                </a:ext>
              </a:extLst>
            </p:cNvPr>
            <p:cNvSpPr/>
            <p:nvPr/>
          </p:nvSpPr>
          <p:spPr>
            <a:xfrm>
              <a:off x="5731114" y="1176305"/>
              <a:ext cx="4890621" cy="5606623"/>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GB" sz="2000" b="1">
                  <a:solidFill>
                    <a:srgbClr val="542341"/>
                  </a:solidFill>
                  <a:latin typeface="Arial"/>
                  <a:cs typeface="Arial"/>
                  <a:sym typeface="Arial"/>
                </a:rPr>
                <a:t>Practical tips: </a:t>
              </a:r>
            </a:p>
            <a:p>
              <a:pPr marL="900000" lvl="2" indent="-285750">
                <a:spcBef>
                  <a:spcPts val="1000"/>
                </a:spcBef>
                <a:buClr>
                  <a:srgbClr val="F77F00"/>
                </a:buClr>
                <a:buSzPts val="2800"/>
                <a:buFont typeface="Arial"/>
                <a:buChar char="•"/>
              </a:pPr>
              <a:r>
                <a:rPr lang="en-GB" sz="2000" i="1">
                  <a:solidFill>
                    <a:srgbClr val="542341"/>
                  </a:solidFill>
                  <a:latin typeface="Arial"/>
                  <a:cs typeface="Arial"/>
                  <a:sym typeface="Arial"/>
                </a:rPr>
                <a:t>O</a:t>
              </a:r>
              <a:r>
                <a:rPr lang="en-GB" sz="2000" i="1">
                  <a:solidFill>
                    <a:srgbClr val="542341"/>
                  </a:solidFill>
                  <a:latin typeface="Arial"/>
                  <a:cs typeface="Arial"/>
                </a:rPr>
                <a:t>rganise visits to new school</a:t>
              </a:r>
            </a:p>
            <a:p>
              <a:pPr marL="900000" lvl="2" indent="-285750">
                <a:spcBef>
                  <a:spcPts val="1000"/>
                </a:spcBef>
                <a:buClr>
                  <a:srgbClr val="F77F00"/>
                </a:buClr>
                <a:buSzPts val="2800"/>
                <a:buFont typeface="Arial"/>
                <a:buChar char="•"/>
              </a:pPr>
              <a:r>
                <a:rPr lang="en-GB" sz="2000" i="1">
                  <a:solidFill>
                    <a:srgbClr val="542341"/>
                  </a:solidFill>
                  <a:latin typeface="Arial"/>
                  <a:cs typeface="Arial"/>
                </a:rPr>
                <a:t>Help children express what supports them</a:t>
              </a:r>
            </a:p>
            <a:p>
              <a:pPr marL="900000" lvl="2" indent="-285750">
                <a:spcBef>
                  <a:spcPts val="1000"/>
                </a:spcBef>
                <a:buClr>
                  <a:srgbClr val="F77F00"/>
                </a:buClr>
                <a:buSzPts val="2800"/>
                <a:buFont typeface="Arial"/>
                <a:buChar char="•"/>
              </a:pPr>
              <a:r>
                <a:rPr lang="en-GB" sz="2000" i="1">
                  <a:solidFill>
                    <a:srgbClr val="542341"/>
                  </a:solidFill>
                  <a:latin typeface="Arial"/>
                  <a:cs typeface="Arial"/>
                </a:rPr>
                <a:t>Explicitly teach vocabulary relating to secondary school </a:t>
              </a:r>
            </a:p>
            <a:p>
              <a:pPr marL="900000" lvl="2" indent="-285750">
                <a:spcBef>
                  <a:spcPts val="1000"/>
                </a:spcBef>
                <a:buClr>
                  <a:srgbClr val="F77F00"/>
                </a:buClr>
                <a:buSzPts val="2800"/>
                <a:buFont typeface="Arial"/>
                <a:buChar char="•"/>
              </a:pPr>
              <a:r>
                <a:rPr lang="en-GB" sz="2000" i="1">
                  <a:solidFill>
                    <a:srgbClr val="542341"/>
                  </a:solidFill>
                  <a:latin typeface="Arial"/>
                  <a:cs typeface="Arial"/>
                </a:rPr>
                <a:t>Talk through potential problems/scenarios &amp; possible solutions - visually if possible</a:t>
              </a:r>
            </a:p>
            <a:p>
              <a:pPr marL="900000" lvl="2" indent="-285750">
                <a:spcBef>
                  <a:spcPts val="1000"/>
                </a:spcBef>
                <a:buClr>
                  <a:srgbClr val="F77F00"/>
                </a:buClr>
                <a:buSzPts val="2800"/>
                <a:buFont typeface="Arial"/>
                <a:buChar char="•"/>
              </a:pPr>
              <a:r>
                <a:rPr lang="en-GB" sz="2000" i="1">
                  <a:solidFill>
                    <a:srgbClr val="542341"/>
                  </a:solidFill>
                  <a:latin typeface="Arial"/>
                  <a:cs typeface="Arial"/>
                </a:rPr>
                <a:t>Create a communication profile </a:t>
              </a:r>
              <a:endParaRPr lang="en-GB" sz="2000"/>
            </a:p>
            <a:p>
              <a:pPr marL="900000" lvl="2" indent="-285750">
                <a:spcBef>
                  <a:spcPts val="1000"/>
                </a:spcBef>
                <a:buClr>
                  <a:srgbClr val="F77F00"/>
                </a:buClr>
                <a:buSzPts val="2800"/>
                <a:buFont typeface="Arial"/>
                <a:buChar char="•"/>
              </a:pPr>
              <a:r>
                <a:rPr lang="en-GB" sz="2000" i="1">
                  <a:solidFill>
                    <a:srgbClr val="542341"/>
                  </a:solidFill>
                  <a:latin typeface="Arial"/>
                  <a:cs typeface="Arial"/>
                  <a:sym typeface="Arial"/>
                </a:rPr>
                <a:t>For more information: </a:t>
              </a:r>
              <a:r>
                <a:rPr lang="en-GB" sz="2000" i="1">
                  <a:solidFill>
                    <a:srgbClr val="542341"/>
                  </a:solidFill>
                  <a:latin typeface="Arial"/>
                  <a:cs typeface="Arial"/>
                  <a:sym typeface="Arial"/>
                  <a:hlinkClick r:id="rId4"/>
                </a:rPr>
                <a:t>https://ican.org.uk/dld-webinar-series/</a:t>
              </a:r>
              <a:r>
                <a:rPr lang="en-GB" sz="2000" i="1">
                  <a:solidFill>
                    <a:srgbClr val="542341"/>
                  </a:solidFill>
                  <a:latin typeface="Arial"/>
                  <a:cs typeface="Arial"/>
                  <a:sym typeface="Arial"/>
                </a:rPr>
                <a:t> </a:t>
              </a:r>
              <a:endParaRPr lang="en-GB" sz="2000" i="1"/>
            </a:p>
            <a:p>
              <a:pPr marL="614250" lvl="2">
                <a:spcBef>
                  <a:spcPts val="1000"/>
                </a:spcBef>
                <a:buClr>
                  <a:srgbClr val="F77F00"/>
                </a:buClr>
                <a:buSzPts val="2800"/>
              </a:pPr>
              <a:endParaRPr lang="en-GB" sz="2000"/>
            </a:p>
          </p:txBody>
        </p:sp>
      </p:grpSp>
      <p:pic>
        <p:nvPicPr>
          <p:cNvPr id="9" name="Picture 8">
            <a:extLst>
              <a:ext uri="{FF2B5EF4-FFF2-40B4-BE49-F238E27FC236}">
                <a16:creationId xmlns:a16="http://schemas.microsoft.com/office/drawing/2014/main" id="{42E26E77-6709-437C-A1BD-D97DB7D8CA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Tree>
    <p:extLst>
      <p:ext uri="{BB962C8B-B14F-4D97-AF65-F5344CB8AC3E}">
        <p14:creationId xmlns:p14="http://schemas.microsoft.com/office/powerpoint/2010/main" val="2224858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504147" y="438531"/>
            <a:ext cx="11365468"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Pupil passports/profiles	</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483140" y="1677961"/>
            <a:ext cx="5591853" cy="5545108"/>
          </a:xfrm>
          <a:prstGeom prst="rect">
            <a:avLst/>
          </a:prstGeom>
        </p:spPr>
        <p:txBody>
          <a:bodyPr wrap="square" lIns="91440" tIns="45720" rIns="91440" bIns="45720" anchor="t">
            <a:spAutoFit/>
          </a:bodyPr>
          <a:lstStyle/>
          <a:p>
            <a:pPr>
              <a:spcAft>
                <a:spcPts val="1000"/>
              </a:spcAft>
              <a:buClr>
                <a:srgbClr val="F77F00"/>
              </a:buClr>
            </a:pPr>
            <a:r>
              <a:rPr lang="en-GB" sz="2800">
                <a:solidFill>
                  <a:srgbClr val="542341"/>
                </a:solidFill>
                <a:latin typeface="Arial" panose="020B0604020202020204" pitchFamily="34" charset="0"/>
                <a:cs typeface="Arial" panose="020B0604020202020204" pitchFamily="34" charset="0"/>
              </a:rPr>
              <a:t>Include:</a:t>
            </a:r>
          </a:p>
          <a:p>
            <a:pPr marL="342900" indent="-34290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Strengths / what people like or admire about the child</a:t>
            </a:r>
          </a:p>
          <a:p>
            <a:pPr marL="342900" indent="-34290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Interests / things they enjoy</a:t>
            </a:r>
          </a:p>
          <a:p>
            <a:pPr marL="342900" indent="-34290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Areas of need</a:t>
            </a:r>
          </a:p>
          <a:p>
            <a:pPr marL="342900" indent="-34290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Strategies that support them</a:t>
            </a:r>
          </a:p>
          <a:p>
            <a:pPr marL="342900" indent="-34290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Relevant professionals / interventions</a:t>
            </a:r>
            <a:br>
              <a:rPr lang="en-GB" sz="2400">
                <a:solidFill>
                  <a:srgbClr val="542341"/>
                </a:solidFill>
                <a:latin typeface="Arial" panose="020B0604020202020204" pitchFamily="34" charset="0"/>
                <a:cs typeface="Arial" panose="020B0604020202020204" pitchFamily="34" charset="0"/>
              </a:rPr>
            </a:br>
            <a:endParaRPr lang="en-GB" sz="2400">
              <a:solidFill>
                <a:srgbClr val="542341"/>
              </a:solidFill>
              <a:latin typeface="Arial" panose="020B0604020202020204" pitchFamily="34" charset="0"/>
              <a:cs typeface="Arial" panose="020B0604020202020204" pitchFamily="34" charset="0"/>
            </a:endParaRPr>
          </a:p>
          <a:p>
            <a:pPr marL="742950" lvl="1" indent="-285750">
              <a:spcAft>
                <a:spcPts val="1000"/>
              </a:spcAft>
              <a:buClr>
                <a:srgbClr val="F77F00"/>
              </a:buClr>
              <a:buFont typeface="Arial" panose="020B0604020202020204" pitchFamily="34" charset="0"/>
              <a:buChar char="•"/>
            </a:pPr>
            <a:endParaRPr lang="en-GB" sz="2400">
              <a:solidFill>
                <a:srgbClr val="542341"/>
              </a:solidFill>
              <a:latin typeface="Arial" panose="020B0604020202020204" pitchFamily="34" charset="0"/>
              <a:cs typeface="Arial" panose="020B0604020202020204" pitchFamily="34" charset="0"/>
            </a:endParaRPr>
          </a:p>
          <a:p>
            <a:pPr lvl="1">
              <a:spcAft>
                <a:spcPts val="1000"/>
              </a:spcAft>
              <a:buClr>
                <a:srgbClr val="F77F00"/>
              </a:buClr>
            </a:pPr>
            <a:endParaRPr lang="en-GB" sz="2400">
              <a:solidFill>
                <a:srgbClr val="54234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EFF6ED5-0292-4053-80A7-8EA030A9C035}"/>
              </a:ext>
            </a:extLst>
          </p:cNvPr>
          <p:cNvPicPr>
            <a:picLocks noChangeAspect="1"/>
          </p:cNvPicPr>
          <p:nvPr/>
        </p:nvPicPr>
        <p:blipFill>
          <a:blip r:embed="rId4"/>
          <a:stretch>
            <a:fillRect/>
          </a:stretch>
        </p:blipFill>
        <p:spPr>
          <a:xfrm>
            <a:off x="6186881" y="251349"/>
            <a:ext cx="4408095" cy="6355302"/>
          </a:xfrm>
          <a:prstGeom prst="rect">
            <a:avLst/>
          </a:prstGeom>
        </p:spPr>
      </p:pic>
      <p:sp>
        <p:nvSpPr>
          <p:cNvPr id="10" name="TextBox 9">
            <a:extLst>
              <a:ext uri="{FF2B5EF4-FFF2-40B4-BE49-F238E27FC236}">
                <a16:creationId xmlns:a16="http://schemas.microsoft.com/office/drawing/2014/main" id="{EEE4096B-6B8C-4492-B38F-63ACF376F187}"/>
              </a:ext>
            </a:extLst>
          </p:cNvPr>
          <p:cNvSpPr txBox="1"/>
          <p:nvPr/>
        </p:nvSpPr>
        <p:spPr>
          <a:xfrm>
            <a:off x="371252" y="6419469"/>
            <a:ext cx="9214875" cy="369332"/>
          </a:xfrm>
          <a:prstGeom prst="rect">
            <a:avLst/>
          </a:prstGeom>
          <a:noFill/>
        </p:spPr>
        <p:txBody>
          <a:bodyPr wrap="square">
            <a:spAutoFit/>
          </a:bodyPr>
          <a:lstStyle/>
          <a:p>
            <a:r>
              <a:rPr lang="en-GB">
                <a:latin typeface="Arial" panose="020B0604020202020204" pitchFamily="34" charset="0"/>
                <a:cs typeface="Arial" panose="020B0604020202020204" pitchFamily="34" charset="0"/>
                <a:hlinkClick r:id="rId5"/>
              </a:rPr>
              <a:t>https://www.thecommunicationtrust.org.uk/media/599128/communication_passport.pdf</a:t>
            </a:r>
            <a:r>
              <a:rPr lang="en-GB">
                <a:latin typeface="Arial" panose="020B0604020202020204" pitchFamily="34" charset="0"/>
                <a:cs typeface="Arial" panose="020B0604020202020204" pitchFamily="34" charset="0"/>
              </a:rPr>
              <a:t> </a:t>
            </a:r>
          </a:p>
        </p:txBody>
      </p:sp>
      <p:sp>
        <p:nvSpPr>
          <p:cNvPr id="9" name="Oval 8">
            <a:extLst>
              <a:ext uri="{FF2B5EF4-FFF2-40B4-BE49-F238E27FC236}">
                <a16:creationId xmlns:a16="http://schemas.microsoft.com/office/drawing/2014/main" id="{AB31512A-32DC-440B-9A12-1E0A89D03594}"/>
              </a:ext>
            </a:extLst>
          </p:cNvPr>
          <p:cNvSpPr/>
          <p:nvPr/>
        </p:nvSpPr>
        <p:spPr>
          <a:xfrm>
            <a:off x="10621735" y="88338"/>
            <a:ext cx="1464129" cy="777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Primary</a:t>
            </a:r>
          </a:p>
        </p:txBody>
      </p:sp>
    </p:spTree>
    <p:extLst>
      <p:ext uri="{BB962C8B-B14F-4D97-AF65-F5344CB8AC3E}">
        <p14:creationId xmlns:p14="http://schemas.microsoft.com/office/powerpoint/2010/main" val="39759065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7F3545F-0FFB-49B9-9301-F2677B37D29F}"/>
              </a:ext>
            </a:extLst>
          </p:cNvPr>
          <p:cNvSpPr/>
          <p:nvPr/>
        </p:nvSpPr>
        <p:spPr>
          <a:xfrm>
            <a:off x="3591740" y="2288898"/>
            <a:ext cx="4526348" cy="22802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a:latin typeface="Arial" panose="020B0604020202020204" pitchFamily="34" charset="0"/>
                <a:cs typeface="Arial" panose="020B0604020202020204" pitchFamily="34" charset="0"/>
              </a:rPr>
              <a:t>Secondary </a:t>
            </a:r>
          </a:p>
        </p:txBody>
      </p:sp>
      <p:pic>
        <p:nvPicPr>
          <p:cNvPr id="4" name="Google Shape;594;p45">
            <a:extLst>
              <a:ext uri="{FF2B5EF4-FFF2-40B4-BE49-F238E27FC236}">
                <a16:creationId xmlns:a16="http://schemas.microsoft.com/office/drawing/2014/main" id="{0A727477-7EDA-42C0-9D96-B32154D3DE35}"/>
              </a:ext>
            </a:extLst>
          </p:cNvPr>
          <p:cNvPicPr preferRelativeResize="0"/>
          <p:nvPr/>
        </p:nvPicPr>
        <p:blipFill rotWithShape="1">
          <a:blip r:embed="rId3">
            <a:alphaModFix/>
          </a:blip>
          <a:srcRect/>
          <a:stretch/>
        </p:blipFill>
        <p:spPr>
          <a:xfrm>
            <a:off x="10727871" y="5372511"/>
            <a:ext cx="1464129" cy="1464129"/>
          </a:xfrm>
          <a:prstGeom prst="rect">
            <a:avLst/>
          </a:prstGeom>
          <a:noFill/>
          <a:ln>
            <a:noFill/>
          </a:ln>
        </p:spPr>
      </p:pic>
    </p:spTree>
    <p:extLst>
      <p:ext uri="{BB962C8B-B14F-4D97-AF65-F5344CB8AC3E}">
        <p14:creationId xmlns:p14="http://schemas.microsoft.com/office/powerpoint/2010/main" val="682925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7"/>
          <p:cNvSpPr txBox="1">
            <a:spLocks noGrp="1"/>
          </p:cNvSpPr>
          <p:nvPr>
            <p:ph type="title"/>
          </p:nvPr>
        </p:nvSpPr>
        <p:spPr>
          <a:xfrm>
            <a:off x="407569" y="21315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3600">
                <a:solidFill>
                  <a:srgbClr val="542341"/>
                </a:solidFill>
                <a:latin typeface="Arial" panose="020B0604020202020204" pitchFamily="34" charset="0"/>
                <a:cs typeface="Arial" panose="020B0604020202020204" pitchFamily="34" charset="0"/>
              </a:rPr>
              <a:t>What does “Universal” look like? </a:t>
            </a:r>
          </a:p>
        </p:txBody>
      </p:sp>
      <p:sp>
        <p:nvSpPr>
          <p:cNvPr id="495" name="Google Shape;495;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a:spcBef>
                <a:spcPts val="2000"/>
              </a:spcBef>
              <a:buClr>
                <a:srgbClr val="F77F00"/>
              </a:buClr>
              <a:buSzPts val="2590"/>
              <a:buFontTx/>
              <a:buChar char="•"/>
            </a:pPr>
            <a:r>
              <a:rPr lang="en-GB" dirty="0">
                <a:solidFill>
                  <a:srgbClr val="542341"/>
                </a:solidFill>
                <a:latin typeface="Arial"/>
                <a:ea typeface="Arial"/>
                <a:cs typeface="Arial"/>
                <a:sym typeface="Arial"/>
              </a:rPr>
              <a:t>We understand what DLD is and the impact it can have on learning and behaviour</a:t>
            </a:r>
          </a:p>
          <a:p>
            <a:pPr>
              <a:spcBef>
                <a:spcPts val="2000"/>
              </a:spcBef>
              <a:buClr>
                <a:srgbClr val="F77F00"/>
              </a:buClr>
              <a:buSzPts val="2590"/>
              <a:buFontTx/>
              <a:buChar char="•"/>
            </a:pPr>
            <a:r>
              <a:rPr lang="en-GB" dirty="0">
                <a:solidFill>
                  <a:srgbClr val="542341"/>
                </a:solidFill>
                <a:latin typeface="Arial"/>
                <a:ea typeface="Arial"/>
                <a:cs typeface="Arial"/>
                <a:sym typeface="Arial"/>
              </a:rPr>
              <a:t>We all use communication-supportive strategies all the time</a:t>
            </a:r>
            <a:endParaRPr lang="en-GB" dirty="0"/>
          </a:p>
          <a:p>
            <a:pPr>
              <a:spcBef>
                <a:spcPts val="2000"/>
              </a:spcBef>
              <a:buClr>
                <a:srgbClr val="F77F00"/>
              </a:buClr>
              <a:buSzPts val="2590"/>
              <a:buFontTx/>
              <a:buChar char="•"/>
            </a:pPr>
            <a:r>
              <a:rPr lang="en-GB" dirty="0">
                <a:solidFill>
                  <a:srgbClr val="542341"/>
                </a:solidFill>
                <a:latin typeface="Arial"/>
                <a:ea typeface="Arial"/>
                <a:cs typeface="Arial"/>
                <a:sym typeface="Arial"/>
              </a:rPr>
              <a:t>Teaching supports the speech, language and </a:t>
            </a:r>
            <a:r>
              <a:rPr lang="en-GB" dirty="0">
                <a:solidFill>
                  <a:srgbClr val="542341"/>
                </a:solidFill>
                <a:latin typeface="Arial"/>
                <a:ea typeface="Arial"/>
                <a:cs typeface="Arial"/>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1"/>
                  </a:ext>
                </a:extLst>
              </a:rPr>
              <a:t>communication skills of all young people</a:t>
            </a:r>
            <a:endParaRPr lang="en-GB" dirty="0">
              <a:solidFill>
                <a:srgbClr val="542341"/>
              </a:solidFill>
              <a:latin typeface="Arial"/>
              <a:ea typeface="Arial"/>
              <a:cs typeface="Arial"/>
              <a:sym typeface="Arial"/>
            </a:endParaRPr>
          </a:p>
          <a:p>
            <a:pPr>
              <a:spcBef>
                <a:spcPts val="2000"/>
              </a:spcBef>
              <a:buClr>
                <a:srgbClr val="F77F00"/>
              </a:buClr>
              <a:buSzPts val="2590"/>
              <a:buFontTx/>
              <a:buChar char="•"/>
            </a:pPr>
            <a:r>
              <a:rPr lang="en-GB" dirty="0">
                <a:solidFill>
                  <a:srgbClr val="542341"/>
                </a:solidFill>
                <a:latin typeface="Arial"/>
                <a:ea typeface="Arial"/>
                <a:cs typeface="Arial"/>
                <a:sym typeface="Arial"/>
              </a:rPr>
              <a:t>We have tools to identify young people who have speech, language and communication needs</a:t>
            </a:r>
            <a:endParaRPr lang="en-GB" dirty="0"/>
          </a:p>
        </p:txBody>
      </p:sp>
      <p:cxnSp>
        <p:nvCxnSpPr>
          <p:cNvPr id="496" name="Google Shape;496;p37"/>
          <p:cNvCxnSpPr/>
          <p:nvPr/>
        </p:nvCxnSpPr>
        <p:spPr>
          <a:xfrm>
            <a:off x="838200" y="1465832"/>
            <a:ext cx="1009816" cy="0"/>
          </a:xfrm>
          <a:prstGeom prst="straightConnector1">
            <a:avLst/>
          </a:prstGeom>
          <a:noFill/>
          <a:ln w="38100" cap="flat" cmpd="sng">
            <a:solidFill>
              <a:srgbClr val="F77F00"/>
            </a:solidFill>
            <a:prstDash val="solid"/>
            <a:miter lim="800000"/>
            <a:headEnd type="none" w="sm" len="sm"/>
            <a:tailEnd type="none" w="sm" len="sm"/>
          </a:ln>
        </p:spPr>
      </p:cxnSp>
      <p:pic>
        <p:nvPicPr>
          <p:cNvPr id="5" name="Google Shape;130;p4">
            <a:extLst>
              <a:ext uri="{FF2B5EF4-FFF2-40B4-BE49-F238E27FC236}">
                <a16:creationId xmlns:a16="http://schemas.microsoft.com/office/drawing/2014/main" id="{08A35CDA-89F6-426B-8C82-7485D2CD0CFC}"/>
              </a:ext>
            </a:extLst>
          </p:cNvPr>
          <p:cNvPicPr preferRelativeResize="0"/>
          <p:nvPr/>
        </p:nvPicPr>
        <p:blipFill rotWithShape="1">
          <a:blip r:embed="rId3">
            <a:alphaModFix/>
          </a:blip>
          <a:srcRect/>
          <a:stretch/>
        </p:blipFill>
        <p:spPr>
          <a:xfrm>
            <a:off x="10727871" y="5393871"/>
            <a:ext cx="1464129" cy="1464129"/>
          </a:xfrm>
          <a:prstGeom prst="rect">
            <a:avLst/>
          </a:prstGeom>
          <a:noFill/>
          <a:ln>
            <a:noFill/>
          </a:ln>
        </p:spPr>
      </p:pic>
      <p:grpSp>
        <p:nvGrpSpPr>
          <p:cNvPr id="9" name="Group 8">
            <a:extLst>
              <a:ext uri="{FF2B5EF4-FFF2-40B4-BE49-F238E27FC236}">
                <a16:creationId xmlns:a16="http://schemas.microsoft.com/office/drawing/2014/main" id="{E3D543BB-ABFE-4A30-AC12-477661715663}"/>
              </a:ext>
            </a:extLst>
          </p:cNvPr>
          <p:cNvGrpSpPr/>
          <p:nvPr/>
        </p:nvGrpSpPr>
        <p:grpSpPr>
          <a:xfrm>
            <a:off x="7540946" y="69390"/>
            <a:ext cx="2606964" cy="683998"/>
            <a:chOff x="0" y="2738404"/>
            <a:chExt cx="6984776" cy="1369202"/>
          </a:xfrm>
        </p:grpSpPr>
        <p:sp>
          <p:nvSpPr>
            <p:cNvPr id="10" name="Trapezoid 9">
              <a:extLst>
                <a:ext uri="{FF2B5EF4-FFF2-40B4-BE49-F238E27FC236}">
                  <a16:creationId xmlns:a16="http://schemas.microsoft.com/office/drawing/2014/main" id="{3291F785-C579-441E-BC68-376A8607AD84}"/>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1" name="Trapezoid 4">
              <a:extLst>
                <a:ext uri="{FF2B5EF4-FFF2-40B4-BE49-F238E27FC236}">
                  <a16:creationId xmlns:a16="http://schemas.microsoft.com/office/drawing/2014/main" id="{DA9711BD-2B39-403A-943A-70CF77453818}"/>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3" name="Rectangle: Rounded Corners 12">
            <a:extLst>
              <a:ext uri="{FF2B5EF4-FFF2-40B4-BE49-F238E27FC236}">
                <a16:creationId xmlns:a16="http://schemas.microsoft.com/office/drawing/2014/main" id="{B8C77442-1051-485D-8C2B-712F4661E764}"/>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22141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pic>
        <p:nvPicPr>
          <p:cNvPr id="2050" name="Picture 2">
            <a:extLst>
              <a:ext uri="{FF2B5EF4-FFF2-40B4-BE49-F238E27FC236}">
                <a16:creationId xmlns:a16="http://schemas.microsoft.com/office/drawing/2014/main" id="{09A7F6A0-98AB-4D4E-AFB9-332AAA5F9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38" y="676275"/>
            <a:ext cx="7324725" cy="550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4579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3">
            <a:extLst>
              <a:ext uri="{FF2B5EF4-FFF2-40B4-BE49-F238E27FC236}">
                <a16:creationId xmlns:a16="http://schemas.microsoft.com/office/drawing/2014/main" id="{2CB8366E-6FDD-4BCD-93A6-852242CEE8FC}"/>
              </a:ext>
            </a:extLst>
          </p:cNvPr>
          <p:cNvGraphicFramePr>
            <a:graphicFrameLocks/>
          </p:cNvGraphicFramePr>
          <p:nvPr>
            <p:extLst>
              <p:ext uri="{D42A27DB-BD31-4B8C-83A1-F6EECF244321}">
                <p14:modId xmlns:p14="http://schemas.microsoft.com/office/powerpoint/2010/main" val="2803355844"/>
              </p:ext>
            </p:extLst>
          </p:nvPr>
        </p:nvGraphicFramePr>
        <p:xfrm>
          <a:off x="160074" y="1220306"/>
          <a:ext cx="7330133" cy="4644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4" name="Title 1">
            <a:extLst>
              <a:ext uri="{FF2B5EF4-FFF2-40B4-BE49-F238E27FC236}">
                <a16:creationId xmlns:a16="http://schemas.microsoft.com/office/drawing/2014/main" id="{56562D38-A1EF-4784-BB09-BDDF34A857FA}"/>
              </a:ext>
            </a:extLst>
          </p:cNvPr>
          <p:cNvSpPr>
            <a:spLocks noGrp="1"/>
          </p:cNvSpPr>
          <p:nvPr>
            <p:ph type="title"/>
          </p:nvPr>
        </p:nvSpPr>
        <p:spPr>
          <a:xfrm>
            <a:off x="600456" y="54591"/>
            <a:ext cx="10515600" cy="1325563"/>
          </a:xfrm>
        </p:spPr>
        <p:txBody>
          <a:bodyPr>
            <a:normAutofit/>
          </a:bodyPr>
          <a:lstStyle/>
          <a:p>
            <a:r>
              <a:rPr lang="en-GB" altLang="en-US" sz="3600">
                <a:solidFill>
                  <a:srgbClr val="4B2546"/>
                </a:solidFill>
                <a:latin typeface="Arial" panose="020B0604020202020204" pitchFamily="34" charset="0"/>
                <a:cs typeface="Arial" panose="020B0604020202020204" pitchFamily="34" charset="0"/>
              </a:rPr>
              <a:t>Some universal strategies </a:t>
            </a:r>
          </a:p>
        </p:txBody>
      </p:sp>
      <p:pic>
        <p:nvPicPr>
          <p:cNvPr id="10" name="Picture 9">
            <a:extLst>
              <a:ext uri="{FF2B5EF4-FFF2-40B4-BE49-F238E27FC236}">
                <a16:creationId xmlns:a16="http://schemas.microsoft.com/office/drawing/2014/main" id="{88AF7DEC-978F-42B2-984F-494717955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23753" y="5393871"/>
            <a:ext cx="1464129" cy="1464129"/>
          </a:xfrm>
          <a:prstGeom prst="rect">
            <a:avLst/>
          </a:prstGeom>
        </p:spPr>
      </p:pic>
      <p:cxnSp>
        <p:nvCxnSpPr>
          <p:cNvPr id="11" name="Straight Connector 10">
            <a:extLst>
              <a:ext uri="{FF2B5EF4-FFF2-40B4-BE49-F238E27FC236}">
                <a16:creationId xmlns:a16="http://schemas.microsoft.com/office/drawing/2014/main" id="{8523BC59-B2C9-A24D-8A50-EF3FAD87B079}"/>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D8C887A-4EB5-40D3-A6B0-B2B521A3150E}"/>
              </a:ext>
            </a:extLst>
          </p:cNvPr>
          <p:cNvSpPr/>
          <p:nvPr/>
        </p:nvSpPr>
        <p:spPr>
          <a:xfrm>
            <a:off x="10209731" y="71041"/>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Secondary </a:t>
            </a:r>
          </a:p>
        </p:txBody>
      </p:sp>
      <p:sp>
        <p:nvSpPr>
          <p:cNvPr id="2" name="Rectangle 1">
            <a:extLst>
              <a:ext uri="{FF2B5EF4-FFF2-40B4-BE49-F238E27FC236}">
                <a16:creationId xmlns:a16="http://schemas.microsoft.com/office/drawing/2014/main" id="{E68204A1-6DC3-4224-A701-539ACE40985F}"/>
              </a:ext>
            </a:extLst>
          </p:cNvPr>
          <p:cNvSpPr/>
          <p:nvPr/>
        </p:nvSpPr>
        <p:spPr>
          <a:xfrm>
            <a:off x="5763221" y="4466026"/>
            <a:ext cx="5636299" cy="927844"/>
          </a:xfrm>
          <a:prstGeom prst="rect">
            <a:avLst/>
          </a:prstGeom>
          <a:solidFill>
            <a:schemeClr val="bg1"/>
          </a:solidFill>
          <a:ln>
            <a:solidFill>
              <a:schemeClr val="accent2"/>
            </a:solidFill>
          </a:ln>
        </p:spPr>
        <p:txBody>
          <a:bodyPr wrap="square" lIns="91440" tIns="45720" rIns="91440" bIns="45720" anchor="t">
            <a:spAutoFit/>
          </a:bodyPr>
          <a:lstStyle/>
          <a:p>
            <a:pPr marL="342900" indent="-342900">
              <a:buAutoNum type="arabicPeriod"/>
            </a:pPr>
            <a:r>
              <a:rPr lang="en-GB">
                <a:solidFill>
                  <a:srgbClr val="542341"/>
                </a:solidFill>
                <a:latin typeface="Arial"/>
                <a:cs typeface="Arial"/>
              </a:rPr>
              <a:t>Create a communication-supportive environment</a:t>
            </a:r>
          </a:p>
          <a:p>
            <a:pPr marL="342900" indent="-342900">
              <a:buAutoNum type="arabicPeriod"/>
            </a:pPr>
            <a:r>
              <a:rPr lang="en-GB">
                <a:solidFill>
                  <a:srgbClr val="542341"/>
                </a:solidFill>
                <a:latin typeface="Arial"/>
                <a:cs typeface="Arial"/>
              </a:rPr>
              <a:t>Adapt your language </a:t>
            </a:r>
            <a:endParaRPr lang="en-GB">
              <a:solidFill>
                <a:srgbClr val="542341"/>
              </a:solidFill>
              <a:latin typeface="Arial" panose="020B0604020202020204" pitchFamily="34" charset="0"/>
              <a:cs typeface="Arial" panose="020B0604020202020204" pitchFamily="34" charset="0"/>
            </a:endParaRPr>
          </a:p>
          <a:p>
            <a:pPr marL="342900" indent="-342900">
              <a:buAutoNum type="arabicPeriod"/>
            </a:pPr>
            <a:r>
              <a:rPr lang="en-GB">
                <a:solidFill>
                  <a:srgbClr val="542341"/>
                </a:solidFill>
                <a:latin typeface="Arial"/>
                <a:cs typeface="Arial"/>
              </a:rPr>
              <a:t>Explicitly teach vocabulary </a:t>
            </a:r>
            <a:endParaRPr lang="en-GB">
              <a:solidFill>
                <a:srgbClr val="54234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260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991" y="5253193"/>
            <a:ext cx="1464129" cy="1464129"/>
          </a:xfrm>
          <a:prstGeom prst="rect">
            <a:avLst/>
          </a:prstGeom>
        </p:spPr>
      </p:pic>
      <p:cxnSp>
        <p:nvCxnSpPr>
          <p:cNvPr id="5" name="Straight Connector 4">
            <a:extLst>
              <a:ext uri="{FF2B5EF4-FFF2-40B4-BE49-F238E27FC236}">
                <a16:creationId xmlns:a16="http://schemas.microsoft.com/office/drawing/2014/main" id="{9C2C02F3-7292-4DF0-83A3-1D78518FE4A8}"/>
              </a:ext>
            </a:extLst>
          </p:cNvPr>
          <p:cNvCxnSpPr>
            <a:cxnSpLocks/>
          </p:cNvCxnSpPr>
          <p:nvPr/>
        </p:nvCxnSpPr>
        <p:spPr>
          <a:xfrm>
            <a:off x="651248" y="1474240"/>
            <a:ext cx="939808"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5337015" y="1743070"/>
            <a:ext cx="5564102" cy="4242187"/>
          </a:xfrm>
          <a:prstGeom prst="rect">
            <a:avLst/>
          </a:prstGeom>
        </p:spPr>
        <p:txBody>
          <a:bodyPr wrap="square">
            <a:spAutoFit/>
          </a:bodyPr>
          <a:lstStyle/>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Reduce </a:t>
            </a:r>
            <a:r>
              <a:rPr lang="en-GB" sz="2800" b="1">
                <a:solidFill>
                  <a:schemeClr val="accent2"/>
                </a:solidFill>
                <a:latin typeface="Arial" panose="020B0604020202020204" pitchFamily="34" charset="0"/>
                <a:cs typeface="Arial" panose="020B0604020202020204" pitchFamily="34" charset="0"/>
              </a:rPr>
              <a:t>background noise</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Plan and use </a:t>
            </a:r>
            <a:r>
              <a:rPr lang="en-GB" sz="2800" b="1">
                <a:solidFill>
                  <a:schemeClr val="accent2"/>
                </a:solidFill>
                <a:latin typeface="Arial" panose="020B0604020202020204" pitchFamily="34" charset="0"/>
                <a:cs typeface="Arial" panose="020B0604020202020204" pitchFamily="34" charset="0"/>
              </a:rPr>
              <a:t>visual supports </a:t>
            </a:r>
          </a:p>
          <a:p>
            <a:pPr marL="742950" lvl="1"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Write down </a:t>
            </a:r>
            <a:r>
              <a:rPr lang="en-GB" sz="2800">
                <a:solidFill>
                  <a:srgbClr val="542341"/>
                </a:solidFill>
                <a:latin typeface="Arial" panose="020B0604020202020204" pitchFamily="34" charset="0"/>
                <a:cs typeface="Arial" panose="020B0604020202020204" pitchFamily="34" charset="0"/>
              </a:rPr>
              <a:t>key information and instructions</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Reduce </a:t>
            </a:r>
            <a:r>
              <a:rPr lang="en-GB" sz="2800" b="1">
                <a:solidFill>
                  <a:schemeClr val="accent2"/>
                </a:solidFill>
                <a:latin typeface="Arial" panose="020B0604020202020204" pitchFamily="34" charset="0"/>
                <a:cs typeface="Arial" panose="020B0604020202020204" pitchFamily="34" charset="0"/>
              </a:rPr>
              <a:t>visual “noise”</a:t>
            </a:r>
            <a:endParaRPr lang="en-GB" sz="2800">
              <a:solidFill>
                <a:srgbClr val="542341"/>
              </a:solidFill>
              <a:latin typeface="Arial" panose="020B0604020202020204" pitchFamily="34" charset="0"/>
              <a:cs typeface="Arial" panose="020B0604020202020204" pitchFamily="34" charset="0"/>
            </a:endParaRPr>
          </a:p>
          <a:p>
            <a:pPr marL="742950" lvl="1"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Time-table</a:t>
            </a:r>
            <a:r>
              <a:rPr lang="en-GB" sz="2800">
                <a:solidFill>
                  <a:srgbClr val="542341"/>
                </a:solidFill>
                <a:latin typeface="Arial" panose="020B0604020202020204" pitchFamily="34" charset="0"/>
                <a:cs typeface="Arial" panose="020B0604020202020204" pitchFamily="34" charset="0"/>
              </a:rPr>
              <a:t> planning</a:t>
            </a:r>
          </a:p>
          <a:p>
            <a:pPr marL="285750" indent="-285750">
              <a:spcAft>
                <a:spcPts val="1000"/>
              </a:spcAft>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3F6BAF2-2847-4A4E-A43B-4BACF75DD661}"/>
              </a:ext>
            </a:extLst>
          </p:cNvPr>
          <p:cNvPicPr>
            <a:picLocks noChangeAspect="1"/>
          </p:cNvPicPr>
          <p:nvPr/>
        </p:nvPicPr>
        <p:blipFill>
          <a:blip r:embed="rId4"/>
          <a:stretch>
            <a:fillRect/>
          </a:stretch>
        </p:blipFill>
        <p:spPr>
          <a:xfrm>
            <a:off x="463678" y="1474240"/>
            <a:ext cx="4873337" cy="5105400"/>
          </a:xfrm>
          <a:prstGeom prst="rect">
            <a:avLst/>
          </a:prstGeom>
        </p:spPr>
      </p:pic>
      <p:sp>
        <p:nvSpPr>
          <p:cNvPr id="12" name="TextBox 11">
            <a:extLst>
              <a:ext uri="{FF2B5EF4-FFF2-40B4-BE49-F238E27FC236}">
                <a16:creationId xmlns:a16="http://schemas.microsoft.com/office/drawing/2014/main" id="{3B0BE300-2A93-413D-A2AC-BEBA368CC296}"/>
              </a:ext>
            </a:extLst>
          </p:cNvPr>
          <p:cNvSpPr txBox="1"/>
          <p:nvPr/>
        </p:nvSpPr>
        <p:spPr>
          <a:xfrm>
            <a:off x="62304" y="129315"/>
            <a:ext cx="8824009" cy="1200329"/>
          </a:xfrm>
          <a:prstGeom prst="rect">
            <a:avLst/>
          </a:prstGeom>
          <a:noFill/>
        </p:spPr>
        <p:txBody>
          <a:bodyPr wrap="square" lIns="91440" tIns="45720" rIns="91440" bIns="45720" rtlCol="0" anchor="t">
            <a:spAutoFit/>
          </a:bodyPr>
          <a:lstStyle/>
          <a:p>
            <a:r>
              <a:rPr lang="en-GB" sz="3600">
                <a:solidFill>
                  <a:schemeClr val="accent2"/>
                </a:solidFill>
                <a:latin typeface="Arial"/>
                <a:cs typeface="Arial"/>
              </a:rPr>
              <a:t>Strategy 1: </a:t>
            </a:r>
            <a:r>
              <a:rPr lang="en-GB" sz="3600">
                <a:solidFill>
                  <a:srgbClr val="542341"/>
                </a:solidFill>
                <a:latin typeface="Arial"/>
                <a:cs typeface="Arial"/>
              </a:rPr>
              <a:t>Create a communication-supportive environment</a:t>
            </a:r>
          </a:p>
        </p:txBody>
      </p:sp>
      <p:grpSp>
        <p:nvGrpSpPr>
          <p:cNvPr id="14" name="Group 13">
            <a:extLst>
              <a:ext uri="{FF2B5EF4-FFF2-40B4-BE49-F238E27FC236}">
                <a16:creationId xmlns:a16="http://schemas.microsoft.com/office/drawing/2014/main" id="{793442C9-16BA-4D54-9A25-A038A5AABB8B}"/>
              </a:ext>
            </a:extLst>
          </p:cNvPr>
          <p:cNvGrpSpPr/>
          <p:nvPr/>
        </p:nvGrpSpPr>
        <p:grpSpPr>
          <a:xfrm>
            <a:off x="7540946" y="69390"/>
            <a:ext cx="2606964" cy="683998"/>
            <a:chOff x="0" y="2738404"/>
            <a:chExt cx="6984776" cy="1369202"/>
          </a:xfrm>
        </p:grpSpPr>
        <p:sp>
          <p:nvSpPr>
            <p:cNvPr id="16" name="Trapezoid 15">
              <a:extLst>
                <a:ext uri="{FF2B5EF4-FFF2-40B4-BE49-F238E27FC236}">
                  <a16:creationId xmlns:a16="http://schemas.microsoft.com/office/drawing/2014/main" id="{AAEFDC85-9FA5-4B37-A40B-76D736DDACDB}"/>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7" name="Trapezoid 4">
              <a:extLst>
                <a:ext uri="{FF2B5EF4-FFF2-40B4-BE49-F238E27FC236}">
                  <a16:creationId xmlns:a16="http://schemas.microsoft.com/office/drawing/2014/main" id="{729F44A4-4480-4485-8E3F-AF5FEC6F8E84}"/>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8" name="Rectangle: Rounded Corners 17">
            <a:extLst>
              <a:ext uri="{FF2B5EF4-FFF2-40B4-BE49-F238E27FC236}">
                <a16:creationId xmlns:a16="http://schemas.microsoft.com/office/drawing/2014/main" id="{8406A027-23FD-4FF0-8BB1-E86A9D41C18D}"/>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2400877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Slide Number Placeholder 3">
            <a:extLst>
              <a:ext uri="{FF2B5EF4-FFF2-40B4-BE49-F238E27FC236}">
                <a16:creationId xmlns:a16="http://schemas.microsoft.com/office/drawing/2014/main" id="{3F0F743A-13DC-4AB7-AF0A-55D69B9DF1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A9FB0AD7-DA79-4AA5-905C-46B10CFD6A69}" type="slidenum">
              <a:rPr lang="en-GB" altLang="en-US" sz="1200">
                <a:solidFill>
                  <a:srgbClr val="898989"/>
                </a:solidFill>
                <a:latin typeface="Arial" panose="020B0604020202020204" pitchFamily="34" charset="0"/>
              </a:rPr>
              <a:pPr>
                <a:spcBef>
                  <a:spcPct val="0"/>
                </a:spcBef>
                <a:buClrTx/>
                <a:buFontTx/>
                <a:buNone/>
              </a:pPr>
              <a:t>62</a:t>
            </a:fld>
            <a:endParaRPr lang="en-GB" altLang="en-US" sz="1200">
              <a:solidFill>
                <a:srgbClr val="898989"/>
              </a:solidFill>
              <a:latin typeface="Arial" panose="020B0604020202020204" pitchFamily="34" charset="0"/>
            </a:endParaRPr>
          </a:p>
        </p:txBody>
      </p:sp>
      <p:sp>
        <p:nvSpPr>
          <p:cNvPr id="2" name="Rectangle 1">
            <a:extLst>
              <a:ext uri="{FF2B5EF4-FFF2-40B4-BE49-F238E27FC236}">
                <a16:creationId xmlns:a16="http://schemas.microsoft.com/office/drawing/2014/main" id="{E643302A-3B4A-4987-AD5F-78C3BC4258AE}"/>
              </a:ext>
            </a:extLst>
          </p:cNvPr>
          <p:cNvSpPr/>
          <p:nvPr/>
        </p:nvSpPr>
        <p:spPr>
          <a:xfrm>
            <a:off x="8037103" y="1682128"/>
            <a:ext cx="4962556" cy="4585871"/>
          </a:xfrm>
          <a:prstGeom prst="rect">
            <a:avLst/>
          </a:prstGeom>
        </p:spPr>
        <p:txBody>
          <a:bodyPr wrap="square">
            <a:spAutoFit/>
          </a:bodyPr>
          <a:lstStyle/>
          <a:p>
            <a:pPr marL="285750" indent="-285750">
              <a:spcAft>
                <a:spcPts val="6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Written words</a:t>
            </a:r>
          </a:p>
          <a:p>
            <a:pPr marL="285750" indent="-285750">
              <a:spcAft>
                <a:spcPts val="6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Pictures</a:t>
            </a:r>
          </a:p>
          <a:p>
            <a:pPr marL="285750" indent="-285750">
              <a:spcAft>
                <a:spcPts val="6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Diagrams</a:t>
            </a:r>
          </a:p>
          <a:p>
            <a:pPr marL="285750" indent="-285750">
              <a:spcAft>
                <a:spcPts val="6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Demonstrations</a:t>
            </a:r>
          </a:p>
          <a:p>
            <a:pPr marL="285750" indent="-285750">
              <a:spcAft>
                <a:spcPts val="6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Hands-on activities</a:t>
            </a:r>
          </a:p>
          <a:p>
            <a:pPr marL="285750" indent="-285750">
              <a:spcAft>
                <a:spcPts val="6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Symbols</a:t>
            </a:r>
          </a:p>
          <a:p>
            <a:pPr marL="285750" indent="-285750">
              <a:spcAft>
                <a:spcPts val="6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Natural gesture</a:t>
            </a:r>
          </a:p>
          <a:p>
            <a:pPr marL="285750" indent="-285750">
              <a:spcAft>
                <a:spcPts val="6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Videos</a:t>
            </a:r>
          </a:p>
          <a:p>
            <a:pPr>
              <a:spcAft>
                <a:spcPts val="600"/>
              </a:spcAft>
              <a:buClr>
                <a:srgbClr val="F77F00"/>
              </a:buClr>
            </a:pPr>
            <a:endParaRPr lang="en-GB" sz="2800">
              <a:solidFill>
                <a:srgbClr val="54234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753" y="5393871"/>
            <a:ext cx="1464129" cy="1464129"/>
          </a:xfrm>
          <a:prstGeom prst="rect">
            <a:avLst/>
          </a:prstGeom>
        </p:spPr>
      </p:pic>
      <p:cxnSp>
        <p:nvCxnSpPr>
          <p:cNvPr id="17" name="Straight Connector 16">
            <a:extLst>
              <a:ext uri="{FF2B5EF4-FFF2-40B4-BE49-F238E27FC236}">
                <a16:creationId xmlns:a16="http://schemas.microsoft.com/office/drawing/2014/main" id="{B458EDEF-6823-3642-94A5-AFD4E489FAD7}"/>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0DB8B93-BC6F-3442-B4F0-2DF12274EA41}"/>
              </a:ext>
            </a:extLst>
          </p:cNvPr>
          <p:cNvPicPr>
            <a:picLocks noChangeAspect="1"/>
          </p:cNvPicPr>
          <p:nvPr/>
        </p:nvPicPr>
        <p:blipFill>
          <a:blip r:embed="rId4"/>
          <a:stretch>
            <a:fillRect/>
          </a:stretch>
        </p:blipFill>
        <p:spPr>
          <a:xfrm>
            <a:off x="677877" y="591652"/>
            <a:ext cx="6817971" cy="5771276"/>
          </a:xfrm>
          <a:prstGeom prst="rect">
            <a:avLst/>
          </a:prstGeom>
        </p:spPr>
      </p:pic>
      <p:grpSp>
        <p:nvGrpSpPr>
          <p:cNvPr id="14" name="Group 13">
            <a:extLst>
              <a:ext uri="{FF2B5EF4-FFF2-40B4-BE49-F238E27FC236}">
                <a16:creationId xmlns:a16="http://schemas.microsoft.com/office/drawing/2014/main" id="{084FD451-5D3B-4D07-9B64-F1EBFDBEA2A8}"/>
              </a:ext>
            </a:extLst>
          </p:cNvPr>
          <p:cNvGrpSpPr/>
          <p:nvPr/>
        </p:nvGrpSpPr>
        <p:grpSpPr>
          <a:xfrm>
            <a:off x="7540946" y="69390"/>
            <a:ext cx="2606964" cy="683998"/>
            <a:chOff x="0" y="2738404"/>
            <a:chExt cx="6984776" cy="1369202"/>
          </a:xfrm>
        </p:grpSpPr>
        <p:sp>
          <p:nvSpPr>
            <p:cNvPr id="15" name="Trapezoid 14">
              <a:extLst>
                <a:ext uri="{FF2B5EF4-FFF2-40B4-BE49-F238E27FC236}">
                  <a16:creationId xmlns:a16="http://schemas.microsoft.com/office/drawing/2014/main" id="{D63511CC-C248-4CFF-AA34-8AC12AAF5B1C}"/>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6" name="Trapezoid 4">
              <a:extLst>
                <a:ext uri="{FF2B5EF4-FFF2-40B4-BE49-F238E27FC236}">
                  <a16:creationId xmlns:a16="http://schemas.microsoft.com/office/drawing/2014/main" id="{6E107E78-C605-4C5F-BC1F-5F31FB7702BC}"/>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9" name="Rectangle: Rounded Corners 18">
            <a:extLst>
              <a:ext uri="{FF2B5EF4-FFF2-40B4-BE49-F238E27FC236}">
                <a16:creationId xmlns:a16="http://schemas.microsoft.com/office/drawing/2014/main" id="{E10A1CDC-1AAE-46CF-B732-43ECAB3F492E}"/>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35940975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F61B303-DFBA-414C-880A-2127FCF46C08}"/>
              </a:ext>
            </a:extLst>
          </p:cNvPr>
          <p:cNvCxnSpPr/>
          <p:nvPr/>
        </p:nvCxnSpPr>
        <p:spPr>
          <a:xfrm>
            <a:off x="523149" y="1480623"/>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38DB75-237E-4835-8754-059827A7F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26" name="TextBox 25">
            <a:extLst>
              <a:ext uri="{FF2B5EF4-FFF2-40B4-BE49-F238E27FC236}">
                <a16:creationId xmlns:a16="http://schemas.microsoft.com/office/drawing/2014/main" id="{4BF993CB-75F8-423C-9376-447C03CF2CD9}"/>
              </a:ext>
            </a:extLst>
          </p:cNvPr>
          <p:cNvSpPr txBox="1"/>
          <p:nvPr/>
        </p:nvSpPr>
        <p:spPr>
          <a:xfrm>
            <a:off x="170688" y="72652"/>
            <a:ext cx="8824009" cy="1200329"/>
          </a:xfrm>
          <a:prstGeom prst="rect">
            <a:avLst/>
          </a:prstGeom>
          <a:noFill/>
        </p:spPr>
        <p:txBody>
          <a:bodyPr wrap="square" lIns="91440" tIns="45720" rIns="91440" bIns="45720" rtlCol="0" anchor="t">
            <a:spAutoFit/>
          </a:bodyPr>
          <a:lstStyle/>
          <a:p>
            <a:r>
              <a:rPr lang="en-GB" sz="3600">
                <a:solidFill>
                  <a:schemeClr val="accent2"/>
                </a:solidFill>
                <a:latin typeface="Arial"/>
                <a:cs typeface="Arial"/>
              </a:rPr>
              <a:t>Strategy 1: </a:t>
            </a:r>
            <a:r>
              <a:rPr lang="en-GB" sz="3600">
                <a:solidFill>
                  <a:srgbClr val="542341"/>
                </a:solidFill>
                <a:latin typeface="Arial"/>
                <a:cs typeface="Arial"/>
              </a:rPr>
              <a:t>Create a communication-supportive environment</a:t>
            </a:r>
          </a:p>
        </p:txBody>
      </p:sp>
      <p:sp>
        <p:nvSpPr>
          <p:cNvPr id="10" name="Rectangle 9">
            <a:extLst>
              <a:ext uri="{FF2B5EF4-FFF2-40B4-BE49-F238E27FC236}">
                <a16:creationId xmlns:a16="http://schemas.microsoft.com/office/drawing/2014/main" id="{197BB233-700E-44EE-8851-BD9A5B1C839E}"/>
              </a:ext>
            </a:extLst>
          </p:cNvPr>
          <p:cNvSpPr/>
          <p:nvPr/>
        </p:nvSpPr>
        <p:spPr>
          <a:xfrm>
            <a:off x="10727871" y="889692"/>
            <a:ext cx="1286920" cy="590931"/>
          </a:xfrm>
          <a:prstGeom prst="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Video</a:t>
            </a:r>
          </a:p>
        </p:txBody>
      </p:sp>
      <p:grpSp>
        <p:nvGrpSpPr>
          <p:cNvPr id="11" name="Group 10">
            <a:extLst>
              <a:ext uri="{FF2B5EF4-FFF2-40B4-BE49-F238E27FC236}">
                <a16:creationId xmlns:a16="http://schemas.microsoft.com/office/drawing/2014/main" id="{62F4C6BD-02CD-466C-B7B6-A552E9E4DADE}"/>
              </a:ext>
            </a:extLst>
          </p:cNvPr>
          <p:cNvGrpSpPr/>
          <p:nvPr/>
        </p:nvGrpSpPr>
        <p:grpSpPr>
          <a:xfrm>
            <a:off x="7540946" y="69390"/>
            <a:ext cx="2606964" cy="683998"/>
            <a:chOff x="0" y="2738404"/>
            <a:chExt cx="6984776" cy="1369202"/>
          </a:xfrm>
        </p:grpSpPr>
        <p:sp>
          <p:nvSpPr>
            <p:cNvPr id="12" name="Trapezoid 11">
              <a:extLst>
                <a:ext uri="{FF2B5EF4-FFF2-40B4-BE49-F238E27FC236}">
                  <a16:creationId xmlns:a16="http://schemas.microsoft.com/office/drawing/2014/main" id="{06C1E41C-6351-44C7-919B-5EF084CED68E}"/>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3" name="Trapezoid 4">
              <a:extLst>
                <a:ext uri="{FF2B5EF4-FFF2-40B4-BE49-F238E27FC236}">
                  <a16:creationId xmlns:a16="http://schemas.microsoft.com/office/drawing/2014/main" id="{41F8462D-FBA2-4BA7-9C82-EB1C66BF9C2E}"/>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8" name="Rectangle: Rounded Corners 17">
            <a:extLst>
              <a:ext uri="{FF2B5EF4-FFF2-40B4-BE49-F238E27FC236}">
                <a16:creationId xmlns:a16="http://schemas.microsoft.com/office/drawing/2014/main" id="{20AC845D-5208-4230-895F-093E4FE264C1}"/>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
        <p:nvSpPr>
          <p:cNvPr id="14" name="TextBox 13">
            <a:extLst>
              <a:ext uri="{FF2B5EF4-FFF2-40B4-BE49-F238E27FC236}">
                <a16:creationId xmlns:a16="http://schemas.microsoft.com/office/drawing/2014/main" id="{DE9BDC87-A9E1-48F7-9D7D-4CEEF23B3365}"/>
              </a:ext>
            </a:extLst>
          </p:cNvPr>
          <p:cNvSpPr txBox="1"/>
          <p:nvPr/>
        </p:nvSpPr>
        <p:spPr>
          <a:xfrm>
            <a:off x="3423557" y="6416016"/>
            <a:ext cx="61068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hlinkClick r:id="rId4"/>
              </a:rPr>
              <a:t>https://www.youtube.com/watch?v=2yPR1UUtjec</a:t>
            </a:r>
            <a:r>
              <a:rPr lang="en-GB" i="0"/>
              <a:t> </a:t>
            </a:r>
          </a:p>
        </p:txBody>
      </p:sp>
      <p:pic>
        <p:nvPicPr>
          <p:cNvPr id="6" name="Picture 5">
            <a:extLst>
              <a:ext uri="{FF2B5EF4-FFF2-40B4-BE49-F238E27FC236}">
                <a16:creationId xmlns:a16="http://schemas.microsoft.com/office/drawing/2014/main" id="{EA21294E-5985-42B9-A2C8-4CA1111A673C}"/>
              </a:ext>
            </a:extLst>
          </p:cNvPr>
          <p:cNvPicPr>
            <a:picLocks noChangeAspect="1"/>
          </p:cNvPicPr>
          <p:nvPr/>
        </p:nvPicPr>
        <p:blipFill>
          <a:blip r:embed="rId5"/>
          <a:stretch>
            <a:fillRect/>
          </a:stretch>
        </p:blipFill>
        <p:spPr>
          <a:xfrm>
            <a:off x="1878734" y="1789195"/>
            <a:ext cx="7965605" cy="4482437"/>
          </a:xfrm>
          <a:prstGeom prst="rect">
            <a:avLst/>
          </a:prstGeom>
        </p:spPr>
      </p:pic>
    </p:spTree>
    <p:extLst>
      <p:ext uri="{BB962C8B-B14F-4D97-AF65-F5344CB8AC3E}">
        <p14:creationId xmlns:p14="http://schemas.microsoft.com/office/powerpoint/2010/main" val="971391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F61B303-DFBA-414C-880A-2127FCF46C08}"/>
              </a:ext>
            </a:extLst>
          </p:cNvPr>
          <p:cNvCxnSpPr/>
          <p:nvPr/>
        </p:nvCxnSpPr>
        <p:spPr>
          <a:xfrm>
            <a:off x="523149" y="1480623"/>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38DB75-237E-4835-8754-059827A7F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26" name="TextBox 25">
            <a:extLst>
              <a:ext uri="{FF2B5EF4-FFF2-40B4-BE49-F238E27FC236}">
                <a16:creationId xmlns:a16="http://schemas.microsoft.com/office/drawing/2014/main" id="{4BF993CB-75F8-423C-9376-447C03CF2CD9}"/>
              </a:ext>
            </a:extLst>
          </p:cNvPr>
          <p:cNvSpPr txBox="1"/>
          <p:nvPr/>
        </p:nvSpPr>
        <p:spPr>
          <a:xfrm>
            <a:off x="170688" y="72652"/>
            <a:ext cx="8824009" cy="1200329"/>
          </a:xfrm>
          <a:prstGeom prst="rect">
            <a:avLst/>
          </a:prstGeom>
          <a:noFill/>
        </p:spPr>
        <p:txBody>
          <a:bodyPr wrap="square" lIns="91440" tIns="45720" rIns="91440" bIns="45720" rtlCol="0" anchor="t">
            <a:spAutoFit/>
          </a:bodyPr>
          <a:lstStyle/>
          <a:p>
            <a:r>
              <a:rPr lang="en-GB" sz="3600">
                <a:solidFill>
                  <a:schemeClr val="accent2"/>
                </a:solidFill>
                <a:latin typeface="Arial"/>
                <a:cs typeface="Arial"/>
              </a:rPr>
              <a:t>Strategy 1: </a:t>
            </a:r>
            <a:r>
              <a:rPr lang="en-GB" sz="3600">
                <a:solidFill>
                  <a:srgbClr val="542341"/>
                </a:solidFill>
                <a:latin typeface="Arial"/>
                <a:cs typeface="Arial"/>
              </a:rPr>
              <a:t>Create a communication-supportive environment</a:t>
            </a:r>
          </a:p>
        </p:txBody>
      </p:sp>
      <p:sp>
        <p:nvSpPr>
          <p:cNvPr id="10" name="Rectangle 9">
            <a:extLst>
              <a:ext uri="{FF2B5EF4-FFF2-40B4-BE49-F238E27FC236}">
                <a16:creationId xmlns:a16="http://schemas.microsoft.com/office/drawing/2014/main" id="{5C555F34-B373-4502-88C1-5722A883A931}"/>
              </a:ext>
            </a:extLst>
          </p:cNvPr>
          <p:cNvSpPr/>
          <p:nvPr/>
        </p:nvSpPr>
        <p:spPr>
          <a:xfrm>
            <a:off x="10513598" y="949815"/>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sp>
        <p:nvSpPr>
          <p:cNvPr id="11" name="Rectangle 10">
            <a:extLst>
              <a:ext uri="{FF2B5EF4-FFF2-40B4-BE49-F238E27FC236}">
                <a16:creationId xmlns:a16="http://schemas.microsoft.com/office/drawing/2014/main" id="{133AAE36-1D76-49BF-BE6B-865838BB16A7}"/>
              </a:ext>
            </a:extLst>
          </p:cNvPr>
          <p:cNvSpPr/>
          <p:nvPr/>
        </p:nvSpPr>
        <p:spPr>
          <a:xfrm>
            <a:off x="90532" y="1803788"/>
            <a:ext cx="10513598" cy="5387180"/>
          </a:xfrm>
          <a:prstGeom prst="rect">
            <a:avLst/>
          </a:prstGeom>
        </p:spPr>
        <p:txBody>
          <a:bodyPr wrap="square">
            <a:spAutoFit/>
          </a:bodyPr>
          <a:lstStyle/>
          <a:p>
            <a:pPr lvl="1">
              <a:lnSpc>
                <a:spcPct val="150000"/>
              </a:lnSpc>
              <a:buClr>
                <a:srgbClr val="F77F00"/>
              </a:buClr>
            </a:pPr>
            <a:r>
              <a:rPr lang="en-GB" sz="3000">
                <a:solidFill>
                  <a:srgbClr val="542341"/>
                </a:solidFill>
                <a:latin typeface="Arial" panose="020B0604020202020204" pitchFamily="34" charset="0"/>
                <a:cs typeface="Arial" panose="020B0604020202020204" pitchFamily="34" charset="0"/>
              </a:rPr>
              <a:t>Discuss in year groups/key stages:</a:t>
            </a:r>
          </a:p>
          <a:p>
            <a:pPr lvl="1">
              <a:lnSpc>
                <a:spcPct val="150000"/>
              </a:lnSpc>
              <a:buClr>
                <a:srgbClr val="F77F00"/>
              </a:buClr>
            </a:pPr>
            <a:endParaRPr lang="en-GB" sz="3000">
              <a:solidFill>
                <a:srgbClr val="542341"/>
              </a:solidFill>
              <a:latin typeface="Arial" panose="020B0604020202020204" pitchFamily="34" charset="0"/>
              <a:cs typeface="Arial" panose="020B0604020202020204" pitchFamily="34" charset="0"/>
            </a:endParaRPr>
          </a:p>
          <a:p>
            <a:pPr marL="1200150" lvl="2" indent="-285750">
              <a:buClr>
                <a:srgbClr val="F77F00"/>
              </a:buClr>
              <a:buFont typeface="Arial" panose="020B0604020202020204" pitchFamily="34" charset="0"/>
              <a:buChar char="•"/>
            </a:pPr>
            <a:r>
              <a:rPr lang="en-GB" sz="3000">
                <a:solidFill>
                  <a:srgbClr val="542341"/>
                </a:solidFill>
                <a:latin typeface="Arial" panose="020B0604020202020204" pitchFamily="34" charset="0"/>
                <a:cs typeface="Arial" panose="020B0604020202020204" pitchFamily="34" charset="0"/>
              </a:rPr>
              <a:t>Which of these strategies are you using already?</a:t>
            </a:r>
          </a:p>
          <a:p>
            <a:pPr lvl="2">
              <a:buClr>
                <a:srgbClr val="F77F00"/>
              </a:buClr>
            </a:pPr>
            <a:endParaRPr lang="en-GB" sz="3000">
              <a:solidFill>
                <a:srgbClr val="542341"/>
              </a:solidFill>
              <a:latin typeface="Arial" panose="020B0604020202020204" pitchFamily="34" charset="0"/>
              <a:cs typeface="Arial" panose="020B0604020202020204" pitchFamily="34" charset="0"/>
            </a:endParaRPr>
          </a:p>
          <a:p>
            <a:pPr marL="1200150" lvl="2" indent="-285750">
              <a:buClr>
                <a:srgbClr val="F77F00"/>
              </a:buClr>
              <a:buFont typeface="Arial" panose="020B0604020202020204" pitchFamily="34" charset="0"/>
              <a:buChar char="•"/>
            </a:pPr>
            <a:r>
              <a:rPr lang="en-GB" sz="3000">
                <a:solidFill>
                  <a:srgbClr val="542341"/>
                </a:solidFill>
                <a:latin typeface="Arial" panose="020B0604020202020204" pitchFamily="34" charset="0"/>
                <a:cs typeface="Arial" panose="020B0604020202020204" pitchFamily="34" charset="0"/>
              </a:rPr>
              <a:t>What could you adapt/add to your practice?</a:t>
            </a:r>
          </a:p>
          <a:p>
            <a:pPr lvl="2">
              <a:buClr>
                <a:srgbClr val="F77F00"/>
              </a:buClr>
            </a:pPr>
            <a:endParaRPr lang="en-GB" sz="3000">
              <a:solidFill>
                <a:srgbClr val="542341"/>
              </a:solidFill>
              <a:latin typeface="Arial" panose="020B0604020202020204" pitchFamily="34" charset="0"/>
              <a:cs typeface="Arial" panose="020B0604020202020204" pitchFamily="34" charset="0"/>
            </a:endParaRPr>
          </a:p>
          <a:p>
            <a:pPr marL="1200150" lvl="2" indent="-285750">
              <a:buClr>
                <a:srgbClr val="F77F00"/>
              </a:buClr>
              <a:buFont typeface="Arial" panose="020B0604020202020204" pitchFamily="34" charset="0"/>
              <a:buChar char="•"/>
            </a:pPr>
            <a:r>
              <a:rPr lang="en-GB" sz="3000">
                <a:solidFill>
                  <a:srgbClr val="542341"/>
                </a:solidFill>
                <a:latin typeface="Arial" panose="020B0604020202020204" pitchFamily="34" charset="0"/>
                <a:cs typeface="Arial" panose="020B0604020202020204" pitchFamily="34" charset="0"/>
              </a:rPr>
              <a:t>How could you incorporate visuals into your teaching more?</a:t>
            </a:r>
          </a:p>
          <a:p>
            <a:pPr lvl="2">
              <a:buClr>
                <a:srgbClr val="F77F00"/>
              </a:buClr>
            </a:pPr>
            <a:endParaRPr lang="en-GB" sz="3200">
              <a:solidFill>
                <a:srgbClr val="542341"/>
              </a:solidFill>
              <a:latin typeface="Arial" panose="020B0604020202020204" pitchFamily="34" charset="0"/>
              <a:cs typeface="Arial" panose="020B0604020202020204" pitchFamily="34" charset="0"/>
            </a:endParaRPr>
          </a:p>
          <a:p>
            <a:pPr marL="285750" indent="-285750">
              <a:lnSpc>
                <a:spcPct val="150000"/>
              </a:lnSpc>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A1033594-66ED-4C2C-8474-DE29900B2D5D}"/>
              </a:ext>
            </a:extLst>
          </p:cNvPr>
          <p:cNvGrpSpPr/>
          <p:nvPr/>
        </p:nvGrpSpPr>
        <p:grpSpPr>
          <a:xfrm>
            <a:off x="7540946" y="69390"/>
            <a:ext cx="2606964" cy="683998"/>
            <a:chOff x="0" y="2738404"/>
            <a:chExt cx="6984776" cy="1369202"/>
          </a:xfrm>
        </p:grpSpPr>
        <p:sp>
          <p:nvSpPr>
            <p:cNvPr id="14" name="Trapezoid 13">
              <a:extLst>
                <a:ext uri="{FF2B5EF4-FFF2-40B4-BE49-F238E27FC236}">
                  <a16:creationId xmlns:a16="http://schemas.microsoft.com/office/drawing/2014/main" id="{5FF25A77-78D3-433A-BC32-04E15DEABDC7}"/>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5" name="Trapezoid 4">
              <a:extLst>
                <a:ext uri="{FF2B5EF4-FFF2-40B4-BE49-F238E27FC236}">
                  <a16:creationId xmlns:a16="http://schemas.microsoft.com/office/drawing/2014/main" id="{901A7421-2780-4A5F-94D7-93AACCB9BD12}"/>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6" name="Rectangle: Rounded Corners 15">
            <a:extLst>
              <a:ext uri="{FF2B5EF4-FFF2-40B4-BE49-F238E27FC236}">
                <a16:creationId xmlns:a16="http://schemas.microsoft.com/office/drawing/2014/main" id="{BE49C9EB-FB9C-4ADD-8155-A9B16010DC07}"/>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282774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Slide Number Placeholder 3">
            <a:extLst>
              <a:ext uri="{FF2B5EF4-FFF2-40B4-BE49-F238E27FC236}">
                <a16:creationId xmlns:a16="http://schemas.microsoft.com/office/drawing/2014/main" id="{3F0F743A-13DC-4AB7-AF0A-55D69B9DF1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A9FB0AD7-DA79-4AA5-905C-46B10CFD6A69}" type="slidenum">
              <a:rPr lang="en-GB" altLang="en-US" sz="1200">
                <a:solidFill>
                  <a:srgbClr val="898989"/>
                </a:solidFill>
                <a:latin typeface="Arial" panose="020B0604020202020204" pitchFamily="34" charset="0"/>
              </a:rPr>
              <a:pPr>
                <a:spcBef>
                  <a:spcPct val="0"/>
                </a:spcBef>
                <a:buClrTx/>
                <a:buFontTx/>
                <a:buNone/>
              </a:pPr>
              <a:t>65</a:t>
            </a:fld>
            <a:endParaRPr lang="en-GB" altLang="en-US" sz="1200">
              <a:solidFill>
                <a:srgbClr val="898989"/>
              </a:solidFill>
              <a:latin typeface="Arial" panose="020B0604020202020204" pitchFamily="34" charset="0"/>
            </a:endParaRPr>
          </a:p>
        </p:txBody>
      </p:sp>
      <p:sp>
        <p:nvSpPr>
          <p:cNvPr id="2" name="Rectangle 1">
            <a:extLst>
              <a:ext uri="{FF2B5EF4-FFF2-40B4-BE49-F238E27FC236}">
                <a16:creationId xmlns:a16="http://schemas.microsoft.com/office/drawing/2014/main" id="{E643302A-3B4A-4987-AD5F-78C3BC4258AE}"/>
              </a:ext>
            </a:extLst>
          </p:cNvPr>
          <p:cNvSpPr/>
          <p:nvPr/>
        </p:nvSpPr>
        <p:spPr>
          <a:xfrm>
            <a:off x="254038" y="1779951"/>
            <a:ext cx="9635633" cy="5829481"/>
          </a:xfrm>
          <a:prstGeom prst="rect">
            <a:avLst/>
          </a:prstGeom>
        </p:spPr>
        <p:txBody>
          <a:bodyPr wrap="square">
            <a:spAutoFit/>
          </a:bodyPr>
          <a:lstStyle/>
          <a:p>
            <a:pPr marL="742950" lvl="1" indent="-285750">
              <a:lnSpc>
                <a:spcPct val="150000"/>
              </a:lnSpc>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Attract attention</a:t>
            </a:r>
            <a:r>
              <a:rPr lang="en-GB" sz="2800">
                <a:solidFill>
                  <a:srgbClr val="542341"/>
                </a:solidFill>
                <a:latin typeface="Arial" panose="020B0604020202020204" pitchFamily="34" charset="0"/>
                <a:cs typeface="Arial" panose="020B0604020202020204" pitchFamily="34" charset="0"/>
              </a:rPr>
              <a:t> first – say their name</a:t>
            </a:r>
          </a:p>
          <a:p>
            <a:pPr marL="742950" lvl="1" indent="-285750">
              <a:lnSpc>
                <a:spcPct val="150000"/>
              </a:lnSpc>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Avoid inferential </a:t>
            </a:r>
            <a:r>
              <a:rPr lang="en-GB" sz="2800">
                <a:solidFill>
                  <a:srgbClr val="542341"/>
                </a:solidFill>
                <a:latin typeface="Arial" panose="020B0604020202020204" pitchFamily="34" charset="0"/>
                <a:cs typeface="Arial" panose="020B0604020202020204" pitchFamily="34" charset="0"/>
              </a:rPr>
              <a:t>language</a:t>
            </a:r>
          </a:p>
          <a:p>
            <a:pPr marL="742950" lvl="1" indent="-285750">
              <a:lnSpc>
                <a:spcPct val="150000"/>
              </a:lnSpc>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Use </a:t>
            </a:r>
            <a:r>
              <a:rPr lang="en-GB" sz="2800" b="1">
                <a:solidFill>
                  <a:schemeClr val="accent2"/>
                </a:solidFill>
                <a:latin typeface="Arial" panose="020B0604020202020204" pitchFamily="34" charset="0"/>
                <a:cs typeface="Arial" panose="020B0604020202020204" pitchFamily="34" charset="0"/>
              </a:rPr>
              <a:t>familiar vocabulary </a:t>
            </a:r>
            <a:r>
              <a:rPr lang="en-GB" sz="2800">
                <a:solidFill>
                  <a:srgbClr val="552343"/>
                </a:solidFill>
                <a:latin typeface="Arial" panose="020B0604020202020204" pitchFamily="34" charset="0"/>
                <a:cs typeface="Arial" panose="020B0604020202020204" pitchFamily="34" charset="0"/>
              </a:rPr>
              <a:t>and check for understanding of any new words</a:t>
            </a:r>
            <a:endParaRPr lang="en-GB" sz="2800" b="1">
              <a:solidFill>
                <a:schemeClr val="accent2"/>
              </a:solidFill>
              <a:latin typeface="Arial" panose="020B0604020202020204" pitchFamily="34" charset="0"/>
              <a:cs typeface="Arial" panose="020B0604020202020204" pitchFamily="34" charset="0"/>
            </a:endParaRPr>
          </a:p>
          <a:p>
            <a:pPr marL="742950" lvl="1" indent="-285750">
              <a:lnSpc>
                <a:spcPct val="150000"/>
              </a:lnSpc>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Allow extra </a:t>
            </a:r>
            <a:r>
              <a:rPr lang="en-GB" sz="2800" b="1">
                <a:solidFill>
                  <a:schemeClr val="accent2"/>
                </a:solidFill>
                <a:latin typeface="Arial" panose="020B0604020202020204" pitchFamily="34" charset="0"/>
                <a:cs typeface="Arial" panose="020B0604020202020204" pitchFamily="34" charset="0"/>
              </a:rPr>
              <a:t>processing time</a:t>
            </a:r>
          </a:p>
          <a:p>
            <a:pPr marL="742950" lvl="1" indent="-285750">
              <a:lnSpc>
                <a:spcPct val="150000"/>
              </a:lnSpc>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Repeat key points </a:t>
            </a:r>
            <a:r>
              <a:rPr lang="en-GB" sz="2800">
                <a:solidFill>
                  <a:srgbClr val="542341"/>
                </a:solidFill>
                <a:latin typeface="Arial" panose="020B0604020202020204" pitchFamily="34" charset="0"/>
                <a:cs typeface="Arial" panose="020B0604020202020204" pitchFamily="34" charset="0"/>
              </a:rPr>
              <a:t>and summarise at the end</a:t>
            </a:r>
          </a:p>
          <a:p>
            <a:pPr lvl="1">
              <a:lnSpc>
                <a:spcPct val="150000"/>
              </a:lnSpc>
              <a:buClr>
                <a:srgbClr val="F77F00"/>
              </a:buClr>
            </a:pPr>
            <a:endParaRPr lang="en-GB" sz="2800">
              <a:solidFill>
                <a:srgbClr val="542341"/>
              </a:solidFill>
              <a:latin typeface="Arial" panose="020B0604020202020204" pitchFamily="34" charset="0"/>
              <a:cs typeface="Arial" panose="020B0604020202020204" pitchFamily="34" charset="0"/>
            </a:endParaRPr>
          </a:p>
          <a:p>
            <a:pPr>
              <a:lnSpc>
                <a:spcPct val="150000"/>
              </a:lnSpc>
              <a:buClr>
                <a:srgbClr val="F77F00"/>
              </a:buClr>
            </a:pPr>
            <a:endParaRPr lang="en-GB" sz="2800">
              <a:solidFill>
                <a:srgbClr val="542341"/>
              </a:solidFill>
              <a:latin typeface="Arial" panose="020B0604020202020204" pitchFamily="34" charset="0"/>
              <a:cs typeface="Arial" panose="020B0604020202020204" pitchFamily="34" charset="0"/>
            </a:endParaRPr>
          </a:p>
          <a:p>
            <a:pPr marL="285750" indent="-285750">
              <a:lnSpc>
                <a:spcPct val="150000"/>
              </a:lnSpc>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753" y="5393871"/>
            <a:ext cx="1464129" cy="1464129"/>
          </a:xfrm>
          <a:prstGeom prst="rect">
            <a:avLst/>
          </a:prstGeom>
        </p:spPr>
      </p:pic>
      <p:cxnSp>
        <p:nvCxnSpPr>
          <p:cNvPr id="9" name="Straight Connector 8">
            <a:extLst>
              <a:ext uri="{FF2B5EF4-FFF2-40B4-BE49-F238E27FC236}">
                <a16:creationId xmlns:a16="http://schemas.microsoft.com/office/drawing/2014/main" id="{CE5A96F9-DAD4-4143-B426-A91537C25A16}"/>
              </a:ext>
            </a:extLst>
          </p:cNvPr>
          <p:cNvCxnSpPr/>
          <p:nvPr/>
        </p:nvCxnSpPr>
        <p:spPr>
          <a:xfrm>
            <a:off x="742688" y="1202018"/>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3176F9F-E01A-40B1-8AC3-2896C6097B7E}"/>
              </a:ext>
            </a:extLst>
          </p:cNvPr>
          <p:cNvPicPr>
            <a:picLocks noChangeAspect="1"/>
          </p:cNvPicPr>
          <p:nvPr/>
        </p:nvPicPr>
        <p:blipFill>
          <a:blip r:embed="rId4"/>
          <a:stretch>
            <a:fillRect/>
          </a:stretch>
        </p:blipFill>
        <p:spPr>
          <a:xfrm>
            <a:off x="9816929" y="930426"/>
            <a:ext cx="2254265" cy="4463445"/>
          </a:xfrm>
          <a:prstGeom prst="rect">
            <a:avLst/>
          </a:prstGeom>
        </p:spPr>
      </p:pic>
      <p:sp>
        <p:nvSpPr>
          <p:cNvPr id="18" name="TextBox 17">
            <a:extLst>
              <a:ext uri="{FF2B5EF4-FFF2-40B4-BE49-F238E27FC236}">
                <a16:creationId xmlns:a16="http://schemas.microsoft.com/office/drawing/2014/main" id="{3F56F047-4F48-4EE7-964B-AB1095FE4C70}"/>
              </a:ext>
            </a:extLst>
          </p:cNvPr>
          <p:cNvSpPr txBox="1"/>
          <p:nvPr/>
        </p:nvSpPr>
        <p:spPr>
          <a:xfrm>
            <a:off x="377097" y="284095"/>
            <a:ext cx="8824009" cy="646331"/>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2: </a:t>
            </a:r>
            <a:r>
              <a:rPr lang="en-GB" sz="3600">
                <a:solidFill>
                  <a:srgbClr val="542341"/>
                </a:solidFill>
                <a:latin typeface="Arial" panose="020B0604020202020204" pitchFamily="34" charset="0"/>
                <a:cs typeface="Arial" panose="020B0604020202020204" pitchFamily="34" charset="0"/>
              </a:rPr>
              <a:t>Adapt your language</a:t>
            </a:r>
          </a:p>
        </p:txBody>
      </p:sp>
      <p:grpSp>
        <p:nvGrpSpPr>
          <p:cNvPr id="17" name="Group 16">
            <a:extLst>
              <a:ext uri="{FF2B5EF4-FFF2-40B4-BE49-F238E27FC236}">
                <a16:creationId xmlns:a16="http://schemas.microsoft.com/office/drawing/2014/main" id="{8E34A9C4-1BC5-444C-BBBB-9EEA9B119979}"/>
              </a:ext>
            </a:extLst>
          </p:cNvPr>
          <p:cNvGrpSpPr/>
          <p:nvPr/>
        </p:nvGrpSpPr>
        <p:grpSpPr>
          <a:xfrm>
            <a:off x="7540946" y="69390"/>
            <a:ext cx="2606964" cy="683998"/>
            <a:chOff x="0" y="2738404"/>
            <a:chExt cx="6984776" cy="1369202"/>
          </a:xfrm>
        </p:grpSpPr>
        <p:sp>
          <p:nvSpPr>
            <p:cNvPr id="19" name="Trapezoid 18">
              <a:extLst>
                <a:ext uri="{FF2B5EF4-FFF2-40B4-BE49-F238E27FC236}">
                  <a16:creationId xmlns:a16="http://schemas.microsoft.com/office/drawing/2014/main" id="{3F1D6D88-CB8D-4268-A83B-0D2552167413}"/>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0" name="Trapezoid 4">
              <a:extLst>
                <a:ext uri="{FF2B5EF4-FFF2-40B4-BE49-F238E27FC236}">
                  <a16:creationId xmlns:a16="http://schemas.microsoft.com/office/drawing/2014/main" id="{40AA8916-8615-4C49-9A84-3E73D53036CD}"/>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21" name="Rectangle: Rounded Corners 20">
            <a:extLst>
              <a:ext uri="{FF2B5EF4-FFF2-40B4-BE49-F238E27FC236}">
                <a16:creationId xmlns:a16="http://schemas.microsoft.com/office/drawing/2014/main" id="{110B5AA0-0DDD-4D6A-9CB5-7FB0E50C93BF}"/>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13710560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991" y="5253193"/>
            <a:ext cx="1464129" cy="1464129"/>
          </a:xfrm>
          <a:prstGeom prst="rect">
            <a:avLst/>
          </a:prstGeom>
        </p:spPr>
      </p:pic>
      <p:cxnSp>
        <p:nvCxnSpPr>
          <p:cNvPr id="5" name="Straight Connector 4">
            <a:extLst>
              <a:ext uri="{FF2B5EF4-FFF2-40B4-BE49-F238E27FC236}">
                <a16:creationId xmlns:a16="http://schemas.microsoft.com/office/drawing/2014/main" id="{9C2C02F3-7292-4DF0-83A3-1D78518FE4A8}"/>
              </a:ext>
            </a:extLst>
          </p:cNvPr>
          <p:cNvCxnSpPr/>
          <p:nvPr/>
        </p:nvCxnSpPr>
        <p:spPr>
          <a:xfrm>
            <a:off x="590288" y="131542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345843" y="1361134"/>
            <a:ext cx="9253572" cy="6288901"/>
          </a:xfrm>
          <a:prstGeom prst="rect">
            <a:avLst/>
          </a:prstGeom>
        </p:spPr>
        <p:txBody>
          <a:bodyPr wrap="square" lIns="91440" tIns="45720" rIns="91440" bIns="45720" anchor="t">
            <a:spAutoFit/>
          </a:bodyPr>
          <a:lstStyle/>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a:cs typeface="Arial"/>
              </a:rPr>
              <a:t>Explicitly teach </a:t>
            </a:r>
            <a:r>
              <a:rPr lang="en-GB" sz="2800">
                <a:solidFill>
                  <a:srgbClr val="542341"/>
                </a:solidFill>
                <a:latin typeface="Arial"/>
                <a:cs typeface="Arial"/>
              </a:rPr>
              <a:t>topic and 'Tier 2' vocabulary</a:t>
            </a: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a:cs typeface="Arial"/>
              </a:rPr>
              <a:t>Review it often</a:t>
            </a:r>
            <a:endParaRPr lang="en-GB" sz="2800">
              <a:solidFill>
                <a:schemeClr val="accent2"/>
              </a:solidFill>
              <a:latin typeface="Arial"/>
              <a:cs typeface="Arial"/>
            </a:endParaRP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a:cs typeface="Arial"/>
              </a:rPr>
              <a:t>Visual </a:t>
            </a:r>
            <a:r>
              <a:rPr lang="en-GB" sz="2800">
                <a:solidFill>
                  <a:srgbClr val="542341"/>
                </a:solidFill>
                <a:latin typeface="Arial"/>
                <a:cs typeface="Arial"/>
              </a:rPr>
              <a:t>prompts and supports</a:t>
            </a: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a:cs typeface="Arial"/>
              </a:rPr>
              <a:t>Talk about meaning and link</a:t>
            </a:r>
            <a:r>
              <a:rPr lang="en-GB" sz="2800">
                <a:solidFill>
                  <a:srgbClr val="542341"/>
                </a:solidFill>
                <a:latin typeface="Arial"/>
                <a:cs typeface="Arial"/>
              </a:rPr>
              <a:t> to other words they know</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a:cs typeface="Arial"/>
              </a:rPr>
              <a:t>Teach how it </a:t>
            </a:r>
            <a:r>
              <a:rPr lang="en-GB" sz="2800" b="1">
                <a:solidFill>
                  <a:schemeClr val="accent2"/>
                </a:solidFill>
                <a:latin typeface="Arial"/>
                <a:cs typeface="Arial"/>
              </a:rPr>
              <a:t>sounds </a:t>
            </a:r>
            <a:r>
              <a:rPr lang="mr-IN" sz="2800">
                <a:solidFill>
                  <a:srgbClr val="542341"/>
                </a:solidFill>
                <a:latin typeface="Arial"/>
                <a:cs typeface="Arial" panose="020B0604020202020204" pitchFamily="34" charset="0"/>
              </a:rPr>
              <a:t>–</a:t>
            </a:r>
            <a:r>
              <a:rPr lang="en-GB" sz="2800">
                <a:solidFill>
                  <a:srgbClr val="542341"/>
                </a:solidFill>
                <a:latin typeface="Arial"/>
                <a:cs typeface="Arial"/>
              </a:rPr>
              <a:t> what sound it begins with, number of syllables, words it sounds like</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a:cs typeface="Arial"/>
              </a:rPr>
              <a:t>Teach </a:t>
            </a:r>
            <a:r>
              <a:rPr lang="en-GB" sz="2800" b="1">
                <a:solidFill>
                  <a:schemeClr val="accent2"/>
                </a:solidFill>
                <a:latin typeface="Arial"/>
                <a:cs typeface="Arial"/>
              </a:rPr>
              <a:t>prefixes </a:t>
            </a:r>
            <a:r>
              <a:rPr lang="en-GB" sz="2800">
                <a:solidFill>
                  <a:srgbClr val="542341"/>
                </a:solidFill>
                <a:latin typeface="Arial"/>
                <a:cs typeface="Arial"/>
              </a:rPr>
              <a:t>(mis-, re-, dis-) and </a:t>
            </a:r>
            <a:r>
              <a:rPr lang="en-GB" sz="2800" b="1">
                <a:solidFill>
                  <a:schemeClr val="accent2"/>
                </a:solidFill>
                <a:latin typeface="Arial"/>
                <a:cs typeface="Arial"/>
              </a:rPr>
              <a:t>suffixes</a:t>
            </a:r>
            <a:r>
              <a:rPr lang="en-GB" sz="2800">
                <a:solidFill>
                  <a:srgbClr val="542341"/>
                </a:solidFill>
                <a:latin typeface="Arial"/>
                <a:cs typeface="Arial"/>
              </a:rPr>
              <a:t> (-</a:t>
            </a:r>
            <a:r>
              <a:rPr lang="en-GB" sz="2800" err="1">
                <a:solidFill>
                  <a:srgbClr val="542341"/>
                </a:solidFill>
                <a:latin typeface="Arial"/>
                <a:cs typeface="Arial"/>
              </a:rPr>
              <a:t>ing</a:t>
            </a:r>
            <a:r>
              <a:rPr lang="en-GB" sz="2800">
                <a:solidFill>
                  <a:srgbClr val="542341"/>
                </a:solidFill>
                <a:latin typeface="Arial"/>
                <a:cs typeface="Arial"/>
              </a:rPr>
              <a:t>,         -ship, -</a:t>
            </a:r>
            <a:r>
              <a:rPr lang="en-GB" sz="2800" err="1">
                <a:solidFill>
                  <a:srgbClr val="542341"/>
                </a:solidFill>
                <a:latin typeface="Arial"/>
                <a:cs typeface="Arial"/>
              </a:rPr>
              <a:t>ment</a:t>
            </a:r>
            <a:r>
              <a:rPr lang="en-GB" sz="2800">
                <a:solidFill>
                  <a:srgbClr val="542341"/>
                </a:solidFill>
                <a:latin typeface="Arial"/>
                <a:cs typeface="Arial"/>
              </a:rPr>
              <a:t>)</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a:cs typeface="Arial"/>
              </a:rPr>
              <a:t>Teach comprehension </a:t>
            </a:r>
            <a:r>
              <a:rPr lang="en-GB" sz="2800" b="1">
                <a:solidFill>
                  <a:schemeClr val="accent2"/>
                </a:solidFill>
                <a:latin typeface="Arial"/>
                <a:cs typeface="Arial"/>
              </a:rPr>
              <a:t>strategies</a:t>
            </a:r>
          </a:p>
          <a:p>
            <a:pPr marL="742950" lvl="1" indent="-2857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A156EA2-51F0-844F-8D76-7109B9B0B3F0}"/>
              </a:ext>
            </a:extLst>
          </p:cNvPr>
          <p:cNvSpPr txBox="1"/>
          <p:nvPr/>
        </p:nvSpPr>
        <p:spPr>
          <a:xfrm>
            <a:off x="9223513" y="5486400"/>
            <a:ext cx="184731" cy="369332"/>
          </a:xfrm>
          <a:prstGeom prst="rect">
            <a:avLst/>
          </a:prstGeom>
          <a:noFill/>
        </p:spPr>
        <p:txBody>
          <a:bodyPr wrap="none" rtlCol="0">
            <a:spAutoFit/>
          </a:bodyPr>
          <a:lstStyle/>
          <a:p>
            <a:endParaRPr lang="en-GB"/>
          </a:p>
        </p:txBody>
      </p:sp>
      <p:sp>
        <p:nvSpPr>
          <p:cNvPr id="15" name="TextBox 14">
            <a:extLst>
              <a:ext uri="{FF2B5EF4-FFF2-40B4-BE49-F238E27FC236}">
                <a16:creationId xmlns:a16="http://schemas.microsoft.com/office/drawing/2014/main" id="{3D20F56D-4D20-734D-94DE-E9E2FB896AB6}"/>
              </a:ext>
            </a:extLst>
          </p:cNvPr>
          <p:cNvSpPr txBox="1"/>
          <p:nvPr/>
        </p:nvSpPr>
        <p:spPr>
          <a:xfrm>
            <a:off x="9315878" y="1211259"/>
            <a:ext cx="2751749" cy="4041934"/>
          </a:xfrm>
          <a:prstGeom prst="roundRect">
            <a:avLst/>
          </a:prstGeom>
          <a:solidFill>
            <a:schemeClr val="accent4">
              <a:lumMod val="20000"/>
              <a:lumOff val="80000"/>
            </a:schemeClr>
          </a:solidFill>
          <a:ln>
            <a:solidFill>
              <a:schemeClr val="accent2"/>
            </a:solidFill>
          </a:ln>
        </p:spPr>
        <p:txBody>
          <a:bodyPr wrap="square">
            <a:spAutoFit/>
          </a:bodyPr>
          <a:lstStyle/>
          <a:p>
            <a:pPr>
              <a:defRPr/>
            </a:pPr>
            <a:r>
              <a:rPr lang="en-GB" sz="2400" b="1">
                <a:solidFill>
                  <a:schemeClr val="accent2"/>
                </a:solidFill>
                <a:latin typeface="Arial" panose="020B0604020202020204" pitchFamily="34" charset="0"/>
                <a:cs typeface="Arial" panose="020B0604020202020204" pitchFamily="34" charset="0"/>
              </a:rPr>
              <a:t>Tier 2 vocabulary</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Describe</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Discuss</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Explain</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Summarise</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Compare</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Predict</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Estimate</a:t>
            </a:r>
          </a:p>
          <a:p>
            <a:pPr marL="457200" indent="-457200">
              <a:buFont typeface="Arial" panose="020B0604020202020204" pitchFamily="34" charset="0"/>
              <a:buChar char="•"/>
              <a:defRPr/>
            </a:pPr>
            <a:r>
              <a:rPr lang="en-GB" sz="2400">
                <a:solidFill>
                  <a:schemeClr val="accent2"/>
                </a:solidFill>
                <a:latin typeface="Arial" panose="020B0604020202020204" pitchFamily="34" charset="0"/>
                <a:cs typeface="Arial" panose="020B0604020202020204" pitchFamily="34" charset="0"/>
              </a:rPr>
              <a:t>Evaluate</a:t>
            </a:r>
          </a:p>
        </p:txBody>
      </p:sp>
      <p:sp>
        <p:nvSpPr>
          <p:cNvPr id="22" name="TextBox 21">
            <a:extLst>
              <a:ext uri="{FF2B5EF4-FFF2-40B4-BE49-F238E27FC236}">
                <a16:creationId xmlns:a16="http://schemas.microsoft.com/office/drawing/2014/main" id="{BC04243E-E897-4E2B-A111-32E100297711}"/>
              </a:ext>
            </a:extLst>
          </p:cNvPr>
          <p:cNvSpPr txBox="1"/>
          <p:nvPr/>
        </p:nvSpPr>
        <p:spPr>
          <a:xfrm>
            <a:off x="289030" y="69390"/>
            <a:ext cx="6795696" cy="1200329"/>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3: </a:t>
            </a:r>
            <a:r>
              <a:rPr lang="en-GB" sz="3600">
                <a:solidFill>
                  <a:srgbClr val="542341"/>
                </a:solidFill>
                <a:latin typeface="Arial" panose="020B0604020202020204" pitchFamily="34" charset="0"/>
                <a:cs typeface="Arial" panose="020B0604020202020204" pitchFamily="34" charset="0"/>
              </a:rPr>
              <a:t>Explicitly teach vocabulary</a:t>
            </a:r>
          </a:p>
        </p:txBody>
      </p:sp>
      <p:grpSp>
        <p:nvGrpSpPr>
          <p:cNvPr id="12" name="Group 11">
            <a:extLst>
              <a:ext uri="{FF2B5EF4-FFF2-40B4-BE49-F238E27FC236}">
                <a16:creationId xmlns:a16="http://schemas.microsoft.com/office/drawing/2014/main" id="{D48112C1-8A3C-4274-90C8-FDA86F57BD24}"/>
              </a:ext>
            </a:extLst>
          </p:cNvPr>
          <p:cNvGrpSpPr/>
          <p:nvPr/>
        </p:nvGrpSpPr>
        <p:grpSpPr>
          <a:xfrm>
            <a:off x="7540946" y="69390"/>
            <a:ext cx="2606964" cy="683998"/>
            <a:chOff x="0" y="2738404"/>
            <a:chExt cx="6984776" cy="1369202"/>
          </a:xfrm>
        </p:grpSpPr>
        <p:sp>
          <p:nvSpPr>
            <p:cNvPr id="13" name="Trapezoid 12">
              <a:extLst>
                <a:ext uri="{FF2B5EF4-FFF2-40B4-BE49-F238E27FC236}">
                  <a16:creationId xmlns:a16="http://schemas.microsoft.com/office/drawing/2014/main" id="{A5FDFB8E-B718-47A7-B356-74AA0B5944F3}"/>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 name="Trapezoid 4">
              <a:extLst>
                <a:ext uri="{FF2B5EF4-FFF2-40B4-BE49-F238E27FC236}">
                  <a16:creationId xmlns:a16="http://schemas.microsoft.com/office/drawing/2014/main" id="{B13D4447-AA2B-4E4C-AF8F-89FD2AF5DAD0}"/>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6" name="Rectangle: Rounded Corners 15">
            <a:extLst>
              <a:ext uri="{FF2B5EF4-FFF2-40B4-BE49-F238E27FC236}">
                <a16:creationId xmlns:a16="http://schemas.microsoft.com/office/drawing/2014/main" id="{667AC6BA-6FA2-4150-B54B-D454EFB9AFD3}"/>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1899858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F620A87-B8BE-44C2-BC96-D5D42D8D79BC}"/>
              </a:ext>
            </a:extLst>
          </p:cNvPr>
          <p:cNvSpPr txBox="1"/>
          <p:nvPr/>
        </p:nvSpPr>
        <p:spPr>
          <a:xfrm>
            <a:off x="377626" y="86820"/>
            <a:ext cx="6795696" cy="1200329"/>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3: </a:t>
            </a:r>
            <a:r>
              <a:rPr lang="en-GB" sz="3600">
                <a:solidFill>
                  <a:srgbClr val="542341"/>
                </a:solidFill>
                <a:latin typeface="Arial" panose="020B0604020202020204" pitchFamily="34" charset="0"/>
                <a:cs typeface="Arial" panose="020B0604020202020204" pitchFamily="34" charset="0"/>
              </a:rPr>
              <a:t>Explicitly teach vocabulary</a:t>
            </a:r>
          </a:p>
        </p:txBody>
      </p:sp>
      <p:pic>
        <p:nvPicPr>
          <p:cNvPr id="3" name="Picture 2"/>
          <p:cNvPicPr>
            <a:picLocks noChangeAspect="1"/>
          </p:cNvPicPr>
          <p:nvPr/>
        </p:nvPicPr>
        <p:blipFill>
          <a:blip r:embed="rId3"/>
          <a:stretch>
            <a:fillRect/>
          </a:stretch>
        </p:blipFill>
        <p:spPr>
          <a:xfrm>
            <a:off x="1802262" y="1479155"/>
            <a:ext cx="7987198" cy="4715242"/>
          </a:xfrm>
          <a:prstGeom prst="rect">
            <a:avLst/>
          </a:prstGeom>
        </p:spPr>
      </p:pic>
      <p:pic>
        <p:nvPicPr>
          <p:cNvPr id="5" name="Picture 4">
            <a:extLst>
              <a:ext uri="{FF2B5EF4-FFF2-40B4-BE49-F238E27FC236}">
                <a16:creationId xmlns:a16="http://schemas.microsoft.com/office/drawing/2014/main" id="{88AF7DEC-978F-42B2-984F-494717955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991" y="5253193"/>
            <a:ext cx="1464129" cy="1464129"/>
          </a:xfrm>
          <a:prstGeom prst="rect">
            <a:avLst/>
          </a:prstGeom>
        </p:spPr>
      </p:pic>
      <p:cxnSp>
        <p:nvCxnSpPr>
          <p:cNvPr id="12" name="Straight Connector 11">
            <a:extLst>
              <a:ext uri="{FF2B5EF4-FFF2-40B4-BE49-F238E27FC236}">
                <a16:creationId xmlns:a16="http://schemas.microsoft.com/office/drawing/2014/main" id="{FB77DEE5-B66B-8546-8B89-CE5AB66CB5A9}"/>
              </a:ext>
            </a:extLst>
          </p:cNvPr>
          <p:cNvCxnSpPr/>
          <p:nvPr/>
        </p:nvCxnSpPr>
        <p:spPr>
          <a:xfrm>
            <a:off x="577796" y="1440287"/>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33D8544-7F21-B547-8DFE-032B402DB6B9}"/>
              </a:ext>
            </a:extLst>
          </p:cNvPr>
          <p:cNvSpPr/>
          <p:nvPr/>
        </p:nvSpPr>
        <p:spPr>
          <a:xfrm>
            <a:off x="390573" y="6347990"/>
            <a:ext cx="4660250" cy="646331"/>
          </a:xfrm>
          <a:prstGeom prst="rect">
            <a:avLst/>
          </a:prstGeom>
        </p:spPr>
        <p:txBody>
          <a:bodyPr wrap="none">
            <a:spAutoFit/>
          </a:bodyPr>
          <a:lstStyle/>
          <a:p>
            <a:r>
              <a:rPr lang="en-GB">
                <a:latin typeface="Arial" panose="020B0604020202020204" pitchFamily="34" charset="0"/>
                <a:cs typeface="Arial" panose="020B0604020202020204" pitchFamily="34" charset="0"/>
                <a:hlinkClick r:id="rId5"/>
              </a:rPr>
              <a:t>https://ican.org.uk/no-pens-day-wednesday/</a:t>
            </a:r>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 </a:t>
            </a:r>
          </a:p>
        </p:txBody>
      </p:sp>
      <p:grpSp>
        <p:nvGrpSpPr>
          <p:cNvPr id="11" name="Group 10">
            <a:extLst>
              <a:ext uri="{FF2B5EF4-FFF2-40B4-BE49-F238E27FC236}">
                <a16:creationId xmlns:a16="http://schemas.microsoft.com/office/drawing/2014/main" id="{10D35DBC-EEC6-416F-AA64-E9D0C70908F8}"/>
              </a:ext>
            </a:extLst>
          </p:cNvPr>
          <p:cNvGrpSpPr/>
          <p:nvPr/>
        </p:nvGrpSpPr>
        <p:grpSpPr>
          <a:xfrm>
            <a:off x="7540946" y="69390"/>
            <a:ext cx="2606964" cy="683998"/>
            <a:chOff x="0" y="2738404"/>
            <a:chExt cx="6984776" cy="1369202"/>
          </a:xfrm>
        </p:grpSpPr>
        <p:sp>
          <p:nvSpPr>
            <p:cNvPr id="17" name="Trapezoid 16">
              <a:extLst>
                <a:ext uri="{FF2B5EF4-FFF2-40B4-BE49-F238E27FC236}">
                  <a16:creationId xmlns:a16="http://schemas.microsoft.com/office/drawing/2014/main" id="{379ED392-3CF5-4C7A-B1B1-AECA9D755F10}"/>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8" name="Trapezoid 4">
              <a:extLst>
                <a:ext uri="{FF2B5EF4-FFF2-40B4-BE49-F238E27FC236}">
                  <a16:creationId xmlns:a16="http://schemas.microsoft.com/office/drawing/2014/main" id="{D79DCE10-D40E-4831-84D9-A4FBC0B07841}"/>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20" name="Rectangle: Rounded Corners 19">
            <a:extLst>
              <a:ext uri="{FF2B5EF4-FFF2-40B4-BE49-F238E27FC236}">
                <a16:creationId xmlns:a16="http://schemas.microsoft.com/office/drawing/2014/main" id="{023DA177-5F5E-4B0D-A166-EE634CA06AA9}"/>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6369578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20FDAAA-786E-4A69-8CCD-9E4EE713E1CB}"/>
              </a:ext>
            </a:extLst>
          </p:cNvPr>
          <p:cNvSpPr txBox="1"/>
          <p:nvPr/>
        </p:nvSpPr>
        <p:spPr>
          <a:xfrm>
            <a:off x="107050" y="101810"/>
            <a:ext cx="6795696" cy="1200329"/>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3: </a:t>
            </a:r>
            <a:r>
              <a:rPr lang="en-GB" sz="3600">
                <a:solidFill>
                  <a:srgbClr val="542341"/>
                </a:solidFill>
                <a:latin typeface="Arial" panose="020B0604020202020204" pitchFamily="34" charset="0"/>
                <a:cs typeface="Arial" panose="020B0604020202020204" pitchFamily="34" charset="0"/>
              </a:rPr>
              <a:t>Explicitly teach vocabulary</a:t>
            </a:r>
          </a:p>
        </p:txBody>
      </p:sp>
      <p:pic>
        <p:nvPicPr>
          <p:cNvPr id="5" name="Picture 4">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991" y="5253193"/>
            <a:ext cx="1464129" cy="1464129"/>
          </a:xfrm>
          <a:prstGeom prst="rect">
            <a:avLst/>
          </a:prstGeom>
        </p:spPr>
      </p:pic>
      <p:cxnSp>
        <p:nvCxnSpPr>
          <p:cNvPr id="12" name="Straight Connector 11">
            <a:extLst>
              <a:ext uri="{FF2B5EF4-FFF2-40B4-BE49-F238E27FC236}">
                <a16:creationId xmlns:a16="http://schemas.microsoft.com/office/drawing/2014/main" id="{FB77DEE5-B66B-8546-8B89-CE5AB66CB5A9}"/>
              </a:ext>
            </a:extLst>
          </p:cNvPr>
          <p:cNvCxnSpPr/>
          <p:nvPr/>
        </p:nvCxnSpPr>
        <p:spPr>
          <a:xfrm>
            <a:off x="427897" y="1416274"/>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33D8544-7F21-B547-8DFE-032B402DB6B9}"/>
              </a:ext>
            </a:extLst>
          </p:cNvPr>
          <p:cNvSpPr/>
          <p:nvPr/>
        </p:nvSpPr>
        <p:spPr>
          <a:xfrm>
            <a:off x="390573" y="6347990"/>
            <a:ext cx="7917617" cy="369332"/>
          </a:xfrm>
          <a:prstGeom prst="rect">
            <a:avLst/>
          </a:prstGeom>
        </p:spPr>
        <p:txBody>
          <a:bodyPr wrap="none">
            <a:spAutoFit/>
          </a:bodyPr>
          <a:lstStyle/>
          <a:p>
            <a:r>
              <a:rPr lang="en-GB">
                <a:latin typeface="Arial" panose="020B0604020202020204" pitchFamily="34" charset="0"/>
                <a:cs typeface="Arial" panose="020B0604020202020204" pitchFamily="34" charset="0"/>
                <a:hlinkClick r:id="rId4"/>
              </a:rPr>
              <a:t>https://www.blacksheeppress.co.uk/product/secondary-talk-narrative-ks3-4/</a:t>
            </a:r>
            <a:r>
              <a:rPr lang="en-GB">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B5D3B945-3433-294C-A4BC-925E7CE39D30}"/>
              </a:ext>
            </a:extLst>
          </p:cNvPr>
          <p:cNvPicPr>
            <a:picLocks noChangeAspect="1"/>
          </p:cNvPicPr>
          <p:nvPr/>
        </p:nvPicPr>
        <p:blipFill>
          <a:blip r:embed="rId5"/>
          <a:stretch>
            <a:fillRect/>
          </a:stretch>
        </p:blipFill>
        <p:spPr>
          <a:xfrm>
            <a:off x="2224201" y="1455142"/>
            <a:ext cx="7102679" cy="4530115"/>
          </a:xfrm>
          <a:prstGeom prst="rect">
            <a:avLst/>
          </a:prstGeom>
        </p:spPr>
      </p:pic>
      <p:grpSp>
        <p:nvGrpSpPr>
          <p:cNvPr id="11" name="Group 10">
            <a:extLst>
              <a:ext uri="{FF2B5EF4-FFF2-40B4-BE49-F238E27FC236}">
                <a16:creationId xmlns:a16="http://schemas.microsoft.com/office/drawing/2014/main" id="{7FB662E7-41AD-467F-8DE0-559ABF32D6D9}"/>
              </a:ext>
            </a:extLst>
          </p:cNvPr>
          <p:cNvGrpSpPr/>
          <p:nvPr/>
        </p:nvGrpSpPr>
        <p:grpSpPr>
          <a:xfrm>
            <a:off x="7540946" y="69390"/>
            <a:ext cx="2606964" cy="683998"/>
            <a:chOff x="0" y="2738404"/>
            <a:chExt cx="6984776" cy="1369202"/>
          </a:xfrm>
        </p:grpSpPr>
        <p:sp>
          <p:nvSpPr>
            <p:cNvPr id="13" name="Trapezoid 12">
              <a:extLst>
                <a:ext uri="{FF2B5EF4-FFF2-40B4-BE49-F238E27FC236}">
                  <a16:creationId xmlns:a16="http://schemas.microsoft.com/office/drawing/2014/main" id="{63FA0560-AAF4-47AF-B1EE-82BEA6B14E35}"/>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9" name="Trapezoid 4">
              <a:extLst>
                <a:ext uri="{FF2B5EF4-FFF2-40B4-BE49-F238E27FC236}">
                  <a16:creationId xmlns:a16="http://schemas.microsoft.com/office/drawing/2014/main" id="{5B935D2F-9C16-444A-A660-6C98690A6291}"/>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20" name="Rectangle: Rounded Corners 19">
            <a:extLst>
              <a:ext uri="{FF2B5EF4-FFF2-40B4-BE49-F238E27FC236}">
                <a16:creationId xmlns:a16="http://schemas.microsoft.com/office/drawing/2014/main" id="{D8FB6549-7226-4DCC-934D-57EA814F583D}"/>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2645785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96B54878-297A-46AC-96CD-5C52A70E8EBA}"/>
              </a:ext>
            </a:extLst>
          </p:cNvPr>
          <p:cNvSpPr>
            <a:spLocks noGrp="1"/>
          </p:cNvSpPr>
          <p:nvPr>
            <p:ph type="title"/>
          </p:nvPr>
        </p:nvSpPr>
        <p:spPr>
          <a:xfrm>
            <a:off x="539977" y="51091"/>
            <a:ext cx="10515600" cy="1325563"/>
          </a:xfrm>
        </p:spPr>
        <p:txBody>
          <a:bodyPr>
            <a:normAutofit/>
          </a:bodyPr>
          <a:lstStyle/>
          <a:p>
            <a:r>
              <a:rPr lang="en-GB" altLang="en-US" sz="3600">
                <a:solidFill>
                  <a:srgbClr val="4B2546"/>
                </a:solidFill>
                <a:latin typeface="Arial" panose="020B0604020202020204" pitchFamily="34" charset="0"/>
                <a:cs typeface="Arial" panose="020B0604020202020204" pitchFamily="34" charset="0"/>
              </a:rPr>
              <a:t>Identification tools</a:t>
            </a:r>
          </a:p>
        </p:txBody>
      </p:sp>
      <p:cxnSp>
        <p:nvCxnSpPr>
          <p:cNvPr id="6" name="Straight Connector 5">
            <a:extLst>
              <a:ext uri="{FF2B5EF4-FFF2-40B4-BE49-F238E27FC236}">
                <a16:creationId xmlns:a16="http://schemas.microsoft.com/office/drawing/2014/main" id="{6F1865C2-0F10-2B41-A8E3-CA550831C648}"/>
              </a:ext>
            </a:extLst>
          </p:cNvPr>
          <p:cNvCxnSpPr/>
          <p:nvPr/>
        </p:nvCxnSpPr>
        <p:spPr>
          <a:xfrm>
            <a:off x="712708" y="116034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7" name="Picture 2" descr="https://shop.ican.org.uk/sites/default/files/imagecache/product/Secondaryposter195.jpg">
            <a:hlinkClick r:id="rId3" tooltip="Click to enlarge"/>
            <a:extLst>
              <a:ext uri="{FF2B5EF4-FFF2-40B4-BE49-F238E27FC236}">
                <a16:creationId xmlns:a16="http://schemas.microsoft.com/office/drawing/2014/main" id="{15EB3CC6-6634-D342-8B11-D1AA1542C4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090" y="941058"/>
            <a:ext cx="3884074" cy="536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2C79FD77-5D8B-4DC1-8254-272ACF9D99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10" name="Rectangle 9">
            <a:extLst>
              <a:ext uri="{FF2B5EF4-FFF2-40B4-BE49-F238E27FC236}">
                <a16:creationId xmlns:a16="http://schemas.microsoft.com/office/drawing/2014/main" id="{C98D41A9-A668-4CA9-AC83-369CF4AAE838}"/>
              </a:ext>
            </a:extLst>
          </p:cNvPr>
          <p:cNvSpPr/>
          <p:nvPr/>
        </p:nvSpPr>
        <p:spPr>
          <a:xfrm>
            <a:off x="10504431" y="941058"/>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grpSp>
        <p:nvGrpSpPr>
          <p:cNvPr id="15" name="Group 14">
            <a:extLst>
              <a:ext uri="{FF2B5EF4-FFF2-40B4-BE49-F238E27FC236}">
                <a16:creationId xmlns:a16="http://schemas.microsoft.com/office/drawing/2014/main" id="{58DF64D1-4855-48B8-9208-C78A7B1E6054}"/>
              </a:ext>
            </a:extLst>
          </p:cNvPr>
          <p:cNvGrpSpPr/>
          <p:nvPr/>
        </p:nvGrpSpPr>
        <p:grpSpPr>
          <a:xfrm>
            <a:off x="7540946" y="69390"/>
            <a:ext cx="2606964" cy="683998"/>
            <a:chOff x="0" y="2738404"/>
            <a:chExt cx="6984776" cy="1369202"/>
          </a:xfrm>
        </p:grpSpPr>
        <p:sp>
          <p:nvSpPr>
            <p:cNvPr id="17" name="Trapezoid 16">
              <a:extLst>
                <a:ext uri="{FF2B5EF4-FFF2-40B4-BE49-F238E27FC236}">
                  <a16:creationId xmlns:a16="http://schemas.microsoft.com/office/drawing/2014/main" id="{CFB077B1-57BF-45C9-9371-81DFA9391362}"/>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8" name="Trapezoid 4">
              <a:extLst>
                <a:ext uri="{FF2B5EF4-FFF2-40B4-BE49-F238E27FC236}">
                  <a16:creationId xmlns:a16="http://schemas.microsoft.com/office/drawing/2014/main" id="{93029E74-826E-49BB-94E7-DE31FCAEF0A2}"/>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19" name="Rectangle: Rounded Corners 18">
            <a:extLst>
              <a:ext uri="{FF2B5EF4-FFF2-40B4-BE49-F238E27FC236}">
                <a16:creationId xmlns:a16="http://schemas.microsoft.com/office/drawing/2014/main" id="{98B9387C-1F85-4983-A8D2-3B1A74699280}"/>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
        <p:nvSpPr>
          <p:cNvPr id="12" name="TextBox 11">
            <a:extLst>
              <a:ext uri="{FF2B5EF4-FFF2-40B4-BE49-F238E27FC236}">
                <a16:creationId xmlns:a16="http://schemas.microsoft.com/office/drawing/2014/main" id="{E43EB82C-CFFB-41C6-A5C7-DC23F53075E2}"/>
              </a:ext>
            </a:extLst>
          </p:cNvPr>
          <p:cNvSpPr txBox="1"/>
          <p:nvPr/>
        </p:nvSpPr>
        <p:spPr>
          <a:xfrm>
            <a:off x="3049905" y="6488668"/>
            <a:ext cx="7454526" cy="369332"/>
          </a:xfrm>
          <a:prstGeom prst="rect">
            <a:avLst/>
          </a:prstGeom>
          <a:noFill/>
        </p:spPr>
        <p:txBody>
          <a:bodyPr wrap="square">
            <a:spAutoFit/>
          </a:bodyPr>
          <a:lstStyle/>
          <a:p>
            <a:pPr>
              <a:defRPr/>
            </a:pPr>
            <a:r>
              <a:rPr lang="en-GB">
                <a:hlinkClick r:id="rId6"/>
              </a:rPr>
              <a:t>https://ican.org.uk/media/2081/whats-typical-talk-at-secondary.pdf</a:t>
            </a:r>
            <a:r>
              <a:rPr lang="en-GB"/>
              <a:t> </a:t>
            </a:r>
            <a:endParaRPr lang="en-GB">
              <a:cs typeface="Calibri"/>
            </a:endParaRPr>
          </a:p>
        </p:txBody>
      </p:sp>
    </p:spTree>
    <p:extLst>
      <p:ext uri="{BB962C8B-B14F-4D97-AF65-F5344CB8AC3E}">
        <p14:creationId xmlns:p14="http://schemas.microsoft.com/office/powerpoint/2010/main" val="250462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6A7BA82-1B3D-4F59-96D7-EF2A75022335}"/>
              </a:ext>
            </a:extLst>
          </p:cNvPr>
          <p:cNvSpPr>
            <a:spLocks noGrp="1"/>
          </p:cNvSpPr>
          <p:nvPr>
            <p:ph type="title"/>
          </p:nvPr>
        </p:nvSpPr>
        <p:spPr>
          <a:xfrm>
            <a:off x="650875" y="164997"/>
            <a:ext cx="8229600" cy="1143000"/>
          </a:xfrm>
        </p:spPr>
        <p:txBody>
          <a:bodyPr>
            <a:normAutofit/>
          </a:bodyPr>
          <a:lstStyle/>
          <a:p>
            <a:r>
              <a:rPr lang="en-GB" altLang="en-US" sz="3600">
                <a:solidFill>
                  <a:srgbClr val="542341"/>
                </a:solidFill>
                <a:latin typeface="Arial" panose="020B0604020202020204" pitchFamily="34" charset="0"/>
                <a:cs typeface="Arial" panose="020B0604020202020204" pitchFamily="34" charset="0"/>
              </a:rPr>
              <a:t>DLD in context</a:t>
            </a:r>
          </a:p>
        </p:txBody>
      </p:sp>
      <p:graphicFrame>
        <p:nvGraphicFramePr>
          <p:cNvPr id="6" name="Content Placeholder 5">
            <a:extLst>
              <a:ext uri="{FF2B5EF4-FFF2-40B4-BE49-F238E27FC236}">
                <a16:creationId xmlns:a16="http://schemas.microsoft.com/office/drawing/2014/main" id="{B8CA5D85-C9E0-405A-8D71-764B4FE62E74}"/>
              </a:ext>
            </a:extLst>
          </p:cNvPr>
          <p:cNvGraphicFramePr>
            <a:graphicFrameLocks noGrp="1"/>
          </p:cNvGraphicFramePr>
          <p:nvPr>
            <p:ph idx="1"/>
            <p:extLst>
              <p:ext uri="{D42A27DB-BD31-4B8C-83A1-F6EECF244321}">
                <p14:modId xmlns:p14="http://schemas.microsoft.com/office/powerpoint/2010/main" val="1022657758"/>
              </p:ext>
            </p:extLst>
          </p:nvPr>
        </p:nvGraphicFramePr>
        <p:xfrm>
          <a:off x="1271465" y="1100667"/>
          <a:ext cx="9344496" cy="5581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2" name="Slide Number Placeholder 3">
            <a:extLst>
              <a:ext uri="{FF2B5EF4-FFF2-40B4-BE49-F238E27FC236}">
                <a16:creationId xmlns:a16="http://schemas.microsoft.com/office/drawing/2014/main" id="{D80B1C18-45D6-4E01-B1BF-4D95D0E4AC6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04FB8182-7046-4AEF-8B74-1F91D91852A9}" type="slidenum">
              <a:rPr lang="en-GB" altLang="en-US" sz="1200">
                <a:solidFill>
                  <a:srgbClr val="898989"/>
                </a:solidFill>
                <a:latin typeface="Arial" panose="020B0604020202020204" pitchFamily="34" charset="0"/>
              </a:rPr>
              <a:pPr>
                <a:spcBef>
                  <a:spcPct val="0"/>
                </a:spcBef>
                <a:buClrTx/>
                <a:buFontTx/>
                <a:buNone/>
              </a:pPr>
              <a:t>7</a:t>
            </a:fld>
            <a:endParaRPr lang="en-GB" altLang="en-US" sz="1200">
              <a:solidFill>
                <a:srgbClr val="898989"/>
              </a:solidFill>
              <a:latin typeface="Arial" panose="020B0604020202020204" pitchFamily="34" charset="0"/>
            </a:endParaRPr>
          </a:p>
        </p:txBody>
      </p:sp>
      <p:cxnSp>
        <p:nvCxnSpPr>
          <p:cNvPr id="13" name="Straight Connector 12">
            <a:extLst>
              <a:ext uri="{FF2B5EF4-FFF2-40B4-BE49-F238E27FC236}">
                <a16:creationId xmlns:a16="http://schemas.microsoft.com/office/drawing/2014/main" id="{B705D8A6-CFA9-2D44-88C5-19A60E0A287F}"/>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D068379-7FF0-4F4B-B447-843D26269E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Tree>
    <p:extLst>
      <p:ext uri="{BB962C8B-B14F-4D97-AF65-F5344CB8AC3E}">
        <p14:creationId xmlns:p14="http://schemas.microsoft.com/office/powerpoint/2010/main" val="120997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375743" y="351596"/>
            <a:ext cx="10862430"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Identification tools</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580009" y="1135415"/>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8" name="Picture 3">
            <a:extLst>
              <a:ext uri="{FF2B5EF4-FFF2-40B4-BE49-F238E27FC236}">
                <a16:creationId xmlns:a16="http://schemas.microsoft.com/office/drawing/2014/main" id="{31B4527A-9DBD-4EA4-AC93-BA127DD73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0804" y="1385815"/>
            <a:ext cx="3606028" cy="100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Users\MHartshorne\AppData\Local\Microsoft\Windows\Temporary Internet Files\Content.Outlook\5S7VBK7F\enquiry-service-help.gif">
            <a:extLst>
              <a:ext uri="{FF2B5EF4-FFF2-40B4-BE49-F238E27FC236}">
                <a16:creationId xmlns:a16="http://schemas.microsoft.com/office/drawing/2014/main" id="{CB32CD50-92A5-4B4A-8227-4F04B5E23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9152" y="3216190"/>
            <a:ext cx="26638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98D0EFC9-8997-4ED0-8F5B-390D00553A63}"/>
              </a:ext>
            </a:extLst>
          </p:cNvPr>
          <p:cNvSpPr/>
          <p:nvPr/>
        </p:nvSpPr>
        <p:spPr>
          <a:xfrm>
            <a:off x="4496453" y="5023511"/>
            <a:ext cx="5164121" cy="646331"/>
          </a:xfrm>
          <a:prstGeom prst="rect">
            <a:avLst/>
          </a:prstGeom>
        </p:spPr>
        <p:txBody>
          <a:bodyPr wrap="square">
            <a:spAutoFit/>
          </a:bodyPr>
          <a:lstStyle/>
          <a:p>
            <a:pPr>
              <a:buClr>
                <a:srgbClr val="F77F00"/>
              </a:buClr>
            </a:pPr>
            <a:r>
              <a:rPr lang="en-GB">
                <a:solidFill>
                  <a:srgbClr val="542341"/>
                </a:solidFill>
                <a:latin typeface="Arial" panose="020B0604020202020204" pitchFamily="34" charset="0"/>
                <a:cs typeface="Arial" panose="020B0604020202020204" pitchFamily="34" charset="0"/>
                <a:hlinkClick r:id="rId6"/>
              </a:rPr>
              <a:t>https://www.spelfabet.com.au/2014/01/language-for-learning-checklist</a:t>
            </a:r>
            <a:r>
              <a:rPr lang="en-GB">
                <a:solidFill>
                  <a:srgbClr val="542341"/>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76CC943C-6372-4AE3-8D46-253FA3001587}"/>
              </a:ext>
            </a:extLst>
          </p:cNvPr>
          <p:cNvSpPr txBox="1"/>
          <p:nvPr/>
        </p:nvSpPr>
        <p:spPr>
          <a:xfrm>
            <a:off x="7078513" y="6132547"/>
            <a:ext cx="6092686" cy="584775"/>
          </a:xfrm>
          <a:prstGeom prst="rect">
            <a:avLst/>
          </a:prstGeom>
          <a:noFill/>
        </p:spPr>
        <p:txBody>
          <a:bodyPr wrap="square">
            <a:spAutoFit/>
          </a:bodyPr>
          <a:lstStyle/>
          <a:p>
            <a:pPr>
              <a:buClr>
                <a:srgbClr val="F77F00"/>
              </a:buClr>
            </a:pPr>
            <a:r>
              <a:rPr lang="en-GB" sz="3200">
                <a:solidFill>
                  <a:srgbClr val="542341"/>
                </a:solidFill>
                <a:latin typeface="Arial" panose="020B0604020202020204" pitchFamily="34" charset="0"/>
                <a:cs typeface="Arial" panose="020B0604020202020204" pitchFamily="34" charset="0"/>
              </a:rPr>
              <a:t>Class observation</a:t>
            </a:r>
          </a:p>
        </p:txBody>
      </p:sp>
      <p:pic>
        <p:nvPicPr>
          <p:cNvPr id="12" name="Picture 2" descr="https://shop.ican.org.uk/sites/default/files/imagecache/product/Secondaryposter195.jpg">
            <a:hlinkClick r:id="rId7" tooltip="Click to enlarge"/>
            <a:extLst>
              <a:ext uri="{FF2B5EF4-FFF2-40B4-BE49-F238E27FC236}">
                <a16:creationId xmlns:a16="http://schemas.microsoft.com/office/drawing/2014/main" id="{19CA5F2F-665B-1540-8EA7-AA9A78B86B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945" y="1558311"/>
            <a:ext cx="2195761" cy="303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12EFB349-5EA3-BD41-B91C-3E2CFE1181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4486" y="2378157"/>
            <a:ext cx="2368386" cy="331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universal\mburns$\My Pictures\secondary2.png">
            <a:extLst>
              <a:ext uri="{FF2B5EF4-FFF2-40B4-BE49-F238E27FC236}">
                <a16:creationId xmlns:a16="http://schemas.microsoft.com/office/drawing/2014/main" id="{59F5A0BD-022E-48E3-A39B-B55C7AAD59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9304" y="1418990"/>
            <a:ext cx="2368386" cy="344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6363767B-8586-4EB4-95D7-E14CB6A5EE63}"/>
              </a:ext>
            </a:extLst>
          </p:cNvPr>
          <p:cNvSpPr/>
          <p:nvPr/>
        </p:nvSpPr>
        <p:spPr>
          <a:xfrm>
            <a:off x="10504431" y="941058"/>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grpSp>
        <p:nvGrpSpPr>
          <p:cNvPr id="17" name="Group 16">
            <a:extLst>
              <a:ext uri="{FF2B5EF4-FFF2-40B4-BE49-F238E27FC236}">
                <a16:creationId xmlns:a16="http://schemas.microsoft.com/office/drawing/2014/main" id="{24265232-A45F-4C68-87FA-C3E8EF781B58}"/>
              </a:ext>
            </a:extLst>
          </p:cNvPr>
          <p:cNvGrpSpPr/>
          <p:nvPr/>
        </p:nvGrpSpPr>
        <p:grpSpPr>
          <a:xfrm>
            <a:off x="7540946" y="69390"/>
            <a:ext cx="2606964" cy="683998"/>
            <a:chOff x="0" y="2738404"/>
            <a:chExt cx="6984776" cy="1369202"/>
          </a:xfrm>
        </p:grpSpPr>
        <p:sp>
          <p:nvSpPr>
            <p:cNvPr id="23" name="Trapezoid 22">
              <a:extLst>
                <a:ext uri="{FF2B5EF4-FFF2-40B4-BE49-F238E27FC236}">
                  <a16:creationId xmlns:a16="http://schemas.microsoft.com/office/drawing/2014/main" id="{1B1F1227-BEEC-4288-9DE4-FAC1E4E031B0}"/>
                </a:ext>
              </a:extLst>
            </p:cNvPr>
            <p:cNvSpPr/>
            <p:nvPr/>
          </p:nvSpPr>
          <p:spPr>
            <a:xfrm>
              <a:off x="0" y="2738404"/>
              <a:ext cx="6984776" cy="1369202"/>
            </a:xfrm>
            <a:prstGeom prst="trapezoid">
              <a:avLst>
                <a:gd name="adj" fmla="val 85022"/>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4" name="Trapezoid 4">
              <a:extLst>
                <a:ext uri="{FF2B5EF4-FFF2-40B4-BE49-F238E27FC236}">
                  <a16:creationId xmlns:a16="http://schemas.microsoft.com/office/drawing/2014/main" id="{3E996230-BBC3-4F07-A15E-A2B7AFF07899}"/>
                </a:ext>
              </a:extLst>
            </p:cNvPr>
            <p:cNvSpPr/>
            <p:nvPr/>
          </p:nvSpPr>
          <p:spPr>
            <a:xfrm>
              <a:off x="1222335" y="2738404"/>
              <a:ext cx="4540104" cy="1369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2600" kern="1200">
                  <a:latin typeface="Arial" panose="020B0604020202020204" pitchFamily="34" charset="0"/>
                  <a:cs typeface="Arial" panose="020B0604020202020204" pitchFamily="34" charset="0"/>
                </a:rPr>
                <a:t>Universal </a:t>
              </a:r>
            </a:p>
          </p:txBody>
        </p:sp>
      </p:grpSp>
      <p:sp>
        <p:nvSpPr>
          <p:cNvPr id="25" name="Rectangle: Rounded Corners 24">
            <a:extLst>
              <a:ext uri="{FF2B5EF4-FFF2-40B4-BE49-F238E27FC236}">
                <a16:creationId xmlns:a16="http://schemas.microsoft.com/office/drawing/2014/main" id="{D5F1A4BE-9C45-4D03-8B19-685AD2F35216}"/>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3759131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524027" y="404133"/>
            <a:ext cx="10503342"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How do I raise concerns? </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518941" y="1621775"/>
            <a:ext cx="10503342" cy="4832092"/>
          </a:xfrm>
          <a:prstGeom prst="rect">
            <a:avLst/>
          </a:prstGeom>
        </p:spPr>
        <p:txBody>
          <a:bodyPr wrap="square" lIns="91440" tIns="45720" rIns="91440" bIns="45720" anchor="t">
            <a:spAutoFit/>
          </a:bodyPr>
          <a:lstStyle/>
          <a:p>
            <a:pPr marL="285750" indent="-285750">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Discuss with tutor / head of year</a:t>
            </a: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Discuss with SENCo</a:t>
            </a: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Discuss with families &amp; sensitive discussion with young person</a:t>
            </a: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Put targeted support in place – monitor progress</a:t>
            </a:r>
          </a:p>
          <a:p>
            <a:pPr>
              <a:buClr>
                <a:srgbClr val="F77F00"/>
              </a:buCl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r>
              <a:rPr lang="en-GB" sz="2800">
                <a:solidFill>
                  <a:srgbClr val="542341"/>
                </a:solidFill>
                <a:latin typeface="Arial"/>
                <a:cs typeface="Arial"/>
              </a:rPr>
              <a:t>Refer to speech and language therapy </a:t>
            </a: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ADE9869C-FAAD-469C-A674-A771468D5426}"/>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a:t>
            </a:r>
            <a:r>
              <a:rPr lang="en-GB"/>
              <a:t> </a:t>
            </a:r>
          </a:p>
        </p:txBody>
      </p:sp>
    </p:spTree>
    <p:extLst>
      <p:ext uri="{BB962C8B-B14F-4D97-AF65-F5344CB8AC3E}">
        <p14:creationId xmlns:p14="http://schemas.microsoft.com/office/powerpoint/2010/main" val="37054911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1"/>
          <p:cNvSpPr txBox="1">
            <a:spLocks noGrp="1"/>
          </p:cNvSpPr>
          <p:nvPr>
            <p:ph type="title"/>
          </p:nvPr>
        </p:nvSpPr>
        <p:spPr>
          <a:xfrm>
            <a:off x="454166" y="30988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3600">
                <a:solidFill>
                  <a:srgbClr val="542341"/>
                </a:solidFill>
                <a:latin typeface="Arial" panose="020B0604020202020204" pitchFamily="34" charset="0"/>
                <a:cs typeface="Arial" panose="020B0604020202020204" pitchFamily="34" charset="0"/>
              </a:rPr>
              <a:t>What does “targeted” look like?</a:t>
            </a:r>
          </a:p>
        </p:txBody>
      </p:sp>
      <p:sp>
        <p:nvSpPr>
          <p:cNvPr id="548" name="Google Shape;548;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77F00"/>
              </a:buClr>
              <a:buSzPts val="2590"/>
              <a:buChar char="•"/>
            </a:pPr>
            <a:r>
              <a:rPr lang="en-GB">
                <a:solidFill>
                  <a:srgbClr val="542341"/>
                </a:solidFill>
                <a:latin typeface="Arial" panose="020B0604020202020204" pitchFamily="34" charset="0"/>
                <a:ea typeface="Arial"/>
                <a:cs typeface="Arial" panose="020B0604020202020204" pitchFamily="34" charset="0"/>
                <a:sym typeface="Arial"/>
              </a:rPr>
              <a:t>We have additional interventions that have an evidence base and that we can deliver to small groups or individually</a:t>
            </a:r>
          </a:p>
          <a:p>
            <a:pPr marL="228600" lvl="0" indent="-228600" algn="l" rtl="0">
              <a:lnSpc>
                <a:spcPct val="90000"/>
              </a:lnSpc>
              <a:spcBef>
                <a:spcPts val="0"/>
              </a:spcBef>
              <a:spcAft>
                <a:spcPts val="0"/>
              </a:spcAft>
              <a:buClr>
                <a:srgbClr val="F77F00"/>
              </a:buClr>
              <a:buSzPts val="2590"/>
              <a:buChar char="•"/>
            </a:pPr>
            <a:endParaRPr lang="en-GB">
              <a:solidFill>
                <a:srgbClr val="542341"/>
              </a:solidFill>
              <a:latin typeface="Arial" panose="020B0604020202020204" pitchFamily="34" charset="0"/>
              <a:cs typeface="Arial" panose="020B0604020202020204" pitchFamily="34" charset="0"/>
              <a:sym typeface="Arial"/>
            </a:endParaRPr>
          </a:p>
          <a:p>
            <a:pPr marL="228600" lvl="0" indent="-228600" algn="l" rtl="0">
              <a:lnSpc>
                <a:spcPct val="90000"/>
              </a:lnSpc>
              <a:spcBef>
                <a:spcPts val="0"/>
              </a:spcBef>
              <a:spcAft>
                <a:spcPts val="0"/>
              </a:spcAft>
              <a:buClr>
                <a:srgbClr val="F77F00"/>
              </a:buClr>
              <a:buSzPts val="2590"/>
              <a:buChar char="•"/>
            </a:pPr>
            <a:r>
              <a:rPr lang="en-GB">
                <a:solidFill>
                  <a:srgbClr val="542341"/>
                </a:solidFill>
                <a:latin typeface="Arial" panose="020B0604020202020204" pitchFamily="34" charset="0"/>
                <a:cs typeface="Arial" panose="020B0604020202020204" pitchFamily="34" charset="0"/>
                <a:sym typeface="Arial"/>
              </a:rPr>
              <a:t>We have additional strategies that we can put in place in the classroom for young people who need them</a:t>
            </a:r>
          </a:p>
          <a:p>
            <a:pPr marL="228600" lvl="0" indent="-228600" algn="l" rtl="0">
              <a:lnSpc>
                <a:spcPct val="90000"/>
              </a:lnSpc>
              <a:spcBef>
                <a:spcPts val="0"/>
              </a:spcBef>
              <a:spcAft>
                <a:spcPts val="0"/>
              </a:spcAft>
              <a:buClr>
                <a:srgbClr val="F77F00"/>
              </a:buClr>
              <a:buSzPts val="2590"/>
              <a:buChar char="•"/>
            </a:pPr>
            <a:endParaRPr lang="en-GB">
              <a:solidFill>
                <a:srgbClr val="542341"/>
              </a:solidFill>
              <a:latin typeface="Arial" panose="020B0604020202020204" pitchFamily="34" charset="0"/>
              <a:ea typeface="Arial"/>
              <a:cs typeface="Arial" panose="020B0604020202020204" pitchFamily="34" charset="0"/>
              <a:sym typeface="Arial"/>
            </a:endParaRPr>
          </a:p>
          <a:p>
            <a:pPr marL="228600" lvl="0" indent="-228600" algn="l" rtl="0">
              <a:lnSpc>
                <a:spcPct val="90000"/>
              </a:lnSpc>
              <a:spcBef>
                <a:spcPts val="0"/>
              </a:spcBef>
              <a:spcAft>
                <a:spcPts val="0"/>
              </a:spcAft>
              <a:buClr>
                <a:srgbClr val="F77F00"/>
              </a:buClr>
              <a:buSzPts val="2590"/>
              <a:buChar char="•"/>
            </a:pPr>
            <a:r>
              <a:rPr lang="en-GB">
                <a:solidFill>
                  <a:srgbClr val="542341"/>
                </a:solidFill>
                <a:latin typeface="Arial" panose="020B0604020202020204" pitchFamily="34" charset="0"/>
                <a:ea typeface="Arial"/>
                <a:cs typeface="Arial" panose="020B0604020202020204" pitchFamily="34" charset="0"/>
                <a:sym typeface="Arial"/>
              </a:rPr>
              <a:t>We measure progress by collecting outcomes</a:t>
            </a:r>
          </a:p>
          <a:p>
            <a:pPr marL="228600" lvl="0" indent="-228600" algn="l" rtl="0">
              <a:lnSpc>
                <a:spcPct val="90000"/>
              </a:lnSpc>
              <a:spcBef>
                <a:spcPts val="0"/>
              </a:spcBef>
              <a:spcAft>
                <a:spcPts val="0"/>
              </a:spcAft>
              <a:buClr>
                <a:srgbClr val="F77F00"/>
              </a:buClr>
              <a:buSzPts val="2590"/>
              <a:buChar char="•"/>
            </a:pPr>
            <a:endParaRPr>
              <a:latin typeface="Arial" panose="020B0604020202020204" pitchFamily="34" charset="0"/>
              <a:cs typeface="Arial" panose="020B0604020202020204" pitchFamily="34" charset="0"/>
            </a:endParaRPr>
          </a:p>
          <a:p>
            <a:pPr marL="228600" lvl="0" indent="-64135" algn="l" rtl="0">
              <a:lnSpc>
                <a:spcPct val="80000"/>
              </a:lnSpc>
              <a:spcBef>
                <a:spcPts val="2000"/>
              </a:spcBef>
              <a:spcAft>
                <a:spcPts val="0"/>
              </a:spcAft>
              <a:buClr>
                <a:schemeClr val="dk1"/>
              </a:buClr>
              <a:buSzPts val="2590"/>
              <a:buNone/>
            </a:pPr>
            <a:endParaRPr>
              <a:latin typeface="Arial" panose="020B0604020202020204" pitchFamily="34" charset="0"/>
              <a:cs typeface="Arial" panose="020B0604020202020204" pitchFamily="34" charset="0"/>
            </a:endParaRPr>
          </a:p>
        </p:txBody>
      </p:sp>
      <p:pic>
        <p:nvPicPr>
          <p:cNvPr id="4" name="Google Shape;130;p4">
            <a:extLst>
              <a:ext uri="{FF2B5EF4-FFF2-40B4-BE49-F238E27FC236}">
                <a16:creationId xmlns:a16="http://schemas.microsoft.com/office/drawing/2014/main" id="{54A330FB-D603-4BC1-9F16-CF2F59D11495}"/>
              </a:ext>
            </a:extLst>
          </p:cNvPr>
          <p:cNvPicPr preferRelativeResize="0"/>
          <p:nvPr/>
        </p:nvPicPr>
        <p:blipFill rotWithShape="1">
          <a:blip r:embed="rId3">
            <a:alphaModFix/>
          </a:blip>
          <a:srcRect/>
          <a:stretch/>
        </p:blipFill>
        <p:spPr>
          <a:xfrm>
            <a:off x="10727871" y="5393871"/>
            <a:ext cx="1464129" cy="1464129"/>
          </a:xfrm>
          <a:prstGeom prst="rect">
            <a:avLst/>
          </a:prstGeom>
          <a:noFill/>
          <a:ln>
            <a:noFill/>
          </a:ln>
        </p:spPr>
      </p:pic>
      <p:cxnSp>
        <p:nvCxnSpPr>
          <p:cNvPr id="5" name="Google Shape;496;p37">
            <a:extLst>
              <a:ext uri="{FF2B5EF4-FFF2-40B4-BE49-F238E27FC236}">
                <a16:creationId xmlns:a16="http://schemas.microsoft.com/office/drawing/2014/main" id="{56801919-5828-4D54-83FD-AA62A8E00611}"/>
              </a:ext>
            </a:extLst>
          </p:cNvPr>
          <p:cNvCxnSpPr/>
          <p:nvPr/>
        </p:nvCxnSpPr>
        <p:spPr>
          <a:xfrm>
            <a:off x="658318" y="1445278"/>
            <a:ext cx="1009816" cy="0"/>
          </a:xfrm>
          <a:prstGeom prst="straightConnector1">
            <a:avLst/>
          </a:prstGeom>
          <a:noFill/>
          <a:ln w="38100" cap="flat" cmpd="sng">
            <a:solidFill>
              <a:srgbClr val="F77F00"/>
            </a:solidFill>
            <a:prstDash val="solid"/>
            <a:miter lim="800000"/>
            <a:headEnd type="none" w="sm" len="sm"/>
            <a:tailEnd type="none" w="sm" len="sm"/>
          </a:ln>
        </p:spPr>
      </p:cxnSp>
      <p:grpSp>
        <p:nvGrpSpPr>
          <p:cNvPr id="6" name="Google Shape;559;p42">
            <a:extLst>
              <a:ext uri="{FF2B5EF4-FFF2-40B4-BE49-F238E27FC236}">
                <a16:creationId xmlns:a16="http://schemas.microsoft.com/office/drawing/2014/main" id="{2F9D6AD0-C10E-430F-873B-71B815BB19FE}"/>
              </a:ext>
            </a:extLst>
          </p:cNvPr>
          <p:cNvGrpSpPr/>
          <p:nvPr/>
        </p:nvGrpSpPr>
        <p:grpSpPr>
          <a:xfrm>
            <a:off x="7566536" y="90943"/>
            <a:ext cx="2651072" cy="606556"/>
            <a:chOff x="1164129" y="1369202"/>
            <a:chExt cx="4656517" cy="1369202"/>
          </a:xfrm>
        </p:grpSpPr>
        <p:sp>
          <p:nvSpPr>
            <p:cNvPr id="7" name="Google Shape;560;p42">
              <a:extLst>
                <a:ext uri="{FF2B5EF4-FFF2-40B4-BE49-F238E27FC236}">
                  <a16:creationId xmlns:a16="http://schemas.microsoft.com/office/drawing/2014/main" id="{B30CAF30-DB91-486D-B4A6-A4785AD1625C}"/>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8" name="Google Shape;561;p42">
              <a:extLst>
                <a:ext uri="{FF2B5EF4-FFF2-40B4-BE49-F238E27FC236}">
                  <a16:creationId xmlns:a16="http://schemas.microsoft.com/office/drawing/2014/main" id="{688C5EF5-04CE-484F-B471-353BCBC14441}"/>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
        <p:nvSpPr>
          <p:cNvPr id="10" name="Rectangle: Rounded Corners 9">
            <a:extLst>
              <a:ext uri="{FF2B5EF4-FFF2-40B4-BE49-F238E27FC236}">
                <a16:creationId xmlns:a16="http://schemas.microsoft.com/office/drawing/2014/main" id="{75F716F4-02C7-4248-8112-0C6BF05B5538}"/>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30522319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3">
            <a:extLst>
              <a:ext uri="{FF2B5EF4-FFF2-40B4-BE49-F238E27FC236}">
                <a16:creationId xmlns:a16="http://schemas.microsoft.com/office/drawing/2014/main" id="{2CB8366E-6FDD-4BCD-93A6-852242CEE8FC}"/>
              </a:ext>
            </a:extLst>
          </p:cNvPr>
          <p:cNvGraphicFramePr>
            <a:graphicFrameLocks/>
          </p:cNvGraphicFramePr>
          <p:nvPr>
            <p:extLst>
              <p:ext uri="{D42A27DB-BD31-4B8C-83A1-F6EECF244321}">
                <p14:modId xmlns:p14="http://schemas.microsoft.com/office/powerpoint/2010/main" val="577838522"/>
              </p:ext>
            </p:extLst>
          </p:nvPr>
        </p:nvGraphicFramePr>
        <p:xfrm>
          <a:off x="245083" y="1220306"/>
          <a:ext cx="7330133" cy="4644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4" name="Title 1">
            <a:extLst>
              <a:ext uri="{FF2B5EF4-FFF2-40B4-BE49-F238E27FC236}">
                <a16:creationId xmlns:a16="http://schemas.microsoft.com/office/drawing/2014/main" id="{56562D38-A1EF-4784-BB09-BDDF34A857FA}"/>
              </a:ext>
            </a:extLst>
          </p:cNvPr>
          <p:cNvSpPr>
            <a:spLocks noGrp="1"/>
          </p:cNvSpPr>
          <p:nvPr>
            <p:ph type="title"/>
          </p:nvPr>
        </p:nvSpPr>
        <p:spPr>
          <a:xfrm>
            <a:off x="600456" y="54591"/>
            <a:ext cx="10515600" cy="1325563"/>
          </a:xfrm>
        </p:spPr>
        <p:txBody>
          <a:bodyPr>
            <a:normAutofit/>
          </a:bodyPr>
          <a:lstStyle/>
          <a:p>
            <a:r>
              <a:rPr lang="en-GB" altLang="en-US" sz="3600">
                <a:solidFill>
                  <a:srgbClr val="4B2546"/>
                </a:solidFill>
                <a:latin typeface="Arial" panose="020B0604020202020204" pitchFamily="34" charset="0"/>
                <a:cs typeface="Arial" panose="020B0604020202020204" pitchFamily="34" charset="0"/>
              </a:rPr>
              <a:t>Some targeted strategies </a:t>
            </a:r>
          </a:p>
        </p:txBody>
      </p:sp>
      <p:sp>
        <p:nvSpPr>
          <p:cNvPr id="84995" name="Slide Number Placeholder 3">
            <a:extLst>
              <a:ext uri="{FF2B5EF4-FFF2-40B4-BE49-F238E27FC236}">
                <a16:creationId xmlns:a16="http://schemas.microsoft.com/office/drawing/2014/main" id="{3F0F743A-13DC-4AB7-AF0A-55D69B9DF1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fld id="{A9FB0AD7-DA79-4AA5-905C-46B10CFD6A69}" type="slidenum">
              <a:rPr lang="en-GB" altLang="en-US" sz="1200">
                <a:solidFill>
                  <a:srgbClr val="898989"/>
                </a:solidFill>
                <a:latin typeface="Arial" panose="020B0604020202020204" pitchFamily="34" charset="0"/>
              </a:rPr>
              <a:pPr>
                <a:spcBef>
                  <a:spcPct val="0"/>
                </a:spcBef>
                <a:buClrTx/>
                <a:buFontTx/>
                <a:buNone/>
              </a:pPr>
              <a:t>73</a:t>
            </a:fld>
            <a:endParaRPr lang="en-GB" altLang="en-US" sz="1200">
              <a:solidFill>
                <a:srgbClr val="898989"/>
              </a:solidFill>
              <a:latin typeface="Arial" panose="020B0604020202020204" pitchFamily="34" charset="0"/>
            </a:endParaRPr>
          </a:p>
        </p:txBody>
      </p:sp>
      <p:pic>
        <p:nvPicPr>
          <p:cNvPr id="10" name="Picture 9">
            <a:extLst>
              <a:ext uri="{FF2B5EF4-FFF2-40B4-BE49-F238E27FC236}">
                <a16:creationId xmlns:a16="http://schemas.microsoft.com/office/drawing/2014/main" id="{88AF7DEC-978F-42B2-984F-494717955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23753" y="5393871"/>
            <a:ext cx="1464129" cy="1464129"/>
          </a:xfrm>
          <a:prstGeom prst="rect">
            <a:avLst/>
          </a:prstGeom>
        </p:spPr>
      </p:pic>
      <p:cxnSp>
        <p:nvCxnSpPr>
          <p:cNvPr id="11" name="Straight Connector 10">
            <a:extLst>
              <a:ext uri="{FF2B5EF4-FFF2-40B4-BE49-F238E27FC236}">
                <a16:creationId xmlns:a16="http://schemas.microsoft.com/office/drawing/2014/main" id="{8523BC59-B2C9-A24D-8A50-EF3FAD87B079}"/>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68204A1-6DC3-4224-A701-539ACE40985F}"/>
              </a:ext>
            </a:extLst>
          </p:cNvPr>
          <p:cNvSpPr/>
          <p:nvPr/>
        </p:nvSpPr>
        <p:spPr>
          <a:xfrm>
            <a:off x="5271407" y="2921168"/>
            <a:ext cx="5712499" cy="923330"/>
          </a:xfrm>
          <a:prstGeom prst="rect">
            <a:avLst/>
          </a:prstGeom>
          <a:solidFill>
            <a:schemeClr val="bg1">
              <a:lumMod val="95000"/>
            </a:schemeClr>
          </a:solidFill>
          <a:ln>
            <a:solidFill>
              <a:schemeClr val="accent2"/>
            </a:solidFill>
          </a:ln>
        </p:spPr>
        <p:txBody>
          <a:bodyPr wrap="square">
            <a:spAutoFit/>
          </a:bodyPr>
          <a:lstStyle/>
          <a:p>
            <a:pPr marL="342900" indent="-342900">
              <a:buAutoNum type="arabicPeriod"/>
            </a:pPr>
            <a:r>
              <a:rPr lang="en-GB">
                <a:solidFill>
                  <a:srgbClr val="542341"/>
                </a:solidFill>
                <a:latin typeface="Arial" panose="020B0604020202020204" pitchFamily="34" charset="0"/>
                <a:cs typeface="Arial" panose="020B0604020202020204" pitchFamily="34" charset="0"/>
              </a:rPr>
              <a:t>Differentiate work and activities</a:t>
            </a:r>
          </a:p>
          <a:p>
            <a:pPr marL="342900" indent="-342900">
              <a:buAutoNum type="arabicPeriod"/>
            </a:pPr>
            <a:r>
              <a:rPr lang="en-GB">
                <a:solidFill>
                  <a:srgbClr val="542341"/>
                </a:solidFill>
                <a:latin typeface="Arial" panose="020B0604020202020204" pitchFamily="34" charset="0"/>
                <a:cs typeface="Arial" panose="020B0604020202020204" pitchFamily="34" charset="0"/>
              </a:rPr>
              <a:t>Teach organisation and study skills </a:t>
            </a:r>
          </a:p>
          <a:p>
            <a:pPr marL="342900" indent="-342900">
              <a:buAutoNum type="arabicPeriod"/>
            </a:pPr>
            <a:r>
              <a:rPr lang="en-GB">
                <a:solidFill>
                  <a:srgbClr val="542341"/>
                </a:solidFill>
                <a:latin typeface="Arial" panose="020B0604020202020204" pitchFamily="34" charset="0"/>
                <a:cs typeface="Arial" panose="020B0604020202020204" pitchFamily="34" charset="0"/>
              </a:rPr>
              <a:t>Social-emotional wellbeing and self-advocacy</a:t>
            </a:r>
          </a:p>
        </p:txBody>
      </p:sp>
      <p:sp>
        <p:nvSpPr>
          <p:cNvPr id="9" name="Rectangle: Rounded Corners 8">
            <a:extLst>
              <a:ext uri="{FF2B5EF4-FFF2-40B4-BE49-F238E27FC236}">
                <a16:creationId xmlns:a16="http://schemas.microsoft.com/office/drawing/2014/main" id="{BD8C887A-4EB5-40D3-A6B0-B2B521A3150E}"/>
              </a:ext>
            </a:extLst>
          </p:cNvPr>
          <p:cNvSpPr/>
          <p:nvPr/>
        </p:nvSpPr>
        <p:spPr>
          <a:xfrm>
            <a:off x="10209731" y="71041"/>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
        <p:nvSpPr>
          <p:cNvPr id="13" name="Rectangle 12">
            <a:extLst>
              <a:ext uri="{FF2B5EF4-FFF2-40B4-BE49-F238E27FC236}">
                <a16:creationId xmlns:a16="http://schemas.microsoft.com/office/drawing/2014/main" id="{A61FDDD6-721A-4AF2-992D-C0DA290582E6}"/>
              </a:ext>
            </a:extLst>
          </p:cNvPr>
          <p:cNvSpPr/>
          <p:nvPr/>
        </p:nvSpPr>
        <p:spPr>
          <a:xfrm>
            <a:off x="5641301" y="4466026"/>
            <a:ext cx="5712499" cy="923330"/>
          </a:xfrm>
          <a:prstGeom prst="rect">
            <a:avLst/>
          </a:prstGeom>
          <a:solidFill>
            <a:schemeClr val="bg1"/>
          </a:solidFill>
          <a:ln>
            <a:solidFill>
              <a:schemeClr val="accent2"/>
            </a:solidFill>
          </a:ln>
        </p:spPr>
        <p:txBody>
          <a:bodyPr wrap="square">
            <a:spAutoFit/>
          </a:bodyPr>
          <a:lstStyle/>
          <a:p>
            <a:pPr marL="342900" indent="-342900">
              <a:buAutoNum type="arabicPeriod"/>
            </a:pPr>
            <a:r>
              <a:rPr lang="en-GB">
                <a:solidFill>
                  <a:srgbClr val="542341"/>
                </a:solidFill>
                <a:latin typeface="Arial" panose="020B0604020202020204" pitchFamily="34" charset="0"/>
                <a:cs typeface="Arial" panose="020B0604020202020204" pitchFamily="34" charset="0"/>
              </a:rPr>
              <a:t>Create a communication-supportive environment</a:t>
            </a:r>
          </a:p>
          <a:p>
            <a:pPr marL="342900" indent="-342900">
              <a:buAutoNum type="arabicPeriod"/>
            </a:pPr>
            <a:r>
              <a:rPr lang="en-GB">
                <a:solidFill>
                  <a:srgbClr val="542341"/>
                </a:solidFill>
                <a:latin typeface="Arial" panose="020B0604020202020204" pitchFamily="34" charset="0"/>
                <a:cs typeface="Arial" panose="020B0604020202020204" pitchFamily="34" charset="0"/>
              </a:rPr>
              <a:t>Adapt your language </a:t>
            </a:r>
          </a:p>
          <a:p>
            <a:pPr marL="342900" indent="-342900">
              <a:buAutoNum type="arabicPeriod"/>
            </a:pPr>
            <a:r>
              <a:rPr lang="en-GB">
                <a:solidFill>
                  <a:srgbClr val="542341"/>
                </a:solidFill>
                <a:latin typeface="Arial" panose="020B0604020202020204" pitchFamily="34" charset="0"/>
                <a:cs typeface="Arial" panose="020B0604020202020204" pitchFamily="34" charset="0"/>
              </a:rPr>
              <a:t>Explicitly teach vocabulary </a:t>
            </a:r>
          </a:p>
        </p:txBody>
      </p:sp>
    </p:spTree>
    <p:extLst>
      <p:ext uri="{BB962C8B-B14F-4D97-AF65-F5344CB8AC3E}">
        <p14:creationId xmlns:p14="http://schemas.microsoft.com/office/powerpoint/2010/main" val="40027600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D9245D-60E2-4E09-A6B8-E4880F86C1EA}"/>
              </a:ext>
            </a:extLst>
          </p:cNvPr>
          <p:cNvSpPr/>
          <p:nvPr/>
        </p:nvSpPr>
        <p:spPr>
          <a:xfrm>
            <a:off x="325477" y="1291272"/>
            <a:ext cx="11759473" cy="5555367"/>
          </a:xfrm>
          <a:prstGeom prst="rect">
            <a:avLst/>
          </a:prstGeom>
        </p:spPr>
        <p:txBody>
          <a:bodyPr wrap="square">
            <a:spAutoFit/>
          </a:bodyPr>
          <a:lstStyle/>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Reduce </a:t>
            </a:r>
            <a:r>
              <a:rPr lang="en-GB" sz="2800" b="1">
                <a:solidFill>
                  <a:schemeClr val="accent2"/>
                </a:solidFill>
                <a:latin typeface="Arial" panose="020B0604020202020204" pitchFamily="34" charset="0"/>
                <a:cs typeface="Arial" panose="020B0604020202020204" pitchFamily="34" charset="0"/>
              </a:rPr>
              <a:t>number of tasks </a:t>
            </a:r>
            <a:r>
              <a:rPr lang="en-GB" sz="2800">
                <a:solidFill>
                  <a:srgbClr val="552343"/>
                </a:solidFill>
                <a:latin typeface="Arial" panose="020B0604020202020204" pitchFamily="34" charset="0"/>
                <a:cs typeface="Arial" panose="020B0604020202020204" pitchFamily="34" charset="0"/>
              </a:rPr>
              <a:t>and amount of written information</a:t>
            </a: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Pre-teach vocabulary</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Provide </a:t>
            </a:r>
            <a:r>
              <a:rPr lang="en-GB" sz="2800" b="1">
                <a:solidFill>
                  <a:schemeClr val="accent2"/>
                </a:solidFill>
                <a:latin typeface="Arial" panose="020B0604020202020204" pitchFamily="34" charset="0"/>
                <a:cs typeface="Arial" panose="020B0604020202020204" pitchFamily="34" charset="0"/>
              </a:rPr>
              <a:t>scaffolded versions </a:t>
            </a:r>
            <a:r>
              <a:rPr lang="en-GB" sz="2800">
                <a:solidFill>
                  <a:srgbClr val="542341"/>
                </a:solidFill>
                <a:latin typeface="Arial" panose="020B0604020202020204" pitchFamily="34" charset="0"/>
                <a:cs typeface="Arial" panose="020B0604020202020204" pitchFamily="34" charset="0"/>
              </a:rPr>
              <a:t>of worksheets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Provide </a:t>
            </a:r>
            <a:r>
              <a:rPr lang="en-GB" sz="2800" b="1">
                <a:solidFill>
                  <a:schemeClr val="accent2"/>
                </a:solidFill>
                <a:latin typeface="Arial" panose="020B0604020202020204" pitchFamily="34" charset="0"/>
                <a:cs typeface="Arial" panose="020B0604020202020204" pitchFamily="34" charset="0"/>
              </a:rPr>
              <a:t>writing frames and templates </a:t>
            </a:r>
            <a:r>
              <a:rPr lang="en-GB" sz="2800">
                <a:solidFill>
                  <a:srgbClr val="542341"/>
                </a:solidFill>
                <a:latin typeface="Arial" panose="020B0604020202020204" pitchFamily="34" charset="0"/>
                <a:cs typeface="Arial" panose="020B0604020202020204" pitchFamily="34" charset="0"/>
              </a:rPr>
              <a:t>for different genres of narrative</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Help young people to </a:t>
            </a:r>
            <a:r>
              <a:rPr lang="en-GB" sz="2800" b="1">
                <a:solidFill>
                  <a:schemeClr val="accent2"/>
                </a:solidFill>
                <a:latin typeface="Arial" panose="020B0604020202020204" pitchFamily="34" charset="0"/>
                <a:cs typeface="Arial" panose="020B0604020202020204" pitchFamily="34" charset="0"/>
              </a:rPr>
              <a:t>organise their thoughts </a:t>
            </a:r>
            <a:r>
              <a:rPr lang="en-GB" sz="2800">
                <a:solidFill>
                  <a:srgbClr val="542341"/>
                </a:solidFill>
                <a:latin typeface="Arial" panose="020B0604020202020204" pitchFamily="34" charset="0"/>
                <a:cs typeface="Arial" panose="020B0604020202020204" pitchFamily="34" charset="0"/>
              </a:rPr>
              <a:t>for </a:t>
            </a:r>
            <a:r>
              <a:rPr lang="en-GB" sz="2800">
                <a:solidFill>
                  <a:srgbClr val="552343"/>
                </a:solidFill>
                <a:latin typeface="Arial" panose="020B0604020202020204" pitchFamily="34" charset="0"/>
                <a:cs typeface="Arial" panose="020B0604020202020204" pitchFamily="34" charset="0"/>
              </a:rPr>
              <a:t>written tasks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Give a </a:t>
            </a:r>
            <a:r>
              <a:rPr lang="en-GB" sz="2800" b="1">
                <a:solidFill>
                  <a:schemeClr val="accent2"/>
                </a:solidFill>
                <a:latin typeface="Arial" panose="020B0604020202020204" pitchFamily="34" charset="0"/>
                <a:cs typeface="Arial" panose="020B0604020202020204" pitchFamily="34" charset="0"/>
              </a:rPr>
              <a:t>sentence starter</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Give a list of </a:t>
            </a:r>
            <a:r>
              <a:rPr lang="en-GB" sz="2800" b="1">
                <a:solidFill>
                  <a:schemeClr val="accent2"/>
                </a:solidFill>
                <a:latin typeface="Arial" panose="020B0604020202020204" pitchFamily="34" charset="0"/>
                <a:cs typeface="Arial" panose="020B0604020202020204" pitchFamily="34" charset="0"/>
              </a:rPr>
              <a:t>conjunctions</a:t>
            </a:r>
          </a:p>
          <a:p>
            <a:pPr marL="285750" indent="-285750">
              <a:spcAft>
                <a:spcPts val="1000"/>
              </a:spcAft>
              <a:buClr>
                <a:srgbClr val="F77F00"/>
              </a:buClr>
              <a:buFont typeface="Arial" panose="020B0604020202020204" pitchFamily="34" charset="0"/>
              <a:buChar char="•"/>
            </a:pPr>
            <a:r>
              <a:rPr lang="en-GB" sz="2800" b="1">
                <a:solidFill>
                  <a:schemeClr val="accent2"/>
                </a:solidFill>
                <a:latin typeface="Arial" panose="020B0604020202020204" pitchFamily="34" charset="0"/>
                <a:cs typeface="Arial" panose="020B0604020202020204" pitchFamily="34" charset="0"/>
              </a:rPr>
              <a:t>Differentiate homework </a:t>
            </a:r>
            <a:r>
              <a:rPr lang="en-GB" sz="2800">
                <a:solidFill>
                  <a:srgbClr val="542341"/>
                </a:solidFill>
                <a:latin typeface="Arial" panose="020B0604020202020204" pitchFamily="34" charset="0"/>
                <a:cs typeface="Arial" panose="020B0604020202020204" pitchFamily="34" charset="0"/>
              </a:rPr>
              <a:t>tasks</a:t>
            </a:r>
          </a:p>
          <a:p>
            <a:pPr marL="285750" indent="-285750">
              <a:spcAft>
                <a:spcPts val="1000"/>
              </a:spcAft>
              <a:buClr>
                <a:srgbClr val="F77F00"/>
              </a:buClr>
              <a:buFont typeface="Arial" panose="020B0604020202020204" pitchFamily="34" charset="0"/>
              <a:buChar char="•"/>
            </a:pPr>
            <a:r>
              <a:rPr lang="en-GB" sz="2800">
                <a:solidFill>
                  <a:srgbClr val="552343"/>
                </a:solidFill>
                <a:latin typeface="Arial" panose="020B0604020202020204" pitchFamily="34" charset="0"/>
                <a:cs typeface="Arial" panose="020B0604020202020204" pitchFamily="34" charset="0"/>
              </a:rPr>
              <a:t>Provide </a:t>
            </a:r>
            <a:r>
              <a:rPr lang="en-GB" sz="2800" b="1">
                <a:solidFill>
                  <a:schemeClr val="accent2"/>
                </a:solidFill>
                <a:latin typeface="Arial" panose="020B0604020202020204" pitchFamily="34" charset="0"/>
                <a:cs typeface="Arial" panose="020B0604020202020204" pitchFamily="34" charset="0"/>
              </a:rPr>
              <a:t>multiple options and scaffolding </a:t>
            </a:r>
            <a:r>
              <a:rPr lang="en-GB" sz="2800">
                <a:solidFill>
                  <a:srgbClr val="542341"/>
                </a:solidFill>
                <a:latin typeface="Arial" panose="020B0604020202020204" pitchFamily="34" charset="0"/>
                <a:cs typeface="Arial" panose="020B0604020202020204" pitchFamily="34" charset="0"/>
              </a:rPr>
              <a:t>for young people to </a:t>
            </a:r>
          </a:p>
          <a:p>
            <a:pPr>
              <a:spcAft>
                <a:spcPts val="1000"/>
              </a:spcAft>
              <a:buClr>
                <a:srgbClr val="F77F00"/>
              </a:buClr>
            </a:pPr>
            <a:r>
              <a:rPr lang="en-GB" sz="2800">
                <a:solidFill>
                  <a:srgbClr val="542341"/>
                </a:solidFill>
                <a:latin typeface="Arial" panose="020B0604020202020204" pitchFamily="34" charset="0"/>
                <a:cs typeface="Arial" panose="020B0604020202020204" pitchFamily="34" charset="0"/>
              </a:rPr>
              <a:t>demonstrate their learning</a:t>
            </a:r>
          </a:p>
        </p:txBody>
      </p:sp>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4741" y="5393871"/>
            <a:ext cx="1464129" cy="1464129"/>
          </a:xfrm>
          <a:prstGeom prst="rect">
            <a:avLst/>
          </a:prstGeom>
        </p:spPr>
      </p:pic>
      <p:cxnSp>
        <p:nvCxnSpPr>
          <p:cNvPr id="5" name="Straight Connector 4">
            <a:extLst>
              <a:ext uri="{FF2B5EF4-FFF2-40B4-BE49-F238E27FC236}">
                <a16:creationId xmlns:a16="http://schemas.microsoft.com/office/drawing/2014/main" id="{9C2C02F3-7292-4DF0-83A3-1D78518FE4A8}"/>
              </a:ext>
            </a:extLst>
          </p:cNvPr>
          <p:cNvCxnSpPr/>
          <p:nvPr/>
        </p:nvCxnSpPr>
        <p:spPr>
          <a:xfrm>
            <a:off x="325477" y="116353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38E93E-1E3F-4386-BBE3-AC48CB6AE50E}"/>
              </a:ext>
            </a:extLst>
          </p:cNvPr>
          <p:cNvSpPr txBox="1"/>
          <p:nvPr/>
        </p:nvSpPr>
        <p:spPr>
          <a:xfrm>
            <a:off x="101184" y="-36793"/>
            <a:ext cx="8328464" cy="1200329"/>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1: </a:t>
            </a:r>
            <a:r>
              <a:rPr lang="en-GB" sz="3600">
                <a:solidFill>
                  <a:srgbClr val="542341"/>
                </a:solidFill>
                <a:latin typeface="Arial" panose="020B0604020202020204" pitchFamily="34" charset="0"/>
                <a:cs typeface="Arial" panose="020B0604020202020204" pitchFamily="34" charset="0"/>
              </a:rPr>
              <a:t>Differentiate work and activities</a:t>
            </a:r>
          </a:p>
        </p:txBody>
      </p:sp>
      <p:grpSp>
        <p:nvGrpSpPr>
          <p:cNvPr id="10" name="Google Shape;559;p42">
            <a:extLst>
              <a:ext uri="{FF2B5EF4-FFF2-40B4-BE49-F238E27FC236}">
                <a16:creationId xmlns:a16="http://schemas.microsoft.com/office/drawing/2014/main" id="{9E4B46D7-4772-4726-BAF6-81FF856ACEC1}"/>
              </a:ext>
            </a:extLst>
          </p:cNvPr>
          <p:cNvGrpSpPr/>
          <p:nvPr/>
        </p:nvGrpSpPr>
        <p:grpSpPr>
          <a:xfrm>
            <a:off x="7566536" y="90943"/>
            <a:ext cx="2651072" cy="606556"/>
            <a:chOff x="1164129" y="1369202"/>
            <a:chExt cx="4656517" cy="1369202"/>
          </a:xfrm>
        </p:grpSpPr>
        <p:sp>
          <p:nvSpPr>
            <p:cNvPr id="11" name="Google Shape;560;p42">
              <a:extLst>
                <a:ext uri="{FF2B5EF4-FFF2-40B4-BE49-F238E27FC236}">
                  <a16:creationId xmlns:a16="http://schemas.microsoft.com/office/drawing/2014/main" id="{7EF02FA4-39FD-4360-A4B3-45324DE9F326}"/>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3" name="Google Shape;561;p42">
              <a:extLst>
                <a:ext uri="{FF2B5EF4-FFF2-40B4-BE49-F238E27FC236}">
                  <a16:creationId xmlns:a16="http://schemas.microsoft.com/office/drawing/2014/main" id="{79096CA9-9E53-47B4-BFF7-2100A8B03811}"/>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
        <p:nvSpPr>
          <p:cNvPr id="18" name="Rectangle: Rounded Corners 17">
            <a:extLst>
              <a:ext uri="{FF2B5EF4-FFF2-40B4-BE49-F238E27FC236}">
                <a16:creationId xmlns:a16="http://schemas.microsoft.com/office/drawing/2014/main" id="{EF40BEDB-236B-4601-8B19-6AF7E8EA50A7}"/>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849086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990" y="5393871"/>
            <a:ext cx="1464129" cy="1464129"/>
          </a:xfrm>
          <a:prstGeom prst="rect">
            <a:avLst/>
          </a:prstGeom>
        </p:spPr>
      </p:pic>
      <p:cxnSp>
        <p:nvCxnSpPr>
          <p:cNvPr id="5" name="Straight Connector 4">
            <a:extLst>
              <a:ext uri="{FF2B5EF4-FFF2-40B4-BE49-F238E27FC236}">
                <a16:creationId xmlns:a16="http://schemas.microsoft.com/office/drawing/2014/main" id="{9C2C02F3-7292-4DF0-83A3-1D78518FE4A8}"/>
              </a:ext>
            </a:extLst>
          </p:cNvPr>
          <p:cNvCxnSpPr/>
          <p:nvPr/>
        </p:nvCxnSpPr>
        <p:spPr>
          <a:xfrm>
            <a:off x="502848" y="128026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404474" y="1932866"/>
            <a:ext cx="5765762" cy="4052391"/>
          </a:xfrm>
          <a:prstGeom prst="rect">
            <a:avLst/>
          </a:prstGeom>
        </p:spPr>
        <p:txBody>
          <a:bodyPr wrap="square" lIns="91440" tIns="45720" rIns="91440" bIns="45720" anchor="t">
            <a:spAutoFit/>
          </a:bodyPr>
          <a:lstStyle/>
          <a:p>
            <a:pPr marL="285750" indent="-285750">
              <a:spcAft>
                <a:spcPts val="1000"/>
              </a:spcAft>
              <a:buClr>
                <a:srgbClr val="F77F00"/>
              </a:buClr>
              <a:buFont typeface="Arial" panose="020B0604020202020204" pitchFamily="34" charset="0"/>
              <a:buChar char="•"/>
            </a:pPr>
            <a:r>
              <a:rPr lang="en-GB" sz="2800">
                <a:solidFill>
                  <a:srgbClr val="542341"/>
                </a:solidFill>
                <a:latin typeface="Arial"/>
                <a:cs typeface="Arial"/>
              </a:rPr>
              <a:t>Support at the </a:t>
            </a:r>
            <a:r>
              <a:rPr lang="en-GB" sz="2800" b="1">
                <a:solidFill>
                  <a:srgbClr val="F77F00"/>
                </a:solidFill>
                <a:latin typeface="Arial"/>
                <a:cs typeface="Arial"/>
              </a:rPr>
              <a:t>planning </a:t>
            </a:r>
            <a:r>
              <a:rPr lang="en-GB" sz="2800">
                <a:solidFill>
                  <a:srgbClr val="542341"/>
                </a:solidFill>
                <a:latin typeface="Arial"/>
                <a:cs typeface="Arial"/>
              </a:rPr>
              <a:t>stage of written tasks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a:cs typeface="Arial"/>
              </a:rPr>
              <a:t>Provide </a:t>
            </a:r>
            <a:r>
              <a:rPr lang="en-GB" sz="2800" b="1">
                <a:solidFill>
                  <a:srgbClr val="F77F00"/>
                </a:solidFill>
                <a:latin typeface="Arial"/>
                <a:cs typeface="Arial"/>
              </a:rPr>
              <a:t>visual structures/templates</a:t>
            </a:r>
          </a:p>
          <a:p>
            <a:pPr marL="285750" indent="-285750">
              <a:spcAft>
                <a:spcPts val="1000"/>
              </a:spcAft>
              <a:buClr>
                <a:srgbClr val="F77F00"/>
              </a:buClr>
              <a:buFont typeface="Arial" panose="020B0604020202020204" pitchFamily="34" charset="0"/>
              <a:buChar char="•"/>
            </a:pPr>
            <a:r>
              <a:rPr lang="en-GB" sz="2800" b="1">
                <a:solidFill>
                  <a:srgbClr val="F77F00"/>
                </a:solidFill>
                <a:latin typeface="Arial"/>
                <a:cs typeface="Arial"/>
              </a:rPr>
              <a:t>Vocabulary lists </a:t>
            </a:r>
            <a:r>
              <a:rPr lang="en-GB" sz="2800">
                <a:solidFill>
                  <a:srgbClr val="542341"/>
                </a:solidFill>
                <a:latin typeface="Arial"/>
                <a:cs typeface="Arial"/>
              </a:rPr>
              <a:t>– 'tier 2' words and topic vocabulary</a:t>
            </a:r>
          </a:p>
          <a:p>
            <a:pPr marL="742950" lvl="1" indent="-2857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a:p>
            <a:pPr marL="285750" indent="-2857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A156EA2-51F0-844F-8D76-7109B9B0B3F0}"/>
              </a:ext>
            </a:extLst>
          </p:cNvPr>
          <p:cNvSpPr txBox="1"/>
          <p:nvPr/>
        </p:nvSpPr>
        <p:spPr>
          <a:xfrm>
            <a:off x="9223513" y="5486400"/>
            <a:ext cx="184731" cy="369332"/>
          </a:xfrm>
          <a:prstGeom prst="rect">
            <a:avLst/>
          </a:prstGeom>
          <a:noFill/>
        </p:spPr>
        <p:txBody>
          <a:bodyPr wrap="none" rtlCol="0">
            <a:spAutoFit/>
          </a:bodyPr>
          <a:lstStyle/>
          <a:p>
            <a:endParaRPr lang="en-GB"/>
          </a:p>
        </p:txBody>
      </p:sp>
      <p:pic>
        <p:nvPicPr>
          <p:cNvPr id="6" name="Picture 5">
            <a:extLst>
              <a:ext uri="{FF2B5EF4-FFF2-40B4-BE49-F238E27FC236}">
                <a16:creationId xmlns:a16="http://schemas.microsoft.com/office/drawing/2014/main" id="{070BBFB8-5974-474C-8E65-7A31CF5792F0}"/>
              </a:ext>
            </a:extLst>
          </p:cNvPr>
          <p:cNvPicPr>
            <a:picLocks noChangeAspect="1"/>
          </p:cNvPicPr>
          <p:nvPr/>
        </p:nvPicPr>
        <p:blipFill>
          <a:blip r:embed="rId4"/>
          <a:stretch>
            <a:fillRect/>
          </a:stretch>
        </p:blipFill>
        <p:spPr>
          <a:xfrm>
            <a:off x="6833779" y="1053914"/>
            <a:ext cx="3923601" cy="5478742"/>
          </a:xfrm>
          <a:prstGeom prst="rect">
            <a:avLst/>
          </a:prstGeom>
        </p:spPr>
      </p:pic>
      <p:sp>
        <p:nvSpPr>
          <p:cNvPr id="11" name="Rectangle 10">
            <a:extLst>
              <a:ext uri="{FF2B5EF4-FFF2-40B4-BE49-F238E27FC236}">
                <a16:creationId xmlns:a16="http://schemas.microsoft.com/office/drawing/2014/main" id="{7FDE6799-17AA-984F-BC46-FEEB20F33A00}"/>
              </a:ext>
            </a:extLst>
          </p:cNvPr>
          <p:cNvSpPr/>
          <p:nvPr/>
        </p:nvSpPr>
        <p:spPr>
          <a:xfrm>
            <a:off x="2578308" y="6445770"/>
            <a:ext cx="8602951" cy="369332"/>
          </a:xfrm>
          <a:prstGeom prst="rect">
            <a:avLst/>
          </a:prstGeom>
        </p:spPr>
        <p:txBody>
          <a:bodyPr wrap="square">
            <a:spAutoFit/>
          </a:bodyPr>
          <a:lstStyle/>
          <a:p>
            <a:r>
              <a:rPr lang="en-GB">
                <a:latin typeface="Arial" panose="020B0604020202020204" pitchFamily="34" charset="0"/>
                <a:cs typeface="Arial" panose="020B0604020202020204" pitchFamily="34" charset="0"/>
                <a:hlinkClick r:id="rId5"/>
              </a:rPr>
              <a:t>https://www.blacksheeppress.co.uk/product/secondary-talk-narrative-ks3-4/</a:t>
            </a:r>
            <a:r>
              <a:rPr lang="en-GB">
                <a:latin typeface="Arial" panose="020B0604020202020204" pitchFamily="34" charset="0"/>
                <a:cs typeface="Arial" panose="020B0604020202020204" pitchFamily="34" charset="0"/>
              </a:rPr>
              <a:t> </a:t>
            </a:r>
          </a:p>
        </p:txBody>
      </p:sp>
      <p:sp>
        <p:nvSpPr>
          <p:cNvPr id="20" name="TextBox 19">
            <a:extLst>
              <a:ext uri="{FF2B5EF4-FFF2-40B4-BE49-F238E27FC236}">
                <a16:creationId xmlns:a16="http://schemas.microsoft.com/office/drawing/2014/main" id="{D08C1185-C520-49FE-8381-F9996774D0BD}"/>
              </a:ext>
            </a:extLst>
          </p:cNvPr>
          <p:cNvSpPr txBox="1"/>
          <p:nvPr/>
        </p:nvSpPr>
        <p:spPr>
          <a:xfrm>
            <a:off x="303124" y="0"/>
            <a:ext cx="8328464" cy="1200329"/>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1: </a:t>
            </a:r>
            <a:r>
              <a:rPr lang="en-GB" sz="3600">
                <a:solidFill>
                  <a:srgbClr val="542341"/>
                </a:solidFill>
                <a:latin typeface="Arial" panose="020B0604020202020204" pitchFamily="34" charset="0"/>
                <a:cs typeface="Arial" panose="020B0604020202020204" pitchFamily="34" charset="0"/>
              </a:rPr>
              <a:t>Differentiate work and activities</a:t>
            </a:r>
          </a:p>
        </p:txBody>
      </p:sp>
      <p:grpSp>
        <p:nvGrpSpPr>
          <p:cNvPr id="15" name="Google Shape;559;p42">
            <a:extLst>
              <a:ext uri="{FF2B5EF4-FFF2-40B4-BE49-F238E27FC236}">
                <a16:creationId xmlns:a16="http://schemas.microsoft.com/office/drawing/2014/main" id="{A09C703C-424C-4C29-8E98-C8BA4CDC0FF2}"/>
              </a:ext>
            </a:extLst>
          </p:cNvPr>
          <p:cNvGrpSpPr/>
          <p:nvPr/>
        </p:nvGrpSpPr>
        <p:grpSpPr>
          <a:xfrm>
            <a:off x="7566536" y="90943"/>
            <a:ext cx="2651072" cy="606556"/>
            <a:chOff x="1164129" y="1369202"/>
            <a:chExt cx="4656517" cy="1369202"/>
          </a:xfrm>
        </p:grpSpPr>
        <p:sp>
          <p:nvSpPr>
            <p:cNvPr id="16" name="Google Shape;560;p42">
              <a:extLst>
                <a:ext uri="{FF2B5EF4-FFF2-40B4-BE49-F238E27FC236}">
                  <a16:creationId xmlns:a16="http://schemas.microsoft.com/office/drawing/2014/main" id="{C965B52E-2DD8-45C0-8B0F-7B67253F86D4}"/>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7" name="Google Shape;561;p42">
              <a:extLst>
                <a:ext uri="{FF2B5EF4-FFF2-40B4-BE49-F238E27FC236}">
                  <a16:creationId xmlns:a16="http://schemas.microsoft.com/office/drawing/2014/main" id="{3264C135-543F-49BB-9EEC-599945A26D06}"/>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
        <p:nvSpPr>
          <p:cNvPr id="21" name="Rectangle: Rounded Corners 20">
            <a:extLst>
              <a:ext uri="{FF2B5EF4-FFF2-40B4-BE49-F238E27FC236}">
                <a16:creationId xmlns:a16="http://schemas.microsoft.com/office/drawing/2014/main" id="{7470BAE0-9663-4548-8CA6-92D844C6C174}"/>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96456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736BDD3-0026-45DE-842C-25CCFCE80128}"/>
              </a:ext>
            </a:extLst>
          </p:cNvPr>
          <p:cNvSpPr txBox="1"/>
          <p:nvPr/>
        </p:nvSpPr>
        <p:spPr>
          <a:xfrm>
            <a:off x="281064" y="-36793"/>
            <a:ext cx="8328464" cy="1200329"/>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1: </a:t>
            </a:r>
            <a:r>
              <a:rPr lang="en-GB" sz="3600">
                <a:solidFill>
                  <a:srgbClr val="542341"/>
                </a:solidFill>
                <a:latin typeface="Arial" panose="020B0604020202020204" pitchFamily="34" charset="0"/>
                <a:cs typeface="Arial" panose="020B0604020202020204" pitchFamily="34" charset="0"/>
              </a:rPr>
              <a:t>Differentiate work and activities</a:t>
            </a:r>
          </a:p>
        </p:txBody>
      </p:sp>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cxnSp>
        <p:nvCxnSpPr>
          <p:cNvPr id="5" name="Straight Connector 4">
            <a:extLst>
              <a:ext uri="{FF2B5EF4-FFF2-40B4-BE49-F238E27FC236}">
                <a16:creationId xmlns:a16="http://schemas.microsoft.com/office/drawing/2014/main" id="{9C2C02F3-7292-4DF0-83A3-1D78518FE4A8}"/>
              </a:ext>
            </a:extLst>
          </p:cNvPr>
          <p:cNvCxnSpPr/>
          <p:nvPr/>
        </p:nvCxnSpPr>
        <p:spPr>
          <a:xfrm>
            <a:off x="487858" y="125028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156EA2-51F0-844F-8D76-7109B9B0B3F0}"/>
              </a:ext>
            </a:extLst>
          </p:cNvPr>
          <p:cNvSpPr txBox="1"/>
          <p:nvPr/>
        </p:nvSpPr>
        <p:spPr>
          <a:xfrm>
            <a:off x="9223513" y="5486400"/>
            <a:ext cx="184731" cy="369332"/>
          </a:xfrm>
          <a:prstGeom prst="rect">
            <a:avLst/>
          </a:prstGeom>
          <a:noFill/>
        </p:spPr>
        <p:txBody>
          <a:bodyPr wrap="none" rtlCol="0">
            <a:spAutoFit/>
          </a:bodyPr>
          <a:lstStyle/>
          <a:p>
            <a:endParaRPr lang="en-GB"/>
          </a:p>
        </p:txBody>
      </p:sp>
      <p:pic>
        <p:nvPicPr>
          <p:cNvPr id="6" name="Picture 5">
            <a:extLst>
              <a:ext uri="{FF2B5EF4-FFF2-40B4-BE49-F238E27FC236}">
                <a16:creationId xmlns:a16="http://schemas.microsoft.com/office/drawing/2014/main" id="{11311389-F892-4448-9260-CED63068E6FE}"/>
              </a:ext>
            </a:extLst>
          </p:cNvPr>
          <p:cNvPicPr>
            <a:picLocks noChangeAspect="1"/>
          </p:cNvPicPr>
          <p:nvPr/>
        </p:nvPicPr>
        <p:blipFill>
          <a:blip r:embed="rId4"/>
          <a:stretch>
            <a:fillRect/>
          </a:stretch>
        </p:blipFill>
        <p:spPr>
          <a:xfrm>
            <a:off x="2228850" y="1220306"/>
            <a:ext cx="8053726" cy="5174948"/>
          </a:xfrm>
          <a:prstGeom prst="rect">
            <a:avLst/>
          </a:prstGeom>
        </p:spPr>
      </p:pic>
      <p:sp>
        <p:nvSpPr>
          <p:cNvPr id="7" name="Rectangle 6">
            <a:extLst>
              <a:ext uri="{FF2B5EF4-FFF2-40B4-BE49-F238E27FC236}">
                <a16:creationId xmlns:a16="http://schemas.microsoft.com/office/drawing/2014/main" id="{32A4578B-8E68-F74A-831B-4C849BBBA24F}"/>
              </a:ext>
            </a:extLst>
          </p:cNvPr>
          <p:cNvSpPr/>
          <p:nvPr/>
        </p:nvSpPr>
        <p:spPr>
          <a:xfrm>
            <a:off x="2313587" y="6429545"/>
            <a:ext cx="8609585" cy="369332"/>
          </a:xfrm>
          <a:prstGeom prst="rect">
            <a:avLst/>
          </a:prstGeom>
        </p:spPr>
        <p:txBody>
          <a:bodyPr wrap="square">
            <a:spAutoFit/>
          </a:bodyPr>
          <a:lstStyle/>
          <a:p>
            <a:r>
              <a:rPr lang="en-GB">
                <a:latin typeface="Arial" panose="020B0604020202020204" pitchFamily="34" charset="0"/>
                <a:cs typeface="Arial" panose="020B0604020202020204" pitchFamily="34" charset="0"/>
                <a:hlinkClick r:id="rId5"/>
              </a:rPr>
              <a:t>https://www.blacksheeppress.co.uk/product/secondary-talk-narrative-ks3-4/</a:t>
            </a:r>
            <a:r>
              <a:rPr lang="en-GB">
                <a:latin typeface="Arial" panose="020B0604020202020204" pitchFamily="34" charset="0"/>
                <a:cs typeface="Arial" panose="020B0604020202020204" pitchFamily="34" charset="0"/>
              </a:rPr>
              <a:t> </a:t>
            </a:r>
          </a:p>
        </p:txBody>
      </p:sp>
      <p:grpSp>
        <p:nvGrpSpPr>
          <p:cNvPr id="15" name="Google Shape;559;p42">
            <a:extLst>
              <a:ext uri="{FF2B5EF4-FFF2-40B4-BE49-F238E27FC236}">
                <a16:creationId xmlns:a16="http://schemas.microsoft.com/office/drawing/2014/main" id="{DDED99AD-872E-4F9C-BFE5-BAD2C8208DCF}"/>
              </a:ext>
            </a:extLst>
          </p:cNvPr>
          <p:cNvGrpSpPr/>
          <p:nvPr/>
        </p:nvGrpSpPr>
        <p:grpSpPr>
          <a:xfrm>
            <a:off x="7566536" y="90943"/>
            <a:ext cx="2651072" cy="606556"/>
            <a:chOff x="1164129" y="1369202"/>
            <a:chExt cx="4656517" cy="1369202"/>
          </a:xfrm>
        </p:grpSpPr>
        <p:sp>
          <p:nvSpPr>
            <p:cNvPr id="16" name="Google Shape;560;p42">
              <a:extLst>
                <a:ext uri="{FF2B5EF4-FFF2-40B4-BE49-F238E27FC236}">
                  <a16:creationId xmlns:a16="http://schemas.microsoft.com/office/drawing/2014/main" id="{66553971-106A-42E2-894F-7EEED0F58BB7}"/>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9" name="Google Shape;561;p42">
              <a:extLst>
                <a:ext uri="{FF2B5EF4-FFF2-40B4-BE49-F238E27FC236}">
                  <a16:creationId xmlns:a16="http://schemas.microsoft.com/office/drawing/2014/main" id="{E0019FA1-4392-4770-89FA-B003EA5DF8C8}"/>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
        <p:nvSpPr>
          <p:cNvPr id="20" name="Rectangle: Rounded Corners 19">
            <a:extLst>
              <a:ext uri="{FF2B5EF4-FFF2-40B4-BE49-F238E27FC236}">
                <a16:creationId xmlns:a16="http://schemas.microsoft.com/office/drawing/2014/main" id="{7960913A-9C00-4F97-910E-F8E170D033EF}"/>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8407843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AF93E05-5353-416B-874A-8339746E44CA}"/>
              </a:ext>
            </a:extLst>
          </p:cNvPr>
          <p:cNvSpPr>
            <a:spLocks noChangeArrowheads="1"/>
          </p:cNvSpPr>
          <p:nvPr/>
        </p:nvSpPr>
        <p:spPr bwMode="auto">
          <a:xfrm>
            <a:off x="6115051" y="-323850"/>
            <a:ext cx="6264275" cy="1630363"/>
          </a:xfrm>
          <a:prstGeom prst="rect">
            <a:avLst/>
          </a:prstGeom>
          <a:noFill/>
          <a:ln>
            <a:noFill/>
          </a:ln>
          <a:extLst>
            <a:ext uri="{909E8E84-426E-40DD-AFC4-6F175D3DCCD1}">
              <a14:hiddenFill xmlns:a14="http://schemas.microsoft.com/office/drawing/2010/main">
                <a:gradFill rotWithShape="1">
                  <a:gsLst>
                    <a:gs pos="0">
                      <a:srgbClr val="FFFFFF"/>
                    </a:gs>
                    <a:gs pos="100000">
                      <a:srgbClr val="CCFFCC"/>
                    </a:gs>
                  </a:gsLst>
                  <a:lin ang="5400000" scaled="1"/>
                </a:gradFill>
              </a14:hiddenFill>
            </a:ext>
            <a:ext uri="{91240B29-F687-4F45-9708-019B960494DF}">
              <a14:hiddenLine xmlns:a14="http://schemas.microsoft.com/office/drawing/2010/main" w="19050">
                <a:solidFill>
                  <a:srgbClr val="000000"/>
                </a:solidFill>
                <a:prstDash val="lgDash"/>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6" name="Rectangle 4">
            <a:extLst>
              <a:ext uri="{FF2B5EF4-FFF2-40B4-BE49-F238E27FC236}">
                <a16:creationId xmlns:a16="http://schemas.microsoft.com/office/drawing/2014/main" id="{EC17B56A-35D5-4485-945D-4B1A9A9A74BA}"/>
              </a:ext>
            </a:extLst>
          </p:cNvPr>
          <p:cNvSpPr>
            <a:spLocks noChangeArrowheads="1"/>
          </p:cNvSpPr>
          <p:nvPr/>
        </p:nvSpPr>
        <p:spPr bwMode="auto">
          <a:xfrm>
            <a:off x="1957387" y="4038427"/>
            <a:ext cx="8710613"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4" name="Rectangle 7">
            <a:extLst>
              <a:ext uri="{FF2B5EF4-FFF2-40B4-BE49-F238E27FC236}">
                <a16:creationId xmlns:a16="http://schemas.microsoft.com/office/drawing/2014/main" id="{BD9CEE0A-76BC-4A27-A0A5-06D7A074722B}"/>
              </a:ext>
            </a:extLst>
          </p:cNvPr>
          <p:cNvSpPr>
            <a:spLocks noChangeArrowheads="1"/>
          </p:cNvSpPr>
          <p:nvPr/>
        </p:nvSpPr>
        <p:spPr bwMode="auto">
          <a:xfrm>
            <a:off x="4059044" y="2667759"/>
            <a:ext cx="6608956"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2" name="Rectangle 10">
            <a:extLst>
              <a:ext uri="{FF2B5EF4-FFF2-40B4-BE49-F238E27FC236}">
                <a16:creationId xmlns:a16="http://schemas.microsoft.com/office/drawing/2014/main" id="{67C1B69B-3326-4650-9B40-4A0AADB4D675}"/>
              </a:ext>
            </a:extLst>
          </p:cNvPr>
          <p:cNvSpPr>
            <a:spLocks noChangeArrowheads="1"/>
          </p:cNvSpPr>
          <p:nvPr/>
        </p:nvSpPr>
        <p:spPr bwMode="auto">
          <a:xfrm>
            <a:off x="6026149" y="1296625"/>
            <a:ext cx="4641851"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0" name="Rectangle 19">
            <a:extLst>
              <a:ext uri="{FF2B5EF4-FFF2-40B4-BE49-F238E27FC236}">
                <a16:creationId xmlns:a16="http://schemas.microsoft.com/office/drawing/2014/main" id="{8CD064D7-6DB5-44AB-B81D-4DE36B209712}"/>
              </a:ext>
            </a:extLst>
          </p:cNvPr>
          <p:cNvSpPr>
            <a:spLocks noChangeArrowheads="1"/>
          </p:cNvSpPr>
          <p:nvPr/>
        </p:nvSpPr>
        <p:spPr bwMode="auto">
          <a:xfrm>
            <a:off x="464488" y="5423461"/>
            <a:ext cx="10203512" cy="132715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096" name="Text Box 24">
            <a:extLst>
              <a:ext uri="{FF2B5EF4-FFF2-40B4-BE49-F238E27FC236}">
                <a16:creationId xmlns:a16="http://schemas.microsoft.com/office/drawing/2014/main" id="{2AE00FE9-FEA5-410E-8E61-E50525151531}"/>
              </a:ext>
            </a:extLst>
          </p:cNvPr>
          <p:cNvSpPr txBox="1">
            <a:spLocks noChangeArrowheads="1"/>
          </p:cNvSpPr>
          <p:nvPr/>
        </p:nvSpPr>
        <p:spPr bwMode="auto">
          <a:xfrm>
            <a:off x="1828336" y="5696965"/>
            <a:ext cx="3724972" cy="7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1: </a:t>
            </a:r>
            <a:r>
              <a:rPr lang="en-GB" altLang="en-US" sz="2400">
                <a:ea typeface="MS Mincho" panose="02020609040205080304" pitchFamily="49" charset="-128"/>
                <a:cs typeface="Arial" panose="020B0604020202020204" pitchFamily="34" charset="0"/>
              </a:rPr>
              <a:t>Here and now</a:t>
            </a:r>
          </a:p>
        </p:txBody>
      </p:sp>
      <p:sp>
        <p:nvSpPr>
          <p:cNvPr id="46097" name="Text Box 25">
            <a:extLst>
              <a:ext uri="{FF2B5EF4-FFF2-40B4-BE49-F238E27FC236}">
                <a16:creationId xmlns:a16="http://schemas.microsoft.com/office/drawing/2014/main" id="{85D52564-1DAB-4B49-8627-5F3D60BDEAD9}"/>
              </a:ext>
            </a:extLst>
          </p:cNvPr>
          <p:cNvSpPr txBox="1">
            <a:spLocks noChangeArrowheads="1"/>
          </p:cNvSpPr>
          <p:nvPr/>
        </p:nvSpPr>
        <p:spPr bwMode="auto">
          <a:xfrm>
            <a:off x="1847850" y="260351"/>
            <a:ext cx="457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a:cs typeface="Arial" panose="020B0604020202020204" pitchFamily="34" charset="0"/>
            </a:endParaRPr>
          </a:p>
        </p:txBody>
      </p:sp>
      <p:sp>
        <p:nvSpPr>
          <p:cNvPr id="28" name="Text Box 24">
            <a:extLst>
              <a:ext uri="{FF2B5EF4-FFF2-40B4-BE49-F238E27FC236}">
                <a16:creationId xmlns:a16="http://schemas.microsoft.com/office/drawing/2014/main" id="{4266456C-A07B-4388-8CC4-F25D2D0C4963}"/>
              </a:ext>
            </a:extLst>
          </p:cNvPr>
          <p:cNvSpPr txBox="1">
            <a:spLocks noChangeArrowheads="1"/>
          </p:cNvSpPr>
          <p:nvPr/>
        </p:nvSpPr>
        <p:spPr bwMode="auto">
          <a:xfrm>
            <a:off x="2351787" y="4282028"/>
            <a:ext cx="7706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2: </a:t>
            </a:r>
            <a:r>
              <a:rPr lang="en-GB" altLang="en-US" sz="2400">
                <a:ea typeface="MS Mincho" panose="02020609040205080304" pitchFamily="49" charset="-128"/>
                <a:cs typeface="Arial" panose="020B0604020202020204" pitchFamily="34" charset="0"/>
              </a:rPr>
              <a:t>More detailed here and now, describing things</a:t>
            </a:r>
          </a:p>
        </p:txBody>
      </p:sp>
      <p:sp>
        <p:nvSpPr>
          <p:cNvPr id="2" name="TextBox 1">
            <a:extLst>
              <a:ext uri="{FF2B5EF4-FFF2-40B4-BE49-F238E27FC236}">
                <a16:creationId xmlns:a16="http://schemas.microsoft.com/office/drawing/2014/main" id="{7B4E6A82-3CE4-44D8-B317-5632658EECA3}"/>
              </a:ext>
            </a:extLst>
          </p:cNvPr>
          <p:cNvSpPr txBox="1"/>
          <p:nvPr/>
        </p:nvSpPr>
        <p:spPr>
          <a:xfrm>
            <a:off x="3112428" y="6150844"/>
            <a:ext cx="1609028" cy="369332"/>
          </a:xfrm>
          <a:prstGeom prst="rect">
            <a:avLst/>
          </a:prstGeom>
          <a:noFill/>
        </p:spPr>
        <p:txBody>
          <a:bodyPr wrap="square" rtlCol="0">
            <a:spAutoFit/>
          </a:bodyPr>
          <a:lstStyle/>
          <a:p>
            <a:r>
              <a:rPr lang="en-GB"/>
              <a:t>What’s that?</a:t>
            </a:r>
          </a:p>
        </p:txBody>
      </p:sp>
      <p:sp>
        <p:nvSpPr>
          <p:cNvPr id="30" name="TextBox 29">
            <a:extLst>
              <a:ext uri="{FF2B5EF4-FFF2-40B4-BE49-F238E27FC236}">
                <a16:creationId xmlns:a16="http://schemas.microsoft.com/office/drawing/2014/main" id="{4EB432EA-1CD1-4BA8-9FE8-43218E0E4653}"/>
              </a:ext>
            </a:extLst>
          </p:cNvPr>
          <p:cNvSpPr txBox="1"/>
          <p:nvPr/>
        </p:nvSpPr>
        <p:spPr>
          <a:xfrm>
            <a:off x="7224364" y="6244536"/>
            <a:ext cx="1609028" cy="369332"/>
          </a:xfrm>
          <a:prstGeom prst="rect">
            <a:avLst/>
          </a:prstGeom>
          <a:noFill/>
        </p:spPr>
        <p:txBody>
          <a:bodyPr wrap="square" rtlCol="0">
            <a:spAutoFit/>
          </a:bodyPr>
          <a:lstStyle/>
          <a:p>
            <a:r>
              <a:rPr lang="en-GB"/>
              <a:t>Who is it?</a:t>
            </a:r>
          </a:p>
        </p:txBody>
      </p:sp>
      <p:sp>
        <p:nvSpPr>
          <p:cNvPr id="31" name="TextBox 30">
            <a:extLst>
              <a:ext uri="{FF2B5EF4-FFF2-40B4-BE49-F238E27FC236}">
                <a16:creationId xmlns:a16="http://schemas.microsoft.com/office/drawing/2014/main" id="{486AB9B6-0E16-4CA6-A768-97C083076635}"/>
              </a:ext>
            </a:extLst>
          </p:cNvPr>
          <p:cNvSpPr txBox="1"/>
          <p:nvPr/>
        </p:nvSpPr>
        <p:spPr>
          <a:xfrm>
            <a:off x="8754636" y="5676859"/>
            <a:ext cx="1609028" cy="369332"/>
          </a:xfrm>
          <a:prstGeom prst="rect">
            <a:avLst/>
          </a:prstGeom>
          <a:noFill/>
        </p:spPr>
        <p:txBody>
          <a:bodyPr wrap="square" rtlCol="0">
            <a:spAutoFit/>
          </a:bodyPr>
          <a:lstStyle/>
          <a:p>
            <a:r>
              <a:rPr lang="en-GB"/>
              <a:t>Where is X?</a:t>
            </a:r>
          </a:p>
        </p:txBody>
      </p:sp>
      <p:sp>
        <p:nvSpPr>
          <p:cNvPr id="32" name="TextBox 31">
            <a:extLst>
              <a:ext uri="{FF2B5EF4-FFF2-40B4-BE49-F238E27FC236}">
                <a16:creationId xmlns:a16="http://schemas.microsoft.com/office/drawing/2014/main" id="{9037E7C1-5A77-4DC7-8236-1CDADE936B90}"/>
              </a:ext>
            </a:extLst>
          </p:cNvPr>
          <p:cNvSpPr txBox="1"/>
          <p:nvPr/>
        </p:nvSpPr>
        <p:spPr>
          <a:xfrm>
            <a:off x="5411555" y="5505242"/>
            <a:ext cx="2016590" cy="369332"/>
          </a:xfrm>
          <a:prstGeom prst="rect">
            <a:avLst/>
          </a:prstGeom>
          <a:noFill/>
        </p:spPr>
        <p:txBody>
          <a:bodyPr wrap="square" rtlCol="0">
            <a:spAutoFit/>
          </a:bodyPr>
          <a:lstStyle/>
          <a:p>
            <a:r>
              <a:rPr lang="en-GB"/>
              <a:t>Find one like this</a:t>
            </a:r>
          </a:p>
        </p:txBody>
      </p:sp>
      <p:sp>
        <p:nvSpPr>
          <p:cNvPr id="33" name="TextBox 32">
            <a:extLst>
              <a:ext uri="{FF2B5EF4-FFF2-40B4-BE49-F238E27FC236}">
                <a16:creationId xmlns:a16="http://schemas.microsoft.com/office/drawing/2014/main" id="{4B91253D-25E7-4ACC-955F-62EE212804A9}"/>
              </a:ext>
            </a:extLst>
          </p:cNvPr>
          <p:cNvSpPr txBox="1"/>
          <p:nvPr/>
        </p:nvSpPr>
        <p:spPr>
          <a:xfrm>
            <a:off x="2133600" y="4888711"/>
            <a:ext cx="2159860" cy="369332"/>
          </a:xfrm>
          <a:prstGeom prst="rect">
            <a:avLst/>
          </a:prstGeom>
          <a:noFill/>
        </p:spPr>
        <p:txBody>
          <a:bodyPr wrap="square" rtlCol="0">
            <a:spAutoFit/>
          </a:bodyPr>
          <a:lstStyle/>
          <a:p>
            <a:r>
              <a:rPr lang="en-GB"/>
              <a:t>What’s happening?</a:t>
            </a:r>
          </a:p>
        </p:txBody>
      </p:sp>
      <p:sp>
        <p:nvSpPr>
          <p:cNvPr id="34" name="TextBox 33">
            <a:extLst>
              <a:ext uri="{FF2B5EF4-FFF2-40B4-BE49-F238E27FC236}">
                <a16:creationId xmlns:a16="http://schemas.microsoft.com/office/drawing/2014/main" id="{B111F2C3-A63E-4582-A4AD-3E51EF09A5A4}"/>
              </a:ext>
            </a:extLst>
          </p:cNvPr>
          <p:cNvSpPr txBox="1"/>
          <p:nvPr/>
        </p:nvSpPr>
        <p:spPr>
          <a:xfrm>
            <a:off x="4687860" y="4705703"/>
            <a:ext cx="3704300" cy="369332"/>
          </a:xfrm>
          <a:prstGeom prst="rect">
            <a:avLst/>
          </a:prstGeom>
          <a:noFill/>
        </p:spPr>
        <p:txBody>
          <a:bodyPr wrap="square" rtlCol="0">
            <a:spAutoFit/>
          </a:bodyPr>
          <a:lstStyle/>
          <a:p>
            <a:r>
              <a:rPr lang="en-GB"/>
              <a:t>Find something that is a mammal</a:t>
            </a:r>
          </a:p>
        </p:txBody>
      </p:sp>
      <p:sp>
        <p:nvSpPr>
          <p:cNvPr id="35" name="TextBox 34">
            <a:extLst>
              <a:ext uri="{FF2B5EF4-FFF2-40B4-BE49-F238E27FC236}">
                <a16:creationId xmlns:a16="http://schemas.microsoft.com/office/drawing/2014/main" id="{29347C9E-7524-4C2E-8B3C-1070FA17B0FB}"/>
              </a:ext>
            </a:extLst>
          </p:cNvPr>
          <p:cNvSpPr txBox="1"/>
          <p:nvPr/>
        </p:nvSpPr>
        <p:spPr>
          <a:xfrm>
            <a:off x="7933468" y="4924401"/>
            <a:ext cx="2580317" cy="369332"/>
          </a:xfrm>
          <a:prstGeom prst="rect">
            <a:avLst/>
          </a:prstGeom>
          <a:noFill/>
        </p:spPr>
        <p:txBody>
          <a:bodyPr wrap="square" rtlCol="0">
            <a:spAutoFit/>
          </a:bodyPr>
          <a:lstStyle/>
          <a:p>
            <a:r>
              <a:rPr lang="en-GB"/>
              <a:t>How are these different?</a:t>
            </a:r>
          </a:p>
        </p:txBody>
      </p:sp>
      <p:sp>
        <p:nvSpPr>
          <p:cNvPr id="36" name="Text Box 24">
            <a:extLst>
              <a:ext uri="{FF2B5EF4-FFF2-40B4-BE49-F238E27FC236}">
                <a16:creationId xmlns:a16="http://schemas.microsoft.com/office/drawing/2014/main" id="{8B702BE8-1DB2-425F-A03D-6D02AECDC0C0}"/>
              </a:ext>
            </a:extLst>
          </p:cNvPr>
          <p:cNvSpPr txBox="1">
            <a:spLocks noChangeArrowheads="1"/>
          </p:cNvSpPr>
          <p:nvPr/>
        </p:nvSpPr>
        <p:spPr bwMode="auto">
          <a:xfrm>
            <a:off x="4221435" y="2941394"/>
            <a:ext cx="4855658" cy="76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3: </a:t>
            </a:r>
            <a:r>
              <a:rPr lang="en-GB" altLang="en-US" sz="2400">
                <a:ea typeface="MS Mincho" panose="02020609040205080304" pitchFamily="49" charset="-128"/>
                <a:cs typeface="Arial" panose="020B0604020202020204" pitchFamily="34" charset="0"/>
              </a:rPr>
              <a:t>Stories and events</a:t>
            </a:r>
          </a:p>
        </p:txBody>
      </p:sp>
      <p:sp>
        <p:nvSpPr>
          <p:cNvPr id="37" name="Text Box 24">
            <a:extLst>
              <a:ext uri="{FF2B5EF4-FFF2-40B4-BE49-F238E27FC236}">
                <a16:creationId xmlns:a16="http://schemas.microsoft.com/office/drawing/2014/main" id="{E72387D7-4BF8-42EA-86AF-2D191802A6FE}"/>
              </a:ext>
            </a:extLst>
          </p:cNvPr>
          <p:cNvSpPr txBox="1">
            <a:spLocks noChangeArrowheads="1"/>
          </p:cNvSpPr>
          <p:nvPr/>
        </p:nvSpPr>
        <p:spPr bwMode="auto">
          <a:xfrm>
            <a:off x="6176685" y="1510357"/>
            <a:ext cx="4855658" cy="76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4: </a:t>
            </a:r>
            <a:r>
              <a:rPr lang="en-GB" altLang="en-US" sz="2400">
                <a:ea typeface="MS Mincho" panose="02020609040205080304" pitchFamily="49" charset="-128"/>
                <a:cs typeface="Arial" panose="020B0604020202020204" pitchFamily="34" charset="0"/>
              </a:rPr>
              <a:t>Analysing &amp; reasoning</a:t>
            </a:r>
          </a:p>
        </p:txBody>
      </p:sp>
      <p:sp>
        <p:nvSpPr>
          <p:cNvPr id="38" name="TextBox 37">
            <a:extLst>
              <a:ext uri="{FF2B5EF4-FFF2-40B4-BE49-F238E27FC236}">
                <a16:creationId xmlns:a16="http://schemas.microsoft.com/office/drawing/2014/main" id="{3B5CD1DF-D930-4CBB-9FCA-9410785FA461}"/>
              </a:ext>
            </a:extLst>
          </p:cNvPr>
          <p:cNvSpPr txBox="1"/>
          <p:nvPr/>
        </p:nvSpPr>
        <p:spPr>
          <a:xfrm>
            <a:off x="4287260" y="3452876"/>
            <a:ext cx="1889425" cy="369332"/>
          </a:xfrm>
          <a:prstGeom prst="rect">
            <a:avLst/>
          </a:prstGeom>
          <a:noFill/>
        </p:spPr>
        <p:txBody>
          <a:bodyPr wrap="square" rtlCol="0">
            <a:spAutoFit/>
          </a:bodyPr>
          <a:lstStyle/>
          <a:p>
            <a:r>
              <a:rPr lang="en-GB"/>
              <a:t>Tell me how to…</a:t>
            </a:r>
          </a:p>
        </p:txBody>
      </p:sp>
      <p:sp>
        <p:nvSpPr>
          <p:cNvPr id="39" name="TextBox 38">
            <a:extLst>
              <a:ext uri="{FF2B5EF4-FFF2-40B4-BE49-F238E27FC236}">
                <a16:creationId xmlns:a16="http://schemas.microsoft.com/office/drawing/2014/main" id="{4D26C7E7-BD53-4D72-902B-942AEBBAFA7B}"/>
              </a:ext>
            </a:extLst>
          </p:cNvPr>
          <p:cNvSpPr txBox="1"/>
          <p:nvPr/>
        </p:nvSpPr>
        <p:spPr>
          <a:xfrm>
            <a:off x="6205093" y="1911603"/>
            <a:ext cx="1823785" cy="369332"/>
          </a:xfrm>
          <a:prstGeom prst="rect">
            <a:avLst/>
          </a:prstGeom>
          <a:noFill/>
        </p:spPr>
        <p:txBody>
          <a:bodyPr wrap="square" rtlCol="0">
            <a:spAutoFit/>
          </a:bodyPr>
          <a:lstStyle/>
          <a:p>
            <a:r>
              <a:rPr lang="en-GB"/>
              <a:t>How could we…?</a:t>
            </a:r>
          </a:p>
        </p:txBody>
      </p:sp>
      <p:sp>
        <p:nvSpPr>
          <p:cNvPr id="40" name="TextBox 39">
            <a:extLst>
              <a:ext uri="{FF2B5EF4-FFF2-40B4-BE49-F238E27FC236}">
                <a16:creationId xmlns:a16="http://schemas.microsoft.com/office/drawing/2014/main" id="{4C4C910E-BBE1-447C-876A-17E9C7B03B72}"/>
              </a:ext>
            </a:extLst>
          </p:cNvPr>
          <p:cNvSpPr txBox="1"/>
          <p:nvPr/>
        </p:nvSpPr>
        <p:spPr>
          <a:xfrm>
            <a:off x="8249743" y="2717289"/>
            <a:ext cx="3245608" cy="369332"/>
          </a:xfrm>
          <a:prstGeom prst="rect">
            <a:avLst/>
          </a:prstGeom>
          <a:noFill/>
        </p:spPr>
        <p:txBody>
          <a:bodyPr wrap="square" rtlCol="0">
            <a:spAutoFit/>
          </a:bodyPr>
          <a:lstStyle/>
          <a:p>
            <a:r>
              <a:rPr lang="en-GB"/>
              <a:t>What will happen next?</a:t>
            </a:r>
          </a:p>
        </p:txBody>
      </p:sp>
      <p:sp>
        <p:nvSpPr>
          <p:cNvPr id="41" name="TextBox 40">
            <a:extLst>
              <a:ext uri="{FF2B5EF4-FFF2-40B4-BE49-F238E27FC236}">
                <a16:creationId xmlns:a16="http://schemas.microsoft.com/office/drawing/2014/main" id="{FB5A6D48-4FAA-42F1-B48D-FA697648816A}"/>
              </a:ext>
            </a:extLst>
          </p:cNvPr>
          <p:cNvSpPr txBox="1"/>
          <p:nvPr/>
        </p:nvSpPr>
        <p:spPr>
          <a:xfrm>
            <a:off x="6791214" y="3604393"/>
            <a:ext cx="3245608" cy="369332"/>
          </a:xfrm>
          <a:prstGeom prst="rect">
            <a:avLst/>
          </a:prstGeom>
          <a:noFill/>
        </p:spPr>
        <p:txBody>
          <a:bodyPr wrap="square" rtlCol="0">
            <a:spAutoFit/>
          </a:bodyPr>
          <a:lstStyle/>
          <a:p>
            <a:r>
              <a:rPr lang="en-GB"/>
              <a:t>What is a… (definition)?</a:t>
            </a:r>
          </a:p>
        </p:txBody>
      </p:sp>
      <p:sp>
        <p:nvSpPr>
          <p:cNvPr id="42" name="TextBox 41">
            <a:extLst>
              <a:ext uri="{FF2B5EF4-FFF2-40B4-BE49-F238E27FC236}">
                <a16:creationId xmlns:a16="http://schemas.microsoft.com/office/drawing/2014/main" id="{0EDF27D8-CE74-4BED-8001-BBDE184625A5}"/>
              </a:ext>
            </a:extLst>
          </p:cNvPr>
          <p:cNvSpPr txBox="1"/>
          <p:nvPr/>
        </p:nvSpPr>
        <p:spPr>
          <a:xfrm>
            <a:off x="7638757" y="2219549"/>
            <a:ext cx="2724907" cy="369332"/>
          </a:xfrm>
          <a:prstGeom prst="rect">
            <a:avLst/>
          </a:prstGeom>
          <a:noFill/>
        </p:spPr>
        <p:txBody>
          <a:bodyPr wrap="square" rtlCol="0">
            <a:spAutoFit/>
          </a:bodyPr>
          <a:lstStyle/>
          <a:p>
            <a:r>
              <a:rPr lang="en-GB"/>
              <a:t>What will happen if…?</a:t>
            </a:r>
          </a:p>
        </p:txBody>
      </p:sp>
      <p:sp>
        <p:nvSpPr>
          <p:cNvPr id="43" name="TextBox 42">
            <a:extLst>
              <a:ext uri="{FF2B5EF4-FFF2-40B4-BE49-F238E27FC236}">
                <a16:creationId xmlns:a16="http://schemas.microsoft.com/office/drawing/2014/main" id="{CF24A7FA-9ECD-42C8-97D1-969E3D70B05C}"/>
              </a:ext>
            </a:extLst>
          </p:cNvPr>
          <p:cNvSpPr txBox="1"/>
          <p:nvPr/>
        </p:nvSpPr>
        <p:spPr>
          <a:xfrm>
            <a:off x="9208558" y="1856203"/>
            <a:ext cx="1823785" cy="369332"/>
          </a:xfrm>
          <a:prstGeom prst="rect">
            <a:avLst/>
          </a:prstGeom>
          <a:noFill/>
        </p:spPr>
        <p:txBody>
          <a:bodyPr wrap="square" rtlCol="0">
            <a:spAutoFit/>
          </a:bodyPr>
          <a:lstStyle/>
          <a:p>
            <a:r>
              <a:rPr lang="en-GB"/>
              <a:t>Why…?</a:t>
            </a:r>
          </a:p>
        </p:txBody>
      </p:sp>
      <p:sp>
        <p:nvSpPr>
          <p:cNvPr id="44" name="TextBox 43">
            <a:extLst>
              <a:ext uri="{FF2B5EF4-FFF2-40B4-BE49-F238E27FC236}">
                <a16:creationId xmlns:a16="http://schemas.microsoft.com/office/drawing/2014/main" id="{E5793562-4A51-4F9A-A2FA-11D7FA3AB3FF}"/>
              </a:ext>
            </a:extLst>
          </p:cNvPr>
          <p:cNvSpPr txBox="1"/>
          <p:nvPr/>
        </p:nvSpPr>
        <p:spPr>
          <a:xfrm>
            <a:off x="320951" y="343734"/>
            <a:ext cx="9664688" cy="646331"/>
          </a:xfrm>
          <a:prstGeom prst="rect">
            <a:avLst/>
          </a:prstGeom>
          <a:noFill/>
        </p:spPr>
        <p:txBody>
          <a:bodyPr wrap="square" lIns="91440" tIns="45720" rIns="91440" bIns="45720" rtlCol="0" anchor="t">
            <a:spAutoFit/>
          </a:bodyPr>
          <a:lstStyle/>
          <a:p>
            <a:r>
              <a:rPr lang="en-GB" sz="3600">
                <a:solidFill>
                  <a:srgbClr val="542341"/>
                </a:solidFill>
                <a:latin typeface="Arial" panose="020B0604020202020204" pitchFamily="34" charset="0"/>
                <a:cs typeface="Arial" panose="020B0604020202020204" pitchFamily="34" charset="0"/>
              </a:rPr>
              <a:t>Blank’s levels of questioning</a:t>
            </a:r>
          </a:p>
        </p:txBody>
      </p:sp>
      <p:pic>
        <p:nvPicPr>
          <p:cNvPr id="45" name="Picture 44">
            <a:extLst>
              <a:ext uri="{FF2B5EF4-FFF2-40B4-BE49-F238E27FC236}">
                <a16:creationId xmlns:a16="http://schemas.microsoft.com/office/drawing/2014/main" id="{F269C69A-68E0-4665-A5C1-E166C333E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0590" y="5392101"/>
            <a:ext cx="1464129" cy="1464129"/>
          </a:xfrm>
          <a:prstGeom prst="rect">
            <a:avLst/>
          </a:prstGeom>
        </p:spPr>
      </p:pic>
      <p:cxnSp>
        <p:nvCxnSpPr>
          <p:cNvPr id="47" name="Straight Connector 46">
            <a:extLst>
              <a:ext uri="{FF2B5EF4-FFF2-40B4-BE49-F238E27FC236}">
                <a16:creationId xmlns:a16="http://schemas.microsoft.com/office/drawing/2014/main" id="{50F76F50-B791-4250-B660-32CCB302C91B}"/>
              </a:ext>
            </a:extLst>
          </p:cNvPr>
          <p:cNvCxnSpPr/>
          <p:nvPr/>
        </p:nvCxnSpPr>
        <p:spPr>
          <a:xfrm>
            <a:off x="584409" y="1176704"/>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grpSp>
        <p:nvGrpSpPr>
          <p:cNvPr id="46" name="Google Shape;559;p42">
            <a:extLst>
              <a:ext uri="{FF2B5EF4-FFF2-40B4-BE49-F238E27FC236}">
                <a16:creationId xmlns:a16="http://schemas.microsoft.com/office/drawing/2014/main" id="{AA3359DE-2803-447B-A69D-34FBC99D132A}"/>
              </a:ext>
            </a:extLst>
          </p:cNvPr>
          <p:cNvGrpSpPr/>
          <p:nvPr/>
        </p:nvGrpSpPr>
        <p:grpSpPr>
          <a:xfrm>
            <a:off x="7566536" y="90943"/>
            <a:ext cx="2651072" cy="606556"/>
            <a:chOff x="1164129" y="1369202"/>
            <a:chExt cx="4656517" cy="1369202"/>
          </a:xfrm>
        </p:grpSpPr>
        <p:sp>
          <p:nvSpPr>
            <p:cNvPr id="52" name="Google Shape;560;p42">
              <a:extLst>
                <a:ext uri="{FF2B5EF4-FFF2-40B4-BE49-F238E27FC236}">
                  <a16:creationId xmlns:a16="http://schemas.microsoft.com/office/drawing/2014/main" id="{062866A5-513E-47FD-96A5-F1707B490105}"/>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53" name="Google Shape;561;p42">
              <a:extLst>
                <a:ext uri="{FF2B5EF4-FFF2-40B4-BE49-F238E27FC236}">
                  <a16:creationId xmlns:a16="http://schemas.microsoft.com/office/drawing/2014/main" id="{6445F2F6-9993-40A4-8ABB-351C6D8E3D02}"/>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
        <p:nvSpPr>
          <p:cNvPr id="54" name="Rectangle: Rounded Corners 53">
            <a:extLst>
              <a:ext uri="{FF2B5EF4-FFF2-40B4-BE49-F238E27FC236}">
                <a16:creationId xmlns:a16="http://schemas.microsoft.com/office/drawing/2014/main" id="{5FD68E9F-CC51-49B7-B02C-4ED3E5C9B028}"/>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4664787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AF93E05-5353-416B-874A-8339746E44CA}"/>
              </a:ext>
            </a:extLst>
          </p:cNvPr>
          <p:cNvSpPr>
            <a:spLocks noChangeArrowheads="1"/>
          </p:cNvSpPr>
          <p:nvPr/>
        </p:nvSpPr>
        <p:spPr bwMode="auto">
          <a:xfrm>
            <a:off x="6115051" y="-323850"/>
            <a:ext cx="6264275" cy="1630363"/>
          </a:xfrm>
          <a:prstGeom prst="rect">
            <a:avLst/>
          </a:prstGeom>
          <a:noFill/>
          <a:ln>
            <a:noFill/>
          </a:ln>
          <a:extLst>
            <a:ext uri="{909E8E84-426E-40DD-AFC4-6F175D3DCCD1}">
              <a14:hiddenFill xmlns:a14="http://schemas.microsoft.com/office/drawing/2010/main">
                <a:gradFill rotWithShape="1">
                  <a:gsLst>
                    <a:gs pos="0">
                      <a:srgbClr val="FFFFFF"/>
                    </a:gs>
                    <a:gs pos="100000">
                      <a:srgbClr val="CCFFCC"/>
                    </a:gs>
                  </a:gsLst>
                  <a:lin ang="5400000" scaled="1"/>
                </a:gradFill>
              </a14:hiddenFill>
            </a:ext>
            <a:ext uri="{91240B29-F687-4F45-9708-019B960494DF}">
              <a14:hiddenLine xmlns:a14="http://schemas.microsoft.com/office/drawing/2010/main" w="19050">
                <a:solidFill>
                  <a:srgbClr val="000000"/>
                </a:solidFill>
                <a:prstDash val="lgDash"/>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6" name="Rectangle 4">
            <a:extLst>
              <a:ext uri="{FF2B5EF4-FFF2-40B4-BE49-F238E27FC236}">
                <a16:creationId xmlns:a16="http://schemas.microsoft.com/office/drawing/2014/main" id="{EC17B56A-35D5-4485-945D-4B1A9A9A74BA}"/>
              </a:ext>
            </a:extLst>
          </p:cNvPr>
          <p:cNvSpPr>
            <a:spLocks noChangeArrowheads="1"/>
          </p:cNvSpPr>
          <p:nvPr/>
        </p:nvSpPr>
        <p:spPr bwMode="auto">
          <a:xfrm>
            <a:off x="1957387" y="4038427"/>
            <a:ext cx="8710613"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4" name="Rectangle 7">
            <a:extLst>
              <a:ext uri="{FF2B5EF4-FFF2-40B4-BE49-F238E27FC236}">
                <a16:creationId xmlns:a16="http://schemas.microsoft.com/office/drawing/2014/main" id="{BD9CEE0A-76BC-4A27-A0A5-06D7A074722B}"/>
              </a:ext>
            </a:extLst>
          </p:cNvPr>
          <p:cNvSpPr>
            <a:spLocks noChangeArrowheads="1"/>
          </p:cNvSpPr>
          <p:nvPr/>
        </p:nvSpPr>
        <p:spPr bwMode="auto">
          <a:xfrm>
            <a:off x="4059044" y="2667759"/>
            <a:ext cx="6608956"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2" name="Rectangle 10">
            <a:extLst>
              <a:ext uri="{FF2B5EF4-FFF2-40B4-BE49-F238E27FC236}">
                <a16:creationId xmlns:a16="http://schemas.microsoft.com/office/drawing/2014/main" id="{67C1B69B-3326-4650-9B40-4A0AADB4D675}"/>
              </a:ext>
            </a:extLst>
          </p:cNvPr>
          <p:cNvSpPr>
            <a:spLocks noChangeArrowheads="1"/>
          </p:cNvSpPr>
          <p:nvPr/>
        </p:nvSpPr>
        <p:spPr bwMode="auto">
          <a:xfrm>
            <a:off x="6026149" y="1296625"/>
            <a:ext cx="4641851" cy="137160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100" name="Rectangle 19">
            <a:extLst>
              <a:ext uri="{FF2B5EF4-FFF2-40B4-BE49-F238E27FC236}">
                <a16:creationId xmlns:a16="http://schemas.microsoft.com/office/drawing/2014/main" id="{8CD064D7-6DB5-44AB-B81D-4DE36B209712}"/>
              </a:ext>
            </a:extLst>
          </p:cNvPr>
          <p:cNvSpPr>
            <a:spLocks noChangeArrowheads="1"/>
          </p:cNvSpPr>
          <p:nvPr/>
        </p:nvSpPr>
        <p:spPr bwMode="auto">
          <a:xfrm>
            <a:off x="464488" y="5423461"/>
            <a:ext cx="10203512" cy="1327150"/>
          </a:xfrm>
          <a:prstGeom prst="rect">
            <a:avLst/>
          </a:prstGeom>
          <a:solidFill>
            <a:schemeClr val="accent2">
              <a:lumMod val="20000"/>
              <a:lumOff val="80000"/>
            </a:schemeClr>
          </a:solidFill>
          <a:ln w="19050">
            <a:solidFill>
              <a:srgbClr val="990033"/>
            </a:solidFill>
            <a:prstDash val="solid"/>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cs typeface="Arial" panose="020B0604020202020204" pitchFamily="34" charset="0"/>
            </a:endParaRPr>
          </a:p>
        </p:txBody>
      </p:sp>
      <p:sp>
        <p:nvSpPr>
          <p:cNvPr id="46096" name="Text Box 24">
            <a:extLst>
              <a:ext uri="{FF2B5EF4-FFF2-40B4-BE49-F238E27FC236}">
                <a16:creationId xmlns:a16="http://schemas.microsoft.com/office/drawing/2014/main" id="{2AE00FE9-FEA5-410E-8E61-E50525151531}"/>
              </a:ext>
            </a:extLst>
          </p:cNvPr>
          <p:cNvSpPr txBox="1">
            <a:spLocks noChangeArrowheads="1"/>
          </p:cNvSpPr>
          <p:nvPr/>
        </p:nvSpPr>
        <p:spPr bwMode="auto">
          <a:xfrm>
            <a:off x="1828336" y="5696965"/>
            <a:ext cx="3724972" cy="7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1: </a:t>
            </a:r>
            <a:r>
              <a:rPr lang="en-GB" altLang="en-US" sz="2400">
                <a:ea typeface="MS Mincho" panose="02020609040205080304" pitchFamily="49" charset="-128"/>
                <a:cs typeface="Arial" panose="020B0604020202020204" pitchFamily="34" charset="0"/>
              </a:rPr>
              <a:t>Here and now</a:t>
            </a:r>
          </a:p>
        </p:txBody>
      </p:sp>
      <p:sp>
        <p:nvSpPr>
          <p:cNvPr id="46097" name="Text Box 25">
            <a:extLst>
              <a:ext uri="{FF2B5EF4-FFF2-40B4-BE49-F238E27FC236}">
                <a16:creationId xmlns:a16="http://schemas.microsoft.com/office/drawing/2014/main" id="{85D52564-1DAB-4B49-8627-5F3D60BDEAD9}"/>
              </a:ext>
            </a:extLst>
          </p:cNvPr>
          <p:cNvSpPr txBox="1">
            <a:spLocks noChangeArrowheads="1"/>
          </p:cNvSpPr>
          <p:nvPr/>
        </p:nvSpPr>
        <p:spPr bwMode="auto">
          <a:xfrm>
            <a:off x="1847850" y="260351"/>
            <a:ext cx="457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a:cs typeface="Arial" panose="020B0604020202020204" pitchFamily="34" charset="0"/>
            </a:endParaRPr>
          </a:p>
        </p:txBody>
      </p:sp>
      <p:sp>
        <p:nvSpPr>
          <p:cNvPr id="28" name="Text Box 24">
            <a:extLst>
              <a:ext uri="{FF2B5EF4-FFF2-40B4-BE49-F238E27FC236}">
                <a16:creationId xmlns:a16="http://schemas.microsoft.com/office/drawing/2014/main" id="{4266456C-A07B-4388-8CC4-F25D2D0C4963}"/>
              </a:ext>
            </a:extLst>
          </p:cNvPr>
          <p:cNvSpPr txBox="1">
            <a:spLocks noChangeArrowheads="1"/>
          </p:cNvSpPr>
          <p:nvPr/>
        </p:nvSpPr>
        <p:spPr bwMode="auto">
          <a:xfrm>
            <a:off x="2351787" y="4282028"/>
            <a:ext cx="7706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2: </a:t>
            </a:r>
            <a:r>
              <a:rPr lang="en-GB" altLang="en-US" sz="2400">
                <a:ea typeface="MS Mincho" panose="02020609040205080304" pitchFamily="49" charset="-128"/>
                <a:cs typeface="Arial" panose="020B0604020202020204" pitchFamily="34" charset="0"/>
              </a:rPr>
              <a:t>More detailed here and now, describing things</a:t>
            </a:r>
          </a:p>
        </p:txBody>
      </p:sp>
      <p:sp>
        <p:nvSpPr>
          <p:cNvPr id="2" name="TextBox 1">
            <a:extLst>
              <a:ext uri="{FF2B5EF4-FFF2-40B4-BE49-F238E27FC236}">
                <a16:creationId xmlns:a16="http://schemas.microsoft.com/office/drawing/2014/main" id="{7B4E6A82-3CE4-44D8-B317-5632658EECA3}"/>
              </a:ext>
            </a:extLst>
          </p:cNvPr>
          <p:cNvSpPr txBox="1"/>
          <p:nvPr/>
        </p:nvSpPr>
        <p:spPr>
          <a:xfrm>
            <a:off x="3112428" y="6150844"/>
            <a:ext cx="1609028" cy="369332"/>
          </a:xfrm>
          <a:prstGeom prst="rect">
            <a:avLst/>
          </a:prstGeom>
          <a:noFill/>
        </p:spPr>
        <p:txBody>
          <a:bodyPr wrap="square" rtlCol="0">
            <a:spAutoFit/>
          </a:bodyPr>
          <a:lstStyle/>
          <a:p>
            <a:r>
              <a:rPr lang="en-GB"/>
              <a:t>What’s that?</a:t>
            </a:r>
          </a:p>
        </p:txBody>
      </p:sp>
      <p:sp>
        <p:nvSpPr>
          <p:cNvPr id="30" name="TextBox 29">
            <a:extLst>
              <a:ext uri="{FF2B5EF4-FFF2-40B4-BE49-F238E27FC236}">
                <a16:creationId xmlns:a16="http://schemas.microsoft.com/office/drawing/2014/main" id="{4EB432EA-1CD1-4BA8-9FE8-43218E0E4653}"/>
              </a:ext>
            </a:extLst>
          </p:cNvPr>
          <p:cNvSpPr txBox="1"/>
          <p:nvPr/>
        </p:nvSpPr>
        <p:spPr>
          <a:xfrm>
            <a:off x="7224364" y="6244536"/>
            <a:ext cx="1609028" cy="369332"/>
          </a:xfrm>
          <a:prstGeom prst="rect">
            <a:avLst/>
          </a:prstGeom>
          <a:noFill/>
        </p:spPr>
        <p:txBody>
          <a:bodyPr wrap="square" rtlCol="0">
            <a:spAutoFit/>
          </a:bodyPr>
          <a:lstStyle/>
          <a:p>
            <a:r>
              <a:rPr lang="en-GB"/>
              <a:t>Who is it?</a:t>
            </a:r>
          </a:p>
        </p:txBody>
      </p:sp>
      <p:sp>
        <p:nvSpPr>
          <p:cNvPr id="31" name="TextBox 30">
            <a:extLst>
              <a:ext uri="{FF2B5EF4-FFF2-40B4-BE49-F238E27FC236}">
                <a16:creationId xmlns:a16="http://schemas.microsoft.com/office/drawing/2014/main" id="{486AB9B6-0E16-4CA6-A768-97C083076635}"/>
              </a:ext>
            </a:extLst>
          </p:cNvPr>
          <p:cNvSpPr txBox="1"/>
          <p:nvPr/>
        </p:nvSpPr>
        <p:spPr>
          <a:xfrm>
            <a:off x="8754636" y="5676859"/>
            <a:ext cx="1609028" cy="369332"/>
          </a:xfrm>
          <a:prstGeom prst="rect">
            <a:avLst/>
          </a:prstGeom>
          <a:noFill/>
        </p:spPr>
        <p:txBody>
          <a:bodyPr wrap="square" rtlCol="0">
            <a:spAutoFit/>
          </a:bodyPr>
          <a:lstStyle/>
          <a:p>
            <a:r>
              <a:rPr lang="en-GB"/>
              <a:t>Where is X?</a:t>
            </a:r>
          </a:p>
        </p:txBody>
      </p:sp>
      <p:sp>
        <p:nvSpPr>
          <p:cNvPr id="32" name="TextBox 31">
            <a:extLst>
              <a:ext uri="{FF2B5EF4-FFF2-40B4-BE49-F238E27FC236}">
                <a16:creationId xmlns:a16="http://schemas.microsoft.com/office/drawing/2014/main" id="{9037E7C1-5A77-4DC7-8236-1CDADE936B90}"/>
              </a:ext>
            </a:extLst>
          </p:cNvPr>
          <p:cNvSpPr txBox="1"/>
          <p:nvPr/>
        </p:nvSpPr>
        <p:spPr>
          <a:xfrm>
            <a:off x="5411555" y="5505242"/>
            <a:ext cx="2016590" cy="369332"/>
          </a:xfrm>
          <a:prstGeom prst="rect">
            <a:avLst/>
          </a:prstGeom>
          <a:noFill/>
        </p:spPr>
        <p:txBody>
          <a:bodyPr wrap="square" rtlCol="0">
            <a:spAutoFit/>
          </a:bodyPr>
          <a:lstStyle/>
          <a:p>
            <a:r>
              <a:rPr lang="en-GB"/>
              <a:t>Find one like this</a:t>
            </a:r>
          </a:p>
        </p:txBody>
      </p:sp>
      <p:sp>
        <p:nvSpPr>
          <p:cNvPr id="33" name="TextBox 32">
            <a:extLst>
              <a:ext uri="{FF2B5EF4-FFF2-40B4-BE49-F238E27FC236}">
                <a16:creationId xmlns:a16="http://schemas.microsoft.com/office/drawing/2014/main" id="{4B91253D-25E7-4ACC-955F-62EE212804A9}"/>
              </a:ext>
            </a:extLst>
          </p:cNvPr>
          <p:cNvSpPr txBox="1"/>
          <p:nvPr/>
        </p:nvSpPr>
        <p:spPr>
          <a:xfrm>
            <a:off x="2133600" y="4888711"/>
            <a:ext cx="2159860" cy="369332"/>
          </a:xfrm>
          <a:prstGeom prst="rect">
            <a:avLst/>
          </a:prstGeom>
          <a:noFill/>
        </p:spPr>
        <p:txBody>
          <a:bodyPr wrap="square" rtlCol="0">
            <a:spAutoFit/>
          </a:bodyPr>
          <a:lstStyle/>
          <a:p>
            <a:r>
              <a:rPr lang="en-GB"/>
              <a:t>What’s happening?</a:t>
            </a:r>
          </a:p>
        </p:txBody>
      </p:sp>
      <p:sp>
        <p:nvSpPr>
          <p:cNvPr id="34" name="TextBox 33">
            <a:extLst>
              <a:ext uri="{FF2B5EF4-FFF2-40B4-BE49-F238E27FC236}">
                <a16:creationId xmlns:a16="http://schemas.microsoft.com/office/drawing/2014/main" id="{B111F2C3-A63E-4582-A4AD-3E51EF09A5A4}"/>
              </a:ext>
            </a:extLst>
          </p:cNvPr>
          <p:cNvSpPr txBox="1"/>
          <p:nvPr/>
        </p:nvSpPr>
        <p:spPr>
          <a:xfrm>
            <a:off x="4687859" y="4705704"/>
            <a:ext cx="3561883" cy="369332"/>
          </a:xfrm>
          <a:prstGeom prst="rect">
            <a:avLst/>
          </a:prstGeom>
          <a:noFill/>
        </p:spPr>
        <p:txBody>
          <a:bodyPr wrap="square" rtlCol="0">
            <a:spAutoFit/>
          </a:bodyPr>
          <a:lstStyle/>
          <a:p>
            <a:r>
              <a:rPr lang="en-GB"/>
              <a:t>Find something that is a mammal</a:t>
            </a:r>
          </a:p>
        </p:txBody>
      </p:sp>
      <p:sp>
        <p:nvSpPr>
          <p:cNvPr id="35" name="TextBox 34">
            <a:extLst>
              <a:ext uri="{FF2B5EF4-FFF2-40B4-BE49-F238E27FC236}">
                <a16:creationId xmlns:a16="http://schemas.microsoft.com/office/drawing/2014/main" id="{29347C9E-7524-4C2E-8B3C-1070FA17B0FB}"/>
              </a:ext>
            </a:extLst>
          </p:cNvPr>
          <p:cNvSpPr txBox="1"/>
          <p:nvPr/>
        </p:nvSpPr>
        <p:spPr>
          <a:xfrm>
            <a:off x="7933468" y="4924401"/>
            <a:ext cx="2580317" cy="369332"/>
          </a:xfrm>
          <a:prstGeom prst="rect">
            <a:avLst/>
          </a:prstGeom>
          <a:noFill/>
        </p:spPr>
        <p:txBody>
          <a:bodyPr wrap="square" rtlCol="0">
            <a:spAutoFit/>
          </a:bodyPr>
          <a:lstStyle/>
          <a:p>
            <a:r>
              <a:rPr lang="en-GB"/>
              <a:t>How are these different?</a:t>
            </a:r>
          </a:p>
        </p:txBody>
      </p:sp>
      <p:sp>
        <p:nvSpPr>
          <p:cNvPr id="36" name="Text Box 24">
            <a:extLst>
              <a:ext uri="{FF2B5EF4-FFF2-40B4-BE49-F238E27FC236}">
                <a16:creationId xmlns:a16="http://schemas.microsoft.com/office/drawing/2014/main" id="{8B702BE8-1DB2-425F-A03D-6D02AECDC0C0}"/>
              </a:ext>
            </a:extLst>
          </p:cNvPr>
          <p:cNvSpPr txBox="1">
            <a:spLocks noChangeArrowheads="1"/>
          </p:cNvSpPr>
          <p:nvPr/>
        </p:nvSpPr>
        <p:spPr bwMode="auto">
          <a:xfrm>
            <a:off x="4221435" y="2941394"/>
            <a:ext cx="4855658" cy="76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3: </a:t>
            </a:r>
            <a:r>
              <a:rPr lang="en-GB" altLang="en-US" sz="2400">
                <a:ea typeface="MS Mincho" panose="02020609040205080304" pitchFamily="49" charset="-128"/>
                <a:cs typeface="Arial" panose="020B0604020202020204" pitchFamily="34" charset="0"/>
              </a:rPr>
              <a:t>Stories and events</a:t>
            </a:r>
          </a:p>
        </p:txBody>
      </p:sp>
      <p:sp>
        <p:nvSpPr>
          <p:cNvPr id="37" name="Text Box 24">
            <a:extLst>
              <a:ext uri="{FF2B5EF4-FFF2-40B4-BE49-F238E27FC236}">
                <a16:creationId xmlns:a16="http://schemas.microsoft.com/office/drawing/2014/main" id="{E72387D7-4BF8-42EA-86AF-2D191802A6FE}"/>
              </a:ext>
            </a:extLst>
          </p:cNvPr>
          <p:cNvSpPr txBox="1">
            <a:spLocks noChangeArrowheads="1"/>
          </p:cNvSpPr>
          <p:nvPr/>
        </p:nvSpPr>
        <p:spPr bwMode="auto">
          <a:xfrm>
            <a:off x="6176685" y="1510357"/>
            <a:ext cx="4855658" cy="76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ea typeface="MS Mincho" panose="02020609040205080304" pitchFamily="49" charset="-128"/>
                <a:cs typeface="Arial" panose="020B0604020202020204" pitchFamily="34" charset="0"/>
              </a:rPr>
              <a:t>Level 4: </a:t>
            </a:r>
            <a:r>
              <a:rPr lang="en-GB" altLang="en-US" sz="2400">
                <a:ea typeface="MS Mincho" panose="02020609040205080304" pitchFamily="49" charset="-128"/>
                <a:cs typeface="Arial" panose="020B0604020202020204" pitchFamily="34" charset="0"/>
              </a:rPr>
              <a:t>Analysing &amp; reasoning</a:t>
            </a:r>
          </a:p>
        </p:txBody>
      </p:sp>
      <p:sp>
        <p:nvSpPr>
          <p:cNvPr id="38" name="TextBox 37">
            <a:extLst>
              <a:ext uri="{FF2B5EF4-FFF2-40B4-BE49-F238E27FC236}">
                <a16:creationId xmlns:a16="http://schemas.microsoft.com/office/drawing/2014/main" id="{3B5CD1DF-D930-4CBB-9FCA-9410785FA461}"/>
              </a:ext>
            </a:extLst>
          </p:cNvPr>
          <p:cNvSpPr txBox="1"/>
          <p:nvPr/>
        </p:nvSpPr>
        <p:spPr>
          <a:xfrm>
            <a:off x="4287260" y="3452876"/>
            <a:ext cx="1889425" cy="369332"/>
          </a:xfrm>
          <a:prstGeom prst="rect">
            <a:avLst/>
          </a:prstGeom>
          <a:noFill/>
        </p:spPr>
        <p:txBody>
          <a:bodyPr wrap="square" rtlCol="0">
            <a:spAutoFit/>
          </a:bodyPr>
          <a:lstStyle/>
          <a:p>
            <a:r>
              <a:rPr lang="en-GB"/>
              <a:t>Tell me how to…</a:t>
            </a:r>
          </a:p>
        </p:txBody>
      </p:sp>
      <p:sp>
        <p:nvSpPr>
          <p:cNvPr id="39" name="TextBox 38">
            <a:extLst>
              <a:ext uri="{FF2B5EF4-FFF2-40B4-BE49-F238E27FC236}">
                <a16:creationId xmlns:a16="http://schemas.microsoft.com/office/drawing/2014/main" id="{4D26C7E7-BD53-4D72-902B-942AEBBAFA7B}"/>
              </a:ext>
            </a:extLst>
          </p:cNvPr>
          <p:cNvSpPr txBox="1"/>
          <p:nvPr/>
        </p:nvSpPr>
        <p:spPr>
          <a:xfrm>
            <a:off x="6205093" y="1911603"/>
            <a:ext cx="1823785" cy="369332"/>
          </a:xfrm>
          <a:prstGeom prst="rect">
            <a:avLst/>
          </a:prstGeom>
          <a:noFill/>
        </p:spPr>
        <p:txBody>
          <a:bodyPr wrap="square" rtlCol="0">
            <a:spAutoFit/>
          </a:bodyPr>
          <a:lstStyle/>
          <a:p>
            <a:r>
              <a:rPr lang="en-GB"/>
              <a:t>How could we…?</a:t>
            </a:r>
          </a:p>
        </p:txBody>
      </p:sp>
      <p:sp>
        <p:nvSpPr>
          <p:cNvPr id="40" name="TextBox 39">
            <a:extLst>
              <a:ext uri="{FF2B5EF4-FFF2-40B4-BE49-F238E27FC236}">
                <a16:creationId xmlns:a16="http://schemas.microsoft.com/office/drawing/2014/main" id="{4C4C910E-BBE1-447C-876A-17E9C7B03B72}"/>
              </a:ext>
            </a:extLst>
          </p:cNvPr>
          <p:cNvSpPr txBox="1"/>
          <p:nvPr/>
        </p:nvSpPr>
        <p:spPr>
          <a:xfrm>
            <a:off x="8249743" y="2717289"/>
            <a:ext cx="3245608" cy="369332"/>
          </a:xfrm>
          <a:prstGeom prst="rect">
            <a:avLst/>
          </a:prstGeom>
          <a:noFill/>
        </p:spPr>
        <p:txBody>
          <a:bodyPr wrap="square" rtlCol="0">
            <a:spAutoFit/>
          </a:bodyPr>
          <a:lstStyle/>
          <a:p>
            <a:r>
              <a:rPr lang="en-GB"/>
              <a:t>What will happen next?</a:t>
            </a:r>
          </a:p>
        </p:txBody>
      </p:sp>
      <p:sp>
        <p:nvSpPr>
          <p:cNvPr id="41" name="TextBox 40">
            <a:extLst>
              <a:ext uri="{FF2B5EF4-FFF2-40B4-BE49-F238E27FC236}">
                <a16:creationId xmlns:a16="http://schemas.microsoft.com/office/drawing/2014/main" id="{FB5A6D48-4FAA-42F1-B48D-FA697648816A}"/>
              </a:ext>
            </a:extLst>
          </p:cNvPr>
          <p:cNvSpPr txBox="1"/>
          <p:nvPr/>
        </p:nvSpPr>
        <p:spPr>
          <a:xfrm>
            <a:off x="6791214" y="3604393"/>
            <a:ext cx="3245608" cy="369332"/>
          </a:xfrm>
          <a:prstGeom prst="rect">
            <a:avLst/>
          </a:prstGeom>
          <a:noFill/>
        </p:spPr>
        <p:txBody>
          <a:bodyPr wrap="square" rtlCol="0">
            <a:spAutoFit/>
          </a:bodyPr>
          <a:lstStyle/>
          <a:p>
            <a:r>
              <a:rPr lang="en-GB"/>
              <a:t>What is a… (definition)?</a:t>
            </a:r>
          </a:p>
        </p:txBody>
      </p:sp>
      <p:sp>
        <p:nvSpPr>
          <p:cNvPr id="42" name="TextBox 41">
            <a:extLst>
              <a:ext uri="{FF2B5EF4-FFF2-40B4-BE49-F238E27FC236}">
                <a16:creationId xmlns:a16="http://schemas.microsoft.com/office/drawing/2014/main" id="{0EDF27D8-CE74-4BED-8001-BBDE184625A5}"/>
              </a:ext>
            </a:extLst>
          </p:cNvPr>
          <p:cNvSpPr txBox="1"/>
          <p:nvPr/>
        </p:nvSpPr>
        <p:spPr>
          <a:xfrm>
            <a:off x="7638757" y="2219549"/>
            <a:ext cx="2724907" cy="369332"/>
          </a:xfrm>
          <a:prstGeom prst="rect">
            <a:avLst/>
          </a:prstGeom>
          <a:noFill/>
        </p:spPr>
        <p:txBody>
          <a:bodyPr wrap="square" rtlCol="0">
            <a:spAutoFit/>
          </a:bodyPr>
          <a:lstStyle/>
          <a:p>
            <a:r>
              <a:rPr lang="en-GB"/>
              <a:t>What will happen if…?</a:t>
            </a:r>
          </a:p>
        </p:txBody>
      </p:sp>
      <p:sp>
        <p:nvSpPr>
          <p:cNvPr id="43" name="TextBox 42">
            <a:extLst>
              <a:ext uri="{FF2B5EF4-FFF2-40B4-BE49-F238E27FC236}">
                <a16:creationId xmlns:a16="http://schemas.microsoft.com/office/drawing/2014/main" id="{CF24A7FA-9ECD-42C8-97D1-969E3D70B05C}"/>
              </a:ext>
            </a:extLst>
          </p:cNvPr>
          <p:cNvSpPr txBox="1"/>
          <p:nvPr/>
        </p:nvSpPr>
        <p:spPr>
          <a:xfrm>
            <a:off x="9208558" y="1856203"/>
            <a:ext cx="1823785" cy="369332"/>
          </a:xfrm>
          <a:prstGeom prst="rect">
            <a:avLst/>
          </a:prstGeom>
          <a:noFill/>
        </p:spPr>
        <p:txBody>
          <a:bodyPr wrap="square" rtlCol="0">
            <a:spAutoFit/>
          </a:bodyPr>
          <a:lstStyle/>
          <a:p>
            <a:r>
              <a:rPr lang="en-GB"/>
              <a:t>Why…?</a:t>
            </a:r>
          </a:p>
        </p:txBody>
      </p:sp>
      <p:sp>
        <p:nvSpPr>
          <p:cNvPr id="44" name="TextBox 43">
            <a:extLst>
              <a:ext uri="{FF2B5EF4-FFF2-40B4-BE49-F238E27FC236}">
                <a16:creationId xmlns:a16="http://schemas.microsoft.com/office/drawing/2014/main" id="{E5793562-4A51-4F9A-A2FA-11D7FA3AB3FF}"/>
              </a:ext>
            </a:extLst>
          </p:cNvPr>
          <p:cNvSpPr txBox="1"/>
          <p:nvPr/>
        </p:nvSpPr>
        <p:spPr>
          <a:xfrm>
            <a:off x="368773" y="10322"/>
            <a:ext cx="7585510" cy="1200329"/>
          </a:xfrm>
          <a:prstGeom prst="rect">
            <a:avLst/>
          </a:prstGeom>
          <a:noFill/>
        </p:spPr>
        <p:txBody>
          <a:bodyPr wrap="square" lIns="91440" tIns="45720" rIns="91440" bIns="45720" rtlCol="0" anchor="t">
            <a:spAutoFit/>
          </a:bodyPr>
          <a:lstStyle/>
          <a:p>
            <a:r>
              <a:rPr lang="en-GB" sz="3600">
                <a:solidFill>
                  <a:srgbClr val="542341"/>
                </a:solidFill>
                <a:latin typeface="Arial" panose="020B0604020202020204" pitchFamily="34" charset="0"/>
                <a:cs typeface="Arial" panose="020B0604020202020204" pitchFamily="34" charset="0"/>
              </a:rPr>
              <a:t>Practise differentiating your questions</a:t>
            </a:r>
          </a:p>
        </p:txBody>
      </p:sp>
      <p:pic>
        <p:nvPicPr>
          <p:cNvPr id="45" name="Picture 44">
            <a:extLst>
              <a:ext uri="{FF2B5EF4-FFF2-40B4-BE49-F238E27FC236}">
                <a16:creationId xmlns:a16="http://schemas.microsoft.com/office/drawing/2014/main" id="{F269C69A-68E0-4665-A5C1-E166C333E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0590" y="5392101"/>
            <a:ext cx="1464129" cy="1464129"/>
          </a:xfrm>
          <a:prstGeom prst="rect">
            <a:avLst/>
          </a:prstGeom>
        </p:spPr>
      </p:pic>
      <p:cxnSp>
        <p:nvCxnSpPr>
          <p:cNvPr id="47" name="Straight Connector 46">
            <a:extLst>
              <a:ext uri="{FF2B5EF4-FFF2-40B4-BE49-F238E27FC236}">
                <a16:creationId xmlns:a16="http://schemas.microsoft.com/office/drawing/2014/main" id="{50F76F50-B791-4250-B660-32CCB302C91B}"/>
              </a:ext>
            </a:extLst>
          </p:cNvPr>
          <p:cNvCxnSpPr/>
          <p:nvPr/>
        </p:nvCxnSpPr>
        <p:spPr>
          <a:xfrm>
            <a:off x="614390" y="1306513"/>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CEE82700-DAD4-4F3A-889A-6C61558C5B9F}"/>
              </a:ext>
            </a:extLst>
          </p:cNvPr>
          <p:cNvSpPr/>
          <p:nvPr/>
        </p:nvSpPr>
        <p:spPr>
          <a:xfrm>
            <a:off x="10818536" y="1030290"/>
            <a:ext cx="1202776" cy="5612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sp>
        <p:nvSpPr>
          <p:cNvPr id="3" name="TextBox 2">
            <a:extLst>
              <a:ext uri="{FF2B5EF4-FFF2-40B4-BE49-F238E27FC236}">
                <a16:creationId xmlns:a16="http://schemas.microsoft.com/office/drawing/2014/main" id="{5673980D-1B8D-440F-9CA6-64285AB39DC1}"/>
              </a:ext>
            </a:extLst>
          </p:cNvPr>
          <p:cNvSpPr txBox="1"/>
          <p:nvPr/>
        </p:nvSpPr>
        <p:spPr>
          <a:xfrm>
            <a:off x="353642" y="1697798"/>
            <a:ext cx="3074224" cy="2308324"/>
          </a:xfrm>
          <a:prstGeom prst="rect">
            <a:avLst/>
          </a:prstGeom>
          <a:noFill/>
        </p:spPr>
        <p:txBody>
          <a:bodyPr wrap="square" rtlCol="0">
            <a:spAutoFit/>
          </a:bodyPr>
          <a:lstStyle/>
          <a:p>
            <a:r>
              <a:rPr lang="en-GB" sz="2400">
                <a:solidFill>
                  <a:srgbClr val="552343"/>
                </a:solidFill>
                <a:latin typeface="Arial" panose="020B0604020202020204" pitchFamily="34" charset="0"/>
                <a:cs typeface="Arial" panose="020B0604020202020204" pitchFamily="34" charset="0"/>
              </a:rPr>
              <a:t>Choose a text that you are currently reading or a paragraph on a current topic from your lessons </a:t>
            </a:r>
          </a:p>
        </p:txBody>
      </p:sp>
      <p:grpSp>
        <p:nvGrpSpPr>
          <p:cNvPr id="46" name="Google Shape;559;p42">
            <a:extLst>
              <a:ext uri="{FF2B5EF4-FFF2-40B4-BE49-F238E27FC236}">
                <a16:creationId xmlns:a16="http://schemas.microsoft.com/office/drawing/2014/main" id="{D170FC7A-2070-43CC-8609-7F6CCC450F22}"/>
              </a:ext>
            </a:extLst>
          </p:cNvPr>
          <p:cNvGrpSpPr/>
          <p:nvPr/>
        </p:nvGrpSpPr>
        <p:grpSpPr>
          <a:xfrm>
            <a:off x="7566536" y="90943"/>
            <a:ext cx="2651072" cy="606556"/>
            <a:chOff x="1164129" y="1369202"/>
            <a:chExt cx="4656517" cy="1369202"/>
          </a:xfrm>
        </p:grpSpPr>
        <p:sp>
          <p:nvSpPr>
            <p:cNvPr id="48" name="Google Shape;560;p42">
              <a:extLst>
                <a:ext uri="{FF2B5EF4-FFF2-40B4-BE49-F238E27FC236}">
                  <a16:creationId xmlns:a16="http://schemas.microsoft.com/office/drawing/2014/main" id="{D6D195EC-252C-4A87-9CD2-3F8613DC3466}"/>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49" name="Google Shape;561;p42">
              <a:extLst>
                <a:ext uri="{FF2B5EF4-FFF2-40B4-BE49-F238E27FC236}">
                  <a16:creationId xmlns:a16="http://schemas.microsoft.com/office/drawing/2014/main" id="{C517F51B-E23C-4E5D-9119-957E800B0A4C}"/>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
        <p:nvSpPr>
          <p:cNvPr id="50" name="Rectangle: Rounded Corners 49">
            <a:extLst>
              <a:ext uri="{FF2B5EF4-FFF2-40B4-BE49-F238E27FC236}">
                <a16:creationId xmlns:a16="http://schemas.microsoft.com/office/drawing/2014/main" id="{936B0DA8-227B-4EF3-8DF4-04B619547C84}"/>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33839654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64E8875-00F0-49EC-921B-08DF48F93C15}"/>
              </a:ext>
            </a:extLst>
          </p:cNvPr>
          <p:cNvSpPr txBox="1"/>
          <p:nvPr/>
        </p:nvSpPr>
        <p:spPr>
          <a:xfrm>
            <a:off x="360411" y="62012"/>
            <a:ext cx="7001414" cy="1200329"/>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2: </a:t>
            </a:r>
            <a:r>
              <a:rPr lang="en-GB" sz="3600">
                <a:solidFill>
                  <a:srgbClr val="542341"/>
                </a:solidFill>
                <a:latin typeface="Arial" panose="020B0604020202020204" pitchFamily="34" charset="0"/>
                <a:cs typeface="Arial" panose="020B0604020202020204" pitchFamily="34" charset="0"/>
              </a:rPr>
              <a:t>Teach organisation and study skills</a:t>
            </a:r>
          </a:p>
        </p:txBody>
      </p:sp>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990" y="5393871"/>
            <a:ext cx="1464129" cy="1464129"/>
          </a:xfrm>
          <a:prstGeom prst="rect">
            <a:avLst/>
          </a:prstGeom>
        </p:spPr>
      </p:pic>
      <p:cxnSp>
        <p:nvCxnSpPr>
          <p:cNvPr id="5" name="Straight Connector 4">
            <a:extLst>
              <a:ext uri="{FF2B5EF4-FFF2-40B4-BE49-F238E27FC236}">
                <a16:creationId xmlns:a16="http://schemas.microsoft.com/office/drawing/2014/main" id="{9C2C02F3-7292-4DF0-83A3-1D78518FE4A8}"/>
              </a:ext>
            </a:extLst>
          </p:cNvPr>
          <p:cNvCxnSpPr/>
          <p:nvPr/>
        </p:nvCxnSpPr>
        <p:spPr>
          <a:xfrm>
            <a:off x="592788" y="131024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449736" y="1600903"/>
            <a:ext cx="6912090" cy="4611519"/>
          </a:xfrm>
          <a:prstGeom prst="rect">
            <a:avLst/>
          </a:prstGeom>
        </p:spPr>
        <p:txBody>
          <a:bodyPr wrap="square">
            <a:spAutoFit/>
          </a:bodyPr>
          <a:lstStyle/>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Teach how to plan a </a:t>
            </a:r>
            <a:r>
              <a:rPr lang="en-GB" sz="2800" b="1">
                <a:solidFill>
                  <a:schemeClr val="accent2"/>
                </a:solidFill>
                <a:latin typeface="Arial" panose="020B0604020202020204" pitchFamily="34" charset="0"/>
                <a:cs typeface="Arial" panose="020B0604020202020204" pitchFamily="34" charset="0"/>
              </a:rPr>
              <a:t>study timetable</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Explicitly teach </a:t>
            </a:r>
            <a:r>
              <a:rPr lang="en-GB" sz="2800" b="1">
                <a:solidFill>
                  <a:schemeClr val="accent2"/>
                </a:solidFill>
                <a:latin typeface="Arial" panose="020B0604020202020204" pitchFamily="34" charset="0"/>
                <a:cs typeface="Arial" panose="020B0604020202020204" pitchFamily="34" charset="0"/>
              </a:rPr>
              <a:t>revision skills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Teach </a:t>
            </a:r>
            <a:r>
              <a:rPr lang="en-GB" sz="2800" b="1">
                <a:solidFill>
                  <a:schemeClr val="accent2"/>
                </a:solidFill>
                <a:latin typeface="Arial" panose="020B0604020202020204" pitchFamily="34" charset="0"/>
                <a:cs typeface="Arial" panose="020B0604020202020204" pitchFamily="34" charset="0"/>
              </a:rPr>
              <a:t>prioritisation and time management </a:t>
            </a:r>
            <a:r>
              <a:rPr lang="en-GB" sz="2800">
                <a:solidFill>
                  <a:srgbClr val="542341"/>
                </a:solidFill>
                <a:latin typeface="Arial" panose="020B0604020202020204" pitchFamily="34" charset="0"/>
                <a:cs typeface="Arial" panose="020B0604020202020204" pitchFamily="34" charset="0"/>
              </a:rPr>
              <a:t>skills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Teach young people how to use a </a:t>
            </a:r>
            <a:r>
              <a:rPr lang="en-GB" sz="2800" b="1">
                <a:solidFill>
                  <a:schemeClr val="accent2"/>
                </a:solidFill>
                <a:latin typeface="Arial" panose="020B0604020202020204" pitchFamily="34" charset="0"/>
                <a:cs typeface="Arial" panose="020B0604020202020204" pitchFamily="34" charset="0"/>
              </a:rPr>
              <a:t>homework planner</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Teach </a:t>
            </a:r>
            <a:r>
              <a:rPr lang="en-GB" sz="2800" b="1">
                <a:solidFill>
                  <a:schemeClr val="accent2"/>
                </a:solidFill>
                <a:latin typeface="Arial" panose="020B0604020202020204" pitchFamily="34" charset="0"/>
                <a:cs typeface="Arial" panose="020B0604020202020204" pitchFamily="34" charset="0"/>
              </a:rPr>
              <a:t>vocabulary for exams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Teach how to write a </a:t>
            </a:r>
            <a:r>
              <a:rPr lang="en-GB" sz="2800" b="1">
                <a:solidFill>
                  <a:schemeClr val="accent2"/>
                </a:solidFill>
                <a:latin typeface="Arial" panose="020B0604020202020204" pitchFamily="34" charset="0"/>
                <a:cs typeface="Arial" panose="020B0604020202020204" pitchFamily="34" charset="0"/>
              </a:rPr>
              <a:t>task list</a:t>
            </a:r>
            <a:r>
              <a:rPr lang="en-GB" sz="2800">
                <a:solidFill>
                  <a:srgbClr val="542341"/>
                </a:solidFill>
                <a:latin typeface="Arial" panose="020B0604020202020204" pitchFamily="34" charset="0"/>
                <a:cs typeface="Arial" panose="020B0604020202020204" pitchFamily="34" charset="0"/>
              </a:rPr>
              <a:t> and tick things off when done</a:t>
            </a:r>
          </a:p>
        </p:txBody>
      </p:sp>
      <p:pic>
        <p:nvPicPr>
          <p:cNvPr id="18" name="Picture 17">
            <a:extLst>
              <a:ext uri="{FF2B5EF4-FFF2-40B4-BE49-F238E27FC236}">
                <a16:creationId xmlns:a16="http://schemas.microsoft.com/office/drawing/2014/main" id="{2F8306D3-004D-49F4-9B58-41FE9B8F6939}"/>
              </a:ext>
            </a:extLst>
          </p:cNvPr>
          <p:cNvPicPr>
            <a:picLocks noChangeAspect="1"/>
          </p:cNvPicPr>
          <p:nvPr/>
        </p:nvPicPr>
        <p:blipFill>
          <a:blip r:embed="rId4"/>
          <a:stretch>
            <a:fillRect/>
          </a:stretch>
        </p:blipFill>
        <p:spPr>
          <a:xfrm>
            <a:off x="7361825" y="1678617"/>
            <a:ext cx="4085230" cy="3574576"/>
          </a:xfrm>
          <a:prstGeom prst="rect">
            <a:avLst/>
          </a:prstGeom>
        </p:spPr>
      </p:pic>
      <p:grpSp>
        <p:nvGrpSpPr>
          <p:cNvPr id="11" name="Google Shape;559;p42">
            <a:extLst>
              <a:ext uri="{FF2B5EF4-FFF2-40B4-BE49-F238E27FC236}">
                <a16:creationId xmlns:a16="http://schemas.microsoft.com/office/drawing/2014/main" id="{F842C91C-072C-4477-818E-0F6F970720A4}"/>
              </a:ext>
            </a:extLst>
          </p:cNvPr>
          <p:cNvGrpSpPr/>
          <p:nvPr/>
        </p:nvGrpSpPr>
        <p:grpSpPr>
          <a:xfrm>
            <a:off x="7566536" y="90943"/>
            <a:ext cx="2651072" cy="606556"/>
            <a:chOff x="1164129" y="1369202"/>
            <a:chExt cx="4656517" cy="1369202"/>
          </a:xfrm>
        </p:grpSpPr>
        <p:sp>
          <p:nvSpPr>
            <p:cNvPr id="12" name="Google Shape;560;p42">
              <a:extLst>
                <a:ext uri="{FF2B5EF4-FFF2-40B4-BE49-F238E27FC236}">
                  <a16:creationId xmlns:a16="http://schemas.microsoft.com/office/drawing/2014/main" id="{1003885D-8016-4269-BF38-D9C4D1A3AF50}"/>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9" name="Google Shape;561;p42">
              <a:extLst>
                <a:ext uri="{FF2B5EF4-FFF2-40B4-BE49-F238E27FC236}">
                  <a16:creationId xmlns:a16="http://schemas.microsoft.com/office/drawing/2014/main" id="{9DBE719F-C6E5-4F5F-BFB0-B8F52A0D4BE5}"/>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
        <p:nvSpPr>
          <p:cNvPr id="20" name="Rectangle: Rounded Corners 19">
            <a:extLst>
              <a:ext uri="{FF2B5EF4-FFF2-40B4-BE49-F238E27FC236}">
                <a16:creationId xmlns:a16="http://schemas.microsoft.com/office/drawing/2014/main" id="{52EEF288-8BA4-4FF3-9539-FA61AFCDCE8D}"/>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2868985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504148" y="438531"/>
            <a:ext cx="7904356"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What is DLD caused by?</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504147" y="1832830"/>
            <a:ext cx="10908919" cy="4180632"/>
          </a:xfrm>
          <a:prstGeom prst="rect">
            <a:avLst/>
          </a:prstGeom>
        </p:spPr>
        <p:txBody>
          <a:bodyPr wrap="square" lIns="91440" tIns="45720" rIns="91440" bIns="45720" anchor="t">
            <a:spAutoFit/>
          </a:bodyPr>
          <a:lstStyle/>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No known cause</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DLD is caused by a complex interaction between genetic and environmental risk factors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The profile of risk factors will vary between individuals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These risk factors appear to have subtle impacts on the way the brain learns language</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DLD can </a:t>
            </a:r>
            <a:r>
              <a:rPr lang="en-GB" sz="2800" b="1" u="sng">
                <a:solidFill>
                  <a:srgbClr val="542341"/>
                </a:solidFill>
                <a:latin typeface="Arial" panose="020B0604020202020204" pitchFamily="34" charset="0"/>
                <a:cs typeface="Arial" panose="020B0604020202020204" pitchFamily="34" charset="0"/>
              </a:rPr>
              <a:t>co-occur</a:t>
            </a:r>
            <a:r>
              <a:rPr lang="en-GB" sz="2800">
                <a:solidFill>
                  <a:srgbClr val="542341"/>
                </a:solidFill>
                <a:latin typeface="Arial" panose="020B0604020202020204" pitchFamily="34" charset="0"/>
                <a:cs typeface="Arial" panose="020B0604020202020204" pitchFamily="34" charset="0"/>
              </a:rPr>
              <a:t> with other conditions like dyslexia or ADHD</a:t>
            </a:r>
          </a:p>
          <a:p>
            <a:pPr marL="285750" indent="-285750">
              <a:spcAft>
                <a:spcPts val="1000"/>
              </a:spcAft>
              <a:buClr>
                <a:srgbClr val="F77F00"/>
              </a:buClr>
              <a:buFont typeface="Arial" panose="020B0604020202020204" pitchFamily="34" charset="0"/>
              <a:buChar char="•"/>
            </a:pPr>
            <a:endParaRPr lang="en-GB" sz="2800">
              <a:solidFill>
                <a:srgbClr val="54234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6278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7D409FB-E8EB-4A90-BEED-32E6B9A8C688}"/>
              </a:ext>
            </a:extLst>
          </p:cNvPr>
          <p:cNvSpPr txBox="1"/>
          <p:nvPr/>
        </p:nvSpPr>
        <p:spPr>
          <a:xfrm>
            <a:off x="211649" y="0"/>
            <a:ext cx="7929289" cy="1200329"/>
          </a:xfrm>
          <a:prstGeom prst="rect">
            <a:avLst/>
          </a:prstGeom>
          <a:noFill/>
        </p:spPr>
        <p:txBody>
          <a:bodyPr wrap="square" lIns="91440" tIns="45720" rIns="91440" bIns="45720" rtlCol="0" anchor="t">
            <a:spAutoFit/>
          </a:bodyPr>
          <a:lstStyle/>
          <a:p>
            <a:r>
              <a:rPr lang="en-GB" sz="3600">
                <a:solidFill>
                  <a:schemeClr val="accent2"/>
                </a:solidFill>
                <a:latin typeface="Arial" panose="020B0604020202020204" pitchFamily="34" charset="0"/>
                <a:cs typeface="Arial" panose="020B0604020202020204" pitchFamily="34" charset="0"/>
              </a:rPr>
              <a:t>Strategy 3: </a:t>
            </a:r>
            <a:r>
              <a:rPr lang="en-GB" sz="3600">
                <a:solidFill>
                  <a:srgbClr val="542341"/>
                </a:solidFill>
                <a:latin typeface="Arial" panose="020B0604020202020204" pitchFamily="34" charset="0"/>
                <a:cs typeface="Arial" panose="020B0604020202020204" pitchFamily="34" charset="0"/>
              </a:rPr>
              <a:t>Social-emotional wellbeing and self-advocacy</a:t>
            </a:r>
          </a:p>
        </p:txBody>
      </p:sp>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991" y="5393871"/>
            <a:ext cx="1464129" cy="1464129"/>
          </a:xfrm>
          <a:prstGeom prst="rect">
            <a:avLst/>
          </a:prstGeom>
        </p:spPr>
      </p:pic>
      <p:cxnSp>
        <p:nvCxnSpPr>
          <p:cNvPr id="5" name="Straight Connector 4">
            <a:extLst>
              <a:ext uri="{FF2B5EF4-FFF2-40B4-BE49-F238E27FC236}">
                <a16:creationId xmlns:a16="http://schemas.microsoft.com/office/drawing/2014/main" id="{9C2C02F3-7292-4DF0-83A3-1D78518FE4A8}"/>
              </a:ext>
            </a:extLst>
          </p:cNvPr>
          <p:cNvCxnSpPr/>
          <p:nvPr/>
        </p:nvCxnSpPr>
        <p:spPr>
          <a:xfrm>
            <a:off x="472868" y="129525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211649" y="1589681"/>
            <a:ext cx="10503342" cy="4437112"/>
          </a:xfrm>
          <a:prstGeom prst="rect">
            <a:avLst/>
          </a:prstGeom>
        </p:spPr>
        <p:txBody>
          <a:bodyPr wrap="square">
            <a:spAutoFit/>
          </a:bodyPr>
          <a:lstStyle/>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Build </a:t>
            </a:r>
            <a:r>
              <a:rPr lang="en-GB" sz="2800" b="1">
                <a:solidFill>
                  <a:schemeClr val="accent2"/>
                </a:solidFill>
                <a:latin typeface="Arial" panose="020B0604020202020204" pitchFamily="34" charset="0"/>
                <a:cs typeface="Arial" panose="020B0604020202020204" pitchFamily="34" charset="0"/>
              </a:rPr>
              <a:t>self-awareness</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Encourage them to </a:t>
            </a:r>
            <a:r>
              <a:rPr lang="en-GB" sz="2800" b="1">
                <a:solidFill>
                  <a:schemeClr val="accent2"/>
                </a:solidFill>
                <a:latin typeface="Arial" panose="020B0604020202020204" pitchFamily="34" charset="0"/>
                <a:cs typeface="Arial" panose="020B0604020202020204" pitchFamily="34" charset="0"/>
              </a:rPr>
              <a:t>say what helps </a:t>
            </a:r>
            <a:r>
              <a:rPr lang="en-GB" sz="2800">
                <a:solidFill>
                  <a:srgbClr val="542341"/>
                </a:solidFill>
                <a:latin typeface="Arial" panose="020B0604020202020204" pitchFamily="34" charset="0"/>
                <a:cs typeface="Arial" panose="020B0604020202020204" pitchFamily="34" charset="0"/>
              </a:rPr>
              <a:t>them</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Plan ways for them to </a:t>
            </a:r>
            <a:r>
              <a:rPr lang="en-GB" sz="2800" b="1">
                <a:solidFill>
                  <a:schemeClr val="accent2"/>
                </a:solidFill>
                <a:latin typeface="Arial" panose="020B0604020202020204" pitchFamily="34" charset="0"/>
                <a:cs typeface="Arial" panose="020B0604020202020204" pitchFamily="34" charset="0"/>
              </a:rPr>
              <a:t>ask for help discreetly</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Have </a:t>
            </a:r>
            <a:r>
              <a:rPr lang="en-GB" sz="2800" b="1">
                <a:solidFill>
                  <a:schemeClr val="accent2"/>
                </a:solidFill>
                <a:latin typeface="Arial" panose="020B0604020202020204" pitchFamily="34" charset="0"/>
                <a:cs typeface="Arial" panose="020B0604020202020204" pitchFamily="34" charset="0"/>
              </a:rPr>
              <a:t>visual alternatives </a:t>
            </a:r>
            <a:r>
              <a:rPr lang="en-GB" sz="2800">
                <a:solidFill>
                  <a:srgbClr val="542341"/>
                </a:solidFill>
                <a:latin typeface="Arial" panose="020B0604020202020204" pitchFamily="34" charset="0"/>
                <a:cs typeface="Arial" panose="020B0604020202020204" pitchFamily="34" charset="0"/>
              </a:rPr>
              <a:t>to ask for help</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Focus on </a:t>
            </a:r>
            <a:r>
              <a:rPr lang="en-GB" sz="2800" b="1">
                <a:solidFill>
                  <a:schemeClr val="accent2"/>
                </a:solidFill>
                <a:latin typeface="Arial" panose="020B0604020202020204" pitchFamily="34" charset="0"/>
                <a:cs typeface="Arial" panose="020B0604020202020204" pitchFamily="34" charset="0"/>
              </a:rPr>
              <a:t>strengths</a:t>
            </a:r>
            <a:r>
              <a:rPr lang="en-GB" sz="2800">
                <a:solidFill>
                  <a:srgbClr val="542341"/>
                </a:solidFill>
                <a:latin typeface="Arial" panose="020B0604020202020204" pitchFamily="34" charset="0"/>
                <a:cs typeface="Arial" panose="020B0604020202020204" pitchFamily="34" charset="0"/>
              </a:rPr>
              <a:t> and build confidence with these</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Promote </a:t>
            </a:r>
            <a:r>
              <a:rPr lang="en-GB" sz="2800" b="1">
                <a:solidFill>
                  <a:schemeClr val="accent2"/>
                </a:solidFill>
                <a:latin typeface="Arial" panose="020B0604020202020204" pitchFamily="34" charset="0"/>
                <a:cs typeface="Arial" panose="020B0604020202020204" pitchFamily="34" charset="0"/>
              </a:rPr>
              <a:t>independence</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Teach </a:t>
            </a:r>
            <a:r>
              <a:rPr lang="en-GB" sz="2800" b="1">
                <a:solidFill>
                  <a:schemeClr val="accent2"/>
                </a:solidFill>
                <a:latin typeface="Arial" panose="020B0604020202020204" pitchFamily="34" charset="0"/>
                <a:cs typeface="Arial" panose="020B0604020202020204" pitchFamily="34" charset="0"/>
              </a:rPr>
              <a:t>vocabulary for emotions</a:t>
            </a:r>
          </a:p>
          <a:p>
            <a:pPr marL="742950" lvl="1"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Build supportive and trusting </a:t>
            </a:r>
            <a:r>
              <a:rPr lang="en-GB" sz="2800" b="1">
                <a:solidFill>
                  <a:schemeClr val="accent2"/>
                </a:solidFill>
                <a:latin typeface="Arial" panose="020B0604020202020204" pitchFamily="34" charset="0"/>
                <a:cs typeface="Arial" panose="020B0604020202020204" pitchFamily="34" charset="0"/>
              </a:rPr>
              <a:t>relationships</a:t>
            </a:r>
          </a:p>
        </p:txBody>
      </p:sp>
      <p:pic>
        <p:nvPicPr>
          <p:cNvPr id="12" name="Picture 11">
            <a:extLst>
              <a:ext uri="{FF2B5EF4-FFF2-40B4-BE49-F238E27FC236}">
                <a16:creationId xmlns:a16="http://schemas.microsoft.com/office/drawing/2014/main" id="{0B36CC29-1CBB-42C0-8C65-9EE8D9A36FF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1295" y="2820812"/>
            <a:ext cx="1400705" cy="1974850"/>
          </a:xfrm>
          <a:prstGeom prst="rect">
            <a:avLst/>
          </a:prstGeom>
          <a:noFill/>
        </p:spPr>
      </p:pic>
      <p:grpSp>
        <p:nvGrpSpPr>
          <p:cNvPr id="13" name="Google Shape;559;p42">
            <a:extLst>
              <a:ext uri="{FF2B5EF4-FFF2-40B4-BE49-F238E27FC236}">
                <a16:creationId xmlns:a16="http://schemas.microsoft.com/office/drawing/2014/main" id="{03F81AA4-64CD-4291-BB90-9D7D411DBC3E}"/>
              </a:ext>
            </a:extLst>
          </p:cNvPr>
          <p:cNvGrpSpPr/>
          <p:nvPr/>
        </p:nvGrpSpPr>
        <p:grpSpPr>
          <a:xfrm>
            <a:off x="7566536" y="90943"/>
            <a:ext cx="2651072" cy="606556"/>
            <a:chOff x="1164129" y="1369202"/>
            <a:chExt cx="4656517" cy="1369202"/>
          </a:xfrm>
        </p:grpSpPr>
        <p:sp>
          <p:nvSpPr>
            <p:cNvPr id="14" name="Google Shape;560;p42">
              <a:extLst>
                <a:ext uri="{FF2B5EF4-FFF2-40B4-BE49-F238E27FC236}">
                  <a16:creationId xmlns:a16="http://schemas.microsoft.com/office/drawing/2014/main" id="{5F6A311B-C8EF-43B6-A46B-AD459F929921}"/>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8" name="Google Shape;561;p42">
              <a:extLst>
                <a:ext uri="{FF2B5EF4-FFF2-40B4-BE49-F238E27FC236}">
                  <a16:creationId xmlns:a16="http://schemas.microsoft.com/office/drawing/2014/main" id="{43BC4A70-4F21-4398-949A-8679F3ED885D}"/>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
        <p:nvSpPr>
          <p:cNvPr id="19" name="Rectangle: Rounded Corners 18">
            <a:extLst>
              <a:ext uri="{FF2B5EF4-FFF2-40B4-BE49-F238E27FC236}">
                <a16:creationId xmlns:a16="http://schemas.microsoft.com/office/drawing/2014/main" id="{A7CD92F1-99E2-43DD-B00F-7AE4AA456C50}"/>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20487967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F61B303-DFBA-414C-880A-2127FCF46C08}"/>
              </a:ext>
            </a:extLst>
          </p:cNvPr>
          <p:cNvCxnSpPr/>
          <p:nvPr/>
        </p:nvCxnSpPr>
        <p:spPr>
          <a:xfrm>
            <a:off x="568119" y="1249807"/>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38DB75-237E-4835-8754-059827A7F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10" name="Rectangle 9">
            <a:extLst>
              <a:ext uri="{FF2B5EF4-FFF2-40B4-BE49-F238E27FC236}">
                <a16:creationId xmlns:a16="http://schemas.microsoft.com/office/drawing/2014/main" id="{5C555F34-B373-4502-88C1-5722A883A931}"/>
              </a:ext>
            </a:extLst>
          </p:cNvPr>
          <p:cNvSpPr/>
          <p:nvPr/>
        </p:nvSpPr>
        <p:spPr>
          <a:xfrm>
            <a:off x="10513598" y="867178"/>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sp>
        <p:nvSpPr>
          <p:cNvPr id="11" name="Rectangle 10">
            <a:extLst>
              <a:ext uri="{FF2B5EF4-FFF2-40B4-BE49-F238E27FC236}">
                <a16:creationId xmlns:a16="http://schemas.microsoft.com/office/drawing/2014/main" id="{133AAE36-1D76-49BF-BE6B-865838BB16A7}"/>
              </a:ext>
            </a:extLst>
          </p:cNvPr>
          <p:cNvSpPr/>
          <p:nvPr/>
        </p:nvSpPr>
        <p:spPr>
          <a:xfrm>
            <a:off x="90532" y="1803788"/>
            <a:ext cx="10513598" cy="4504888"/>
          </a:xfrm>
          <a:prstGeom prst="rect">
            <a:avLst/>
          </a:prstGeom>
        </p:spPr>
        <p:txBody>
          <a:bodyPr wrap="square">
            <a:spAutoFit/>
          </a:bodyPr>
          <a:lstStyle/>
          <a:p>
            <a:pPr lvl="1">
              <a:spcAft>
                <a:spcPts val="1000"/>
              </a:spcAft>
              <a:buClr>
                <a:srgbClr val="F77F00"/>
              </a:buClr>
            </a:pPr>
            <a:r>
              <a:rPr lang="en-GB" sz="3000">
                <a:solidFill>
                  <a:srgbClr val="542341"/>
                </a:solidFill>
                <a:latin typeface="Arial" panose="020B0604020202020204" pitchFamily="34" charset="0"/>
                <a:cs typeface="Arial" panose="020B0604020202020204" pitchFamily="34" charset="0"/>
              </a:rPr>
              <a:t>Thinking about the targeted strategies we have just talked about:</a:t>
            </a:r>
          </a:p>
          <a:p>
            <a:pPr lvl="1">
              <a:spcAft>
                <a:spcPts val="1000"/>
              </a:spcAft>
              <a:buClr>
                <a:srgbClr val="F77F00"/>
              </a:buClr>
            </a:pPr>
            <a:endParaRPr lang="en-GB" sz="3000">
              <a:solidFill>
                <a:srgbClr val="542341"/>
              </a:solidFill>
              <a:latin typeface="Arial" panose="020B0604020202020204" pitchFamily="34" charset="0"/>
              <a:cs typeface="Arial" panose="020B0604020202020204" pitchFamily="34" charset="0"/>
            </a:endParaRPr>
          </a:p>
          <a:p>
            <a:pPr marL="1371600" lvl="2" indent="-457200">
              <a:buClr>
                <a:srgbClr val="F77F00"/>
              </a:buClr>
              <a:buFont typeface="Arial" panose="020B0604020202020204" pitchFamily="34" charset="0"/>
              <a:buChar char="•"/>
            </a:pPr>
            <a:r>
              <a:rPr lang="en-GB" sz="3000">
                <a:solidFill>
                  <a:srgbClr val="542341"/>
                </a:solidFill>
                <a:latin typeface="Arial" panose="020B0604020202020204" pitchFamily="34" charset="0"/>
                <a:cs typeface="Arial" panose="020B0604020202020204" pitchFamily="34" charset="0"/>
              </a:rPr>
              <a:t>Which of these do you feel you use already?</a:t>
            </a:r>
          </a:p>
          <a:p>
            <a:pPr marL="1371600" lvl="2" indent="-457200">
              <a:buClr>
                <a:srgbClr val="F77F00"/>
              </a:buClr>
              <a:buFont typeface="Arial" panose="020B0604020202020204" pitchFamily="34" charset="0"/>
              <a:buChar char="•"/>
            </a:pPr>
            <a:endParaRPr lang="en-GB" sz="3000">
              <a:solidFill>
                <a:srgbClr val="542341"/>
              </a:solidFill>
              <a:latin typeface="Arial" panose="020B0604020202020204" pitchFamily="34" charset="0"/>
              <a:cs typeface="Arial" panose="020B0604020202020204" pitchFamily="34" charset="0"/>
            </a:endParaRPr>
          </a:p>
          <a:p>
            <a:pPr marL="1371600" lvl="2" indent="-457200">
              <a:buClr>
                <a:srgbClr val="F77F00"/>
              </a:buClr>
              <a:buFont typeface="Arial" panose="020B0604020202020204" pitchFamily="34" charset="0"/>
              <a:buChar char="•"/>
            </a:pPr>
            <a:r>
              <a:rPr lang="en-GB" sz="3000">
                <a:solidFill>
                  <a:srgbClr val="542341"/>
                </a:solidFill>
                <a:latin typeface="Arial" panose="020B0604020202020204" pitchFamily="34" charset="0"/>
                <a:cs typeface="Arial" panose="020B0604020202020204" pitchFamily="34" charset="0"/>
              </a:rPr>
              <a:t>Which could you introduce into your practice? </a:t>
            </a:r>
          </a:p>
          <a:p>
            <a:pPr marL="1200150" lvl="2" indent="-285750">
              <a:lnSpc>
                <a:spcPct val="150000"/>
              </a:lnSpc>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a:p>
            <a:pPr marL="285750" indent="-285750">
              <a:lnSpc>
                <a:spcPct val="150000"/>
              </a:lnSpc>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09EC36B0-4C80-42B6-BD18-89593B9EB7F5}"/>
              </a:ext>
            </a:extLst>
          </p:cNvPr>
          <p:cNvSpPr txBox="1">
            <a:spLocks/>
          </p:cNvSpPr>
          <p:nvPr/>
        </p:nvSpPr>
        <p:spPr>
          <a:xfrm>
            <a:off x="296427" y="445354"/>
            <a:ext cx="10971028" cy="7778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solidFill>
                  <a:srgbClr val="660033"/>
                </a:solidFill>
                <a:latin typeface="Arial" panose="020B0604020202020204" pitchFamily="34" charset="0"/>
                <a:cs typeface="Arial" panose="020B0604020202020204" pitchFamily="34" charset="0"/>
              </a:rPr>
              <a:t>Targeted strategies</a:t>
            </a:r>
          </a:p>
        </p:txBody>
      </p:sp>
      <p:grpSp>
        <p:nvGrpSpPr>
          <p:cNvPr id="17" name="Google Shape;559;p42">
            <a:extLst>
              <a:ext uri="{FF2B5EF4-FFF2-40B4-BE49-F238E27FC236}">
                <a16:creationId xmlns:a16="http://schemas.microsoft.com/office/drawing/2014/main" id="{C5B2946D-1D0A-41DE-BA4E-FEDD398A2426}"/>
              </a:ext>
            </a:extLst>
          </p:cNvPr>
          <p:cNvGrpSpPr/>
          <p:nvPr/>
        </p:nvGrpSpPr>
        <p:grpSpPr>
          <a:xfrm>
            <a:off x="7566536" y="90943"/>
            <a:ext cx="2651072" cy="606556"/>
            <a:chOff x="1164129" y="1369202"/>
            <a:chExt cx="4656517" cy="1369202"/>
          </a:xfrm>
        </p:grpSpPr>
        <p:sp>
          <p:nvSpPr>
            <p:cNvPr id="18" name="Google Shape;560;p42">
              <a:extLst>
                <a:ext uri="{FF2B5EF4-FFF2-40B4-BE49-F238E27FC236}">
                  <a16:creationId xmlns:a16="http://schemas.microsoft.com/office/drawing/2014/main" id="{F0CE587D-4C4E-4911-8C69-C50E79789DA0}"/>
                </a:ext>
              </a:extLst>
            </p:cNvPr>
            <p:cNvSpPr/>
            <p:nvPr/>
          </p:nvSpPr>
          <p:spPr>
            <a:xfrm>
              <a:off x="1164129" y="1369202"/>
              <a:ext cx="4656517" cy="1369202"/>
            </a:xfrm>
            <a:prstGeom prst="trapezoid">
              <a:avLst>
                <a:gd name="adj" fmla="val 85022"/>
              </a:avLst>
            </a:prstGeom>
            <a:solidFill>
              <a:srgbClr val="A8D0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9" name="Google Shape;561;p42">
              <a:extLst>
                <a:ext uri="{FF2B5EF4-FFF2-40B4-BE49-F238E27FC236}">
                  <a16:creationId xmlns:a16="http://schemas.microsoft.com/office/drawing/2014/main" id="{8AC971AD-F530-40C2-BBFC-0ADAD8642AF0}"/>
                </a:ext>
              </a:extLst>
            </p:cNvPr>
            <p:cNvSpPr/>
            <p:nvPr/>
          </p:nvSpPr>
          <p:spPr>
            <a:xfrm>
              <a:off x="1979019" y="1369202"/>
              <a:ext cx="3026736" cy="1369202"/>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GB" sz="2600">
                  <a:solidFill>
                    <a:schemeClr val="lt1"/>
                  </a:solidFill>
                  <a:latin typeface="Arial" panose="020B0604020202020204" pitchFamily="34" charset="0"/>
                  <a:ea typeface="Calibri"/>
                  <a:cs typeface="Arial" panose="020B0604020202020204" pitchFamily="34" charset="0"/>
                  <a:sym typeface="Calibri"/>
                </a:rPr>
                <a:t>Targeted</a:t>
              </a:r>
              <a:r>
                <a:rPr lang="en-GB" sz="2800">
                  <a:solidFill>
                    <a:schemeClr val="lt1"/>
                  </a:solidFill>
                  <a:latin typeface="Arial" panose="020B0604020202020204" pitchFamily="34" charset="0"/>
                  <a:ea typeface="Calibri"/>
                  <a:cs typeface="Arial" panose="020B0604020202020204" pitchFamily="34" charset="0"/>
                  <a:sym typeface="Calibri"/>
                </a:rPr>
                <a:t> </a:t>
              </a:r>
              <a:endParaRPr sz="2800">
                <a:latin typeface="Arial" panose="020B0604020202020204" pitchFamily="34" charset="0"/>
                <a:cs typeface="Arial" panose="020B0604020202020204" pitchFamily="34" charset="0"/>
              </a:endParaRPr>
            </a:p>
          </p:txBody>
        </p:sp>
      </p:grpSp>
      <p:sp>
        <p:nvSpPr>
          <p:cNvPr id="20" name="Rectangle: Rounded Corners 19">
            <a:extLst>
              <a:ext uri="{FF2B5EF4-FFF2-40B4-BE49-F238E27FC236}">
                <a16:creationId xmlns:a16="http://schemas.microsoft.com/office/drawing/2014/main" id="{D886B4EA-70F1-43EF-9A4F-D66B5A4EAEC0}"/>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15404064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3">
            <a:extLst>
              <a:ext uri="{FF2B5EF4-FFF2-40B4-BE49-F238E27FC236}">
                <a16:creationId xmlns:a16="http://schemas.microsoft.com/office/drawing/2014/main" id="{2CB8366E-6FDD-4BCD-93A6-852242CEE8FC}"/>
              </a:ext>
            </a:extLst>
          </p:cNvPr>
          <p:cNvGraphicFramePr>
            <a:graphicFrameLocks/>
          </p:cNvGraphicFramePr>
          <p:nvPr>
            <p:extLst>
              <p:ext uri="{D42A27DB-BD31-4B8C-83A1-F6EECF244321}">
                <p14:modId xmlns:p14="http://schemas.microsoft.com/office/powerpoint/2010/main" val="3499814832"/>
              </p:ext>
            </p:extLst>
          </p:nvPr>
        </p:nvGraphicFramePr>
        <p:xfrm>
          <a:off x="209935" y="1542310"/>
          <a:ext cx="6984777" cy="4475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4" name="Title 1">
            <a:extLst>
              <a:ext uri="{FF2B5EF4-FFF2-40B4-BE49-F238E27FC236}">
                <a16:creationId xmlns:a16="http://schemas.microsoft.com/office/drawing/2014/main" id="{56562D38-A1EF-4784-BB09-BDDF34A857FA}"/>
              </a:ext>
            </a:extLst>
          </p:cNvPr>
          <p:cNvSpPr>
            <a:spLocks noGrp="1"/>
          </p:cNvSpPr>
          <p:nvPr>
            <p:ph type="title"/>
          </p:nvPr>
        </p:nvSpPr>
        <p:spPr>
          <a:xfrm>
            <a:off x="527304" y="142132"/>
            <a:ext cx="10515600" cy="1325563"/>
          </a:xfrm>
        </p:spPr>
        <p:txBody>
          <a:bodyPr>
            <a:normAutofit/>
          </a:bodyPr>
          <a:lstStyle/>
          <a:p>
            <a:r>
              <a:rPr lang="en-GB" altLang="en-US" sz="3600">
                <a:solidFill>
                  <a:srgbClr val="4B2546"/>
                </a:solidFill>
                <a:latin typeface="Arial" panose="020B0604020202020204" pitchFamily="34" charset="0"/>
                <a:cs typeface="Arial" panose="020B0604020202020204" pitchFamily="34" charset="0"/>
              </a:rPr>
              <a:t>Specialist support </a:t>
            </a:r>
          </a:p>
        </p:txBody>
      </p:sp>
      <p:pic>
        <p:nvPicPr>
          <p:cNvPr id="10" name="Picture 9">
            <a:extLst>
              <a:ext uri="{FF2B5EF4-FFF2-40B4-BE49-F238E27FC236}">
                <a16:creationId xmlns:a16="http://schemas.microsoft.com/office/drawing/2014/main" id="{88AF7DEC-978F-42B2-984F-494717955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13428" y="5393871"/>
            <a:ext cx="1464129" cy="1464129"/>
          </a:xfrm>
          <a:prstGeom prst="rect">
            <a:avLst/>
          </a:prstGeom>
        </p:spPr>
      </p:pic>
      <p:cxnSp>
        <p:nvCxnSpPr>
          <p:cNvPr id="11" name="Straight Connector 10">
            <a:extLst>
              <a:ext uri="{FF2B5EF4-FFF2-40B4-BE49-F238E27FC236}">
                <a16:creationId xmlns:a16="http://schemas.microsoft.com/office/drawing/2014/main" id="{1D23306D-16E4-5548-BB05-30A14A82AF44}"/>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DB82A71-F9C2-4BEC-9841-9778EC8C482A}"/>
              </a:ext>
            </a:extLst>
          </p:cNvPr>
          <p:cNvSpPr/>
          <p:nvPr/>
        </p:nvSpPr>
        <p:spPr>
          <a:xfrm>
            <a:off x="4218441" y="1262880"/>
            <a:ext cx="5065259" cy="1089529"/>
          </a:xfrm>
          <a:prstGeom prst="rect">
            <a:avLst/>
          </a:prstGeom>
          <a:solidFill>
            <a:schemeClr val="bg1">
              <a:lumMod val="95000"/>
            </a:schemeClr>
          </a:solidFill>
          <a:ln>
            <a:solidFill>
              <a:schemeClr val="accent2"/>
            </a:solidFill>
          </a:ln>
        </p:spPr>
        <p:txBody>
          <a:bodyPr wrap="square">
            <a:spAutoFit/>
          </a:bodyPr>
          <a:lstStyle/>
          <a:p>
            <a:pPr marL="228600" lvl="0" indent="-228600">
              <a:lnSpc>
                <a:spcPct val="90000"/>
              </a:lnSpc>
              <a:buClr>
                <a:srgbClr val="F77F00"/>
              </a:buClr>
              <a:buSzPts val="2600"/>
              <a:buChar char="•"/>
            </a:pPr>
            <a:r>
              <a:rPr lang="en-GB">
                <a:solidFill>
                  <a:srgbClr val="542341"/>
                </a:solidFill>
                <a:latin typeface="Arial"/>
                <a:ea typeface="Arial"/>
                <a:cs typeface="Arial"/>
                <a:sym typeface="Arial"/>
              </a:rPr>
              <a:t>Speech and language therapy</a:t>
            </a:r>
          </a:p>
          <a:p>
            <a:pPr marL="228600" lvl="0" indent="-228600">
              <a:lnSpc>
                <a:spcPct val="90000"/>
              </a:lnSpc>
              <a:buClr>
                <a:srgbClr val="F77F00"/>
              </a:buClr>
              <a:buSzPts val="2600"/>
              <a:buChar char="•"/>
            </a:pPr>
            <a:r>
              <a:rPr lang="en-GB">
                <a:solidFill>
                  <a:srgbClr val="542341"/>
                </a:solidFill>
                <a:latin typeface="Arial"/>
                <a:ea typeface="Arial"/>
                <a:cs typeface="Arial"/>
                <a:sym typeface="Arial"/>
              </a:rPr>
              <a:t>Specialist advisory teacher </a:t>
            </a:r>
          </a:p>
          <a:p>
            <a:pPr marL="228600" lvl="0" indent="-228600">
              <a:lnSpc>
                <a:spcPct val="90000"/>
              </a:lnSpc>
              <a:buClr>
                <a:srgbClr val="F77F00"/>
              </a:buClr>
              <a:buSzPts val="2600"/>
              <a:buChar char="•"/>
            </a:pPr>
            <a:r>
              <a:rPr lang="en-GB">
                <a:solidFill>
                  <a:srgbClr val="542341"/>
                </a:solidFill>
                <a:latin typeface="Arial"/>
                <a:ea typeface="Arial"/>
                <a:cs typeface="Arial"/>
                <a:sym typeface="Arial"/>
              </a:rPr>
              <a:t>Some young people may have an EHCP with funding (although many with DLD will not)</a:t>
            </a:r>
            <a:endParaRPr lang="en-GB"/>
          </a:p>
        </p:txBody>
      </p:sp>
      <p:sp>
        <p:nvSpPr>
          <p:cNvPr id="9" name="Rectangle: Rounded Corners 8">
            <a:extLst>
              <a:ext uri="{FF2B5EF4-FFF2-40B4-BE49-F238E27FC236}">
                <a16:creationId xmlns:a16="http://schemas.microsoft.com/office/drawing/2014/main" id="{640719DE-9620-4358-8054-30A05308BACA}"/>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
        <p:nvSpPr>
          <p:cNvPr id="12" name="Rectangle 11">
            <a:extLst>
              <a:ext uri="{FF2B5EF4-FFF2-40B4-BE49-F238E27FC236}">
                <a16:creationId xmlns:a16="http://schemas.microsoft.com/office/drawing/2014/main" id="{45CA731C-ECAF-4BD4-BC2B-04097A92769A}"/>
              </a:ext>
            </a:extLst>
          </p:cNvPr>
          <p:cNvSpPr/>
          <p:nvPr/>
        </p:nvSpPr>
        <p:spPr>
          <a:xfrm>
            <a:off x="5235580" y="4746380"/>
            <a:ext cx="5712499" cy="923330"/>
          </a:xfrm>
          <a:prstGeom prst="rect">
            <a:avLst/>
          </a:prstGeom>
          <a:solidFill>
            <a:schemeClr val="bg1"/>
          </a:solidFill>
          <a:ln>
            <a:solidFill>
              <a:schemeClr val="accent2"/>
            </a:solidFill>
          </a:ln>
        </p:spPr>
        <p:txBody>
          <a:bodyPr wrap="square">
            <a:spAutoFit/>
          </a:bodyPr>
          <a:lstStyle/>
          <a:p>
            <a:pPr marL="342900" indent="-342900">
              <a:buAutoNum type="arabicPeriod"/>
            </a:pPr>
            <a:r>
              <a:rPr lang="en-GB">
                <a:solidFill>
                  <a:srgbClr val="542341"/>
                </a:solidFill>
                <a:latin typeface="Arial" panose="020B0604020202020204" pitchFamily="34" charset="0"/>
                <a:cs typeface="Arial" panose="020B0604020202020204" pitchFamily="34" charset="0"/>
              </a:rPr>
              <a:t>Create a communication-supportive environment</a:t>
            </a:r>
          </a:p>
          <a:p>
            <a:pPr marL="342900" indent="-342900">
              <a:buAutoNum type="arabicPeriod"/>
            </a:pPr>
            <a:r>
              <a:rPr lang="en-GB">
                <a:solidFill>
                  <a:srgbClr val="542341"/>
                </a:solidFill>
                <a:latin typeface="Arial" panose="020B0604020202020204" pitchFamily="34" charset="0"/>
                <a:cs typeface="Arial" panose="020B0604020202020204" pitchFamily="34" charset="0"/>
              </a:rPr>
              <a:t>Adapt your language </a:t>
            </a:r>
          </a:p>
          <a:p>
            <a:pPr marL="342900" indent="-342900">
              <a:buAutoNum type="arabicPeriod"/>
            </a:pPr>
            <a:r>
              <a:rPr lang="en-GB">
                <a:solidFill>
                  <a:srgbClr val="542341"/>
                </a:solidFill>
                <a:latin typeface="Arial" panose="020B0604020202020204" pitchFamily="34" charset="0"/>
                <a:cs typeface="Arial" panose="020B0604020202020204" pitchFamily="34" charset="0"/>
              </a:rPr>
              <a:t>Explicitly teach vocabulary </a:t>
            </a:r>
          </a:p>
        </p:txBody>
      </p:sp>
      <p:sp>
        <p:nvSpPr>
          <p:cNvPr id="15" name="Rectangle 14">
            <a:extLst>
              <a:ext uri="{FF2B5EF4-FFF2-40B4-BE49-F238E27FC236}">
                <a16:creationId xmlns:a16="http://schemas.microsoft.com/office/drawing/2014/main" id="{8536E711-AE35-443C-8FD5-32C336410417}"/>
              </a:ext>
            </a:extLst>
          </p:cNvPr>
          <p:cNvSpPr/>
          <p:nvPr/>
        </p:nvSpPr>
        <p:spPr>
          <a:xfrm>
            <a:off x="4823129" y="3136410"/>
            <a:ext cx="5712499" cy="923330"/>
          </a:xfrm>
          <a:prstGeom prst="rect">
            <a:avLst/>
          </a:prstGeom>
          <a:solidFill>
            <a:schemeClr val="bg1"/>
          </a:solidFill>
          <a:ln>
            <a:solidFill>
              <a:schemeClr val="accent2"/>
            </a:solidFill>
          </a:ln>
        </p:spPr>
        <p:txBody>
          <a:bodyPr wrap="square">
            <a:spAutoFit/>
          </a:bodyPr>
          <a:lstStyle/>
          <a:p>
            <a:pPr marL="342900" indent="-342900">
              <a:buAutoNum type="arabicPeriod"/>
            </a:pPr>
            <a:r>
              <a:rPr lang="en-GB">
                <a:solidFill>
                  <a:srgbClr val="542341"/>
                </a:solidFill>
                <a:latin typeface="Arial" panose="020B0604020202020204" pitchFamily="34" charset="0"/>
                <a:cs typeface="Arial" panose="020B0604020202020204" pitchFamily="34" charset="0"/>
              </a:rPr>
              <a:t>Differentiate work and activities</a:t>
            </a:r>
          </a:p>
          <a:p>
            <a:pPr marL="342900" indent="-342900">
              <a:buAutoNum type="arabicPeriod"/>
            </a:pPr>
            <a:r>
              <a:rPr lang="en-GB">
                <a:solidFill>
                  <a:srgbClr val="542341"/>
                </a:solidFill>
                <a:latin typeface="Arial" panose="020B0604020202020204" pitchFamily="34" charset="0"/>
                <a:cs typeface="Arial" panose="020B0604020202020204" pitchFamily="34" charset="0"/>
              </a:rPr>
              <a:t>Teach organisation and study skills </a:t>
            </a:r>
          </a:p>
          <a:p>
            <a:pPr marL="342900" indent="-342900">
              <a:buAutoNum type="arabicPeriod"/>
            </a:pPr>
            <a:r>
              <a:rPr lang="en-GB">
                <a:solidFill>
                  <a:srgbClr val="542341"/>
                </a:solidFill>
                <a:latin typeface="Arial" panose="020B0604020202020204" pitchFamily="34" charset="0"/>
                <a:cs typeface="Arial" panose="020B0604020202020204" pitchFamily="34" charset="0"/>
              </a:rPr>
              <a:t>Social-emotional wellbeing and self-advocacy</a:t>
            </a:r>
          </a:p>
        </p:txBody>
      </p:sp>
    </p:spTree>
    <p:extLst>
      <p:ext uri="{BB962C8B-B14F-4D97-AF65-F5344CB8AC3E}">
        <p14:creationId xmlns:p14="http://schemas.microsoft.com/office/powerpoint/2010/main" val="28414729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6"/>
          <p:cNvSpPr txBox="1">
            <a:spLocks noGrp="1"/>
          </p:cNvSpPr>
          <p:nvPr>
            <p:ph type="title"/>
          </p:nvPr>
        </p:nvSpPr>
        <p:spPr>
          <a:xfrm>
            <a:off x="375842" y="3087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2341"/>
              </a:buClr>
              <a:buSzPts val="4400"/>
              <a:buFont typeface="Calibri"/>
              <a:buNone/>
            </a:pPr>
            <a:r>
              <a:rPr lang="en-GB" sz="3600">
                <a:solidFill>
                  <a:srgbClr val="542341"/>
                </a:solidFill>
                <a:latin typeface="Arial" panose="020B0604020202020204" pitchFamily="34" charset="0"/>
                <a:cs typeface="Arial" panose="020B0604020202020204" pitchFamily="34" charset="0"/>
              </a:rPr>
              <a:t>When to refer?</a:t>
            </a:r>
            <a:endParaRPr sz="3600">
              <a:latin typeface="Arial" panose="020B0604020202020204" pitchFamily="34" charset="0"/>
              <a:cs typeface="Arial" panose="020B0604020202020204" pitchFamily="34" charset="0"/>
            </a:endParaRPr>
          </a:p>
        </p:txBody>
      </p:sp>
      <p:sp>
        <p:nvSpPr>
          <p:cNvPr id="607" name="Google Shape;607;p46"/>
          <p:cNvSpPr txBox="1">
            <a:spLocks noGrp="1"/>
          </p:cNvSpPr>
          <p:nvPr>
            <p:ph type="body" idx="1"/>
          </p:nvPr>
        </p:nvSpPr>
        <p:spPr>
          <a:xfrm>
            <a:off x="403199" y="1881003"/>
            <a:ext cx="5643958"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77F00"/>
              </a:buClr>
              <a:buSzPts val="2600"/>
              <a:buChar char="•"/>
            </a:pPr>
            <a:r>
              <a:rPr lang="en-GB" sz="2600">
                <a:solidFill>
                  <a:srgbClr val="542341"/>
                </a:solidFill>
                <a:latin typeface="Arial"/>
                <a:ea typeface="Arial"/>
                <a:cs typeface="Arial"/>
                <a:sym typeface="Arial"/>
              </a:rPr>
              <a:t>Young person’s language difficulties impact on access to curriculum</a:t>
            </a:r>
          </a:p>
          <a:p>
            <a:pPr marL="228600" lvl="0" indent="-228600" algn="l" rtl="0">
              <a:lnSpc>
                <a:spcPct val="90000"/>
              </a:lnSpc>
              <a:spcBef>
                <a:spcPts val="0"/>
              </a:spcBef>
              <a:spcAft>
                <a:spcPts val="0"/>
              </a:spcAft>
              <a:buClr>
                <a:srgbClr val="F77F00"/>
              </a:buClr>
              <a:buSzPts val="2600"/>
              <a:buChar char="•"/>
            </a:pPr>
            <a:endParaRPr lang="en-GB" sz="2600">
              <a:solidFill>
                <a:srgbClr val="542341"/>
              </a:solidFill>
              <a:latin typeface="Arial" panose="020B0604020202020204" pitchFamily="34" charset="0"/>
              <a:cs typeface="Arial" panose="020B0604020202020204" pitchFamily="34" charset="0"/>
              <a:sym typeface="Arial"/>
            </a:endParaRPr>
          </a:p>
          <a:p>
            <a:pPr marL="228600" lvl="0" indent="-228600" algn="l" rtl="0">
              <a:lnSpc>
                <a:spcPct val="90000"/>
              </a:lnSpc>
              <a:spcBef>
                <a:spcPts val="0"/>
              </a:spcBef>
              <a:spcAft>
                <a:spcPts val="0"/>
              </a:spcAft>
              <a:buClr>
                <a:srgbClr val="F77F00"/>
              </a:buClr>
              <a:buSzPts val="2600"/>
              <a:buChar char="•"/>
            </a:pPr>
            <a:r>
              <a:rPr lang="en-GB" sz="2600">
                <a:solidFill>
                  <a:srgbClr val="542341"/>
                </a:solidFill>
                <a:latin typeface="Arial" panose="020B0604020202020204" pitchFamily="34" charset="0"/>
                <a:cs typeface="Arial" panose="020B0604020202020204" pitchFamily="34" charset="0"/>
                <a:sym typeface="Arial"/>
              </a:rPr>
              <a:t>Family</a:t>
            </a:r>
            <a:r>
              <a:rPr lang="en-GB" sz="2600">
                <a:solidFill>
                  <a:srgbClr val="542341"/>
                </a:solidFill>
                <a:latin typeface="Arial" panose="020B0604020202020204" pitchFamily="34" charset="0"/>
                <a:cs typeface="Arial" panose="020B0604020202020204" pitchFamily="34" charset="0"/>
              </a:rPr>
              <a:t> concerns</a:t>
            </a:r>
          </a:p>
          <a:p>
            <a:pPr marL="228600" lvl="0" indent="-228600" algn="l" rtl="0">
              <a:lnSpc>
                <a:spcPct val="90000"/>
              </a:lnSpc>
              <a:spcBef>
                <a:spcPts val="0"/>
              </a:spcBef>
              <a:spcAft>
                <a:spcPts val="0"/>
              </a:spcAft>
              <a:buClr>
                <a:srgbClr val="F77F00"/>
              </a:buClr>
              <a:buSzPts val="2600"/>
              <a:buChar char="•"/>
            </a:pPr>
            <a:endParaRPr lang="en-GB" sz="2600">
              <a:solidFill>
                <a:srgbClr val="542341"/>
              </a:solidFill>
              <a:latin typeface="Arial" panose="020B0604020202020204" pitchFamily="34" charset="0"/>
              <a:ea typeface="Arial"/>
              <a:cs typeface="Arial" panose="020B0604020202020204" pitchFamily="34" charset="0"/>
              <a:sym typeface="Arial"/>
            </a:endParaRPr>
          </a:p>
          <a:p>
            <a:pPr marL="228600" lvl="0" indent="-228600" algn="l" rtl="0">
              <a:lnSpc>
                <a:spcPct val="90000"/>
              </a:lnSpc>
              <a:spcBef>
                <a:spcPts val="0"/>
              </a:spcBef>
              <a:spcAft>
                <a:spcPts val="0"/>
              </a:spcAft>
              <a:buClr>
                <a:srgbClr val="F77F00"/>
              </a:buClr>
              <a:buSzPts val="2600"/>
              <a:buChar char="•"/>
            </a:pPr>
            <a:r>
              <a:rPr lang="en-GB" sz="2600">
                <a:solidFill>
                  <a:srgbClr val="542341"/>
                </a:solidFill>
                <a:latin typeface="Arial" panose="020B0604020202020204" pitchFamily="34" charset="0"/>
                <a:ea typeface="Arial"/>
                <a:cs typeface="Arial" panose="020B0604020202020204" pitchFamily="34" charset="0"/>
                <a:sym typeface="Arial"/>
              </a:rPr>
              <a:t>Universal and targeted strategies / interventions have been put in place – still concerns</a:t>
            </a:r>
          </a:p>
          <a:p>
            <a:pPr marL="228600" lvl="0" indent="-63500" algn="l" rtl="0">
              <a:lnSpc>
                <a:spcPct val="90000"/>
              </a:lnSpc>
              <a:spcBef>
                <a:spcPts val="2000"/>
              </a:spcBef>
              <a:spcAft>
                <a:spcPts val="0"/>
              </a:spcAft>
              <a:buClr>
                <a:srgbClr val="F77F00"/>
              </a:buClr>
              <a:buSzPts val="2600"/>
              <a:buNone/>
            </a:pPr>
            <a:endParaRPr lang="en-GB" sz="2600">
              <a:solidFill>
                <a:srgbClr val="542341"/>
              </a:solidFill>
              <a:latin typeface="Arial" panose="020B0604020202020204" pitchFamily="34" charset="0"/>
              <a:ea typeface="Arial"/>
              <a:cs typeface="Arial" panose="020B0604020202020204" pitchFamily="34" charset="0"/>
              <a:sym typeface="Arial"/>
            </a:endParaRPr>
          </a:p>
        </p:txBody>
      </p:sp>
      <p:sp>
        <p:nvSpPr>
          <p:cNvPr id="608" name="Google Shape;608;p46"/>
          <p:cNvSpPr txBox="1">
            <a:spLocks noGrp="1"/>
          </p:cNvSpPr>
          <p:nvPr>
            <p:ph type="body" idx="2"/>
          </p:nvPr>
        </p:nvSpPr>
        <p:spPr>
          <a:xfrm>
            <a:off x="6607201" y="1881003"/>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77F00"/>
              </a:buClr>
              <a:buSzPts val="2600"/>
              <a:buNone/>
            </a:pPr>
            <a:r>
              <a:rPr lang="en-GB" sz="2600" b="1">
                <a:solidFill>
                  <a:srgbClr val="542341"/>
                </a:solidFill>
                <a:latin typeface="Arial" panose="020B0604020202020204" pitchFamily="34" charset="0"/>
                <a:ea typeface="Arial"/>
                <a:cs typeface="Arial" panose="020B0604020202020204" pitchFamily="34" charset="0"/>
                <a:sym typeface="Arial"/>
              </a:rPr>
              <a:t>Fast track:</a:t>
            </a:r>
            <a:endParaRPr lang="en-GB" sz="2600" b="1">
              <a:latin typeface="Arial" panose="020B0604020202020204" pitchFamily="34" charset="0"/>
              <a:cs typeface="Arial" panose="020B0604020202020204" pitchFamily="34" charset="0"/>
            </a:endParaRPr>
          </a:p>
          <a:p>
            <a:pPr marL="685800" lvl="2" indent="-228600" algn="l" rtl="0">
              <a:lnSpc>
                <a:spcPct val="90000"/>
              </a:lnSpc>
              <a:spcBef>
                <a:spcPts val="2000"/>
              </a:spcBef>
              <a:spcAft>
                <a:spcPts val="0"/>
              </a:spcAft>
              <a:buClr>
                <a:srgbClr val="F77F00"/>
              </a:buClr>
              <a:buSzPts val="2400"/>
              <a:buChar char="•"/>
            </a:pPr>
            <a:r>
              <a:rPr lang="en-GB" sz="2600">
                <a:solidFill>
                  <a:srgbClr val="542341"/>
                </a:solidFill>
                <a:latin typeface="Arial"/>
                <a:ea typeface="Arial"/>
                <a:cs typeface="Arial"/>
                <a:sym typeface="Arial"/>
              </a:rPr>
              <a:t>The young person’s speech is unintelligible</a:t>
            </a:r>
          </a:p>
          <a:p>
            <a:pPr marL="685800" lvl="2">
              <a:spcBef>
                <a:spcPts val="2000"/>
              </a:spcBef>
              <a:buClr>
                <a:srgbClr val="F77F00"/>
              </a:buClr>
              <a:buSzPts val="2400"/>
            </a:pPr>
            <a:r>
              <a:rPr lang="en-GB" sz="2600">
                <a:solidFill>
                  <a:srgbClr val="542341"/>
                </a:solidFill>
                <a:latin typeface="Arial"/>
                <a:ea typeface="Arial"/>
                <a:cs typeface="Arial"/>
                <a:sym typeface="Arial"/>
              </a:rPr>
              <a:t>The young person has a stammer (is dysfluent)</a:t>
            </a:r>
          </a:p>
          <a:p>
            <a:pPr marL="685800" lvl="2" indent="-228600" algn="l" rtl="0">
              <a:lnSpc>
                <a:spcPct val="90000"/>
              </a:lnSpc>
              <a:spcBef>
                <a:spcPts val="2000"/>
              </a:spcBef>
              <a:spcAft>
                <a:spcPts val="0"/>
              </a:spcAft>
              <a:buClr>
                <a:srgbClr val="F77F00"/>
              </a:buClr>
              <a:buSzPts val="2400"/>
              <a:buChar char="•"/>
            </a:pPr>
            <a:r>
              <a:rPr lang="en-GB" sz="2600">
                <a:solidFill>
                  <a:srgbClr val="542341"/>
                </a:solidFill>
                <a:latin typeface="Arial" panose="020B0604020202020204" pitchFamily="34" charset="0"/>
                <a:ea typeface="Arial"/>
                <a:cs typeface="Arial" panose="020B0604020202020204" pitchFamily="34" charset="0"/>
                <a:sym typeface="Arial"/>
              </a:rPr>
              <a:t>Feeding or swallowing difficulties</a:t>
            </a:r>
          </a:p>
          <a:p>
            <a:pPr marL="228600" lvl="0" indent="-50800" algn="l" rtl="0">
              <a:lnSpc>
                <a:spcPct val="90000"/>
              </a:lnSpc>
              <a:spcBef>
                <a:spcPts val="2000"/>
              </a:spcBef>
              <a:spcAft>
                <a:spcPts val="0"/>
              </a:spcAft>
              <a:buClr>
                <a:schemeClr val="dk1"/>
              </a:buClr>
              <a:buSzPts val="2800"/>
              <a:buNone/>
            </a:pPr>
            <a:endParaRPr sz="2600">
              <a:latin typeface="Arial" panose="020B0604020202020204" pitchFamily="34" charset="0"/>
              <a:cs typeface="Arial" panose="020B0604020202020204" pitchFamily="34" charset="0"/>
            </a:endParaRPr>
          </a:p>
        </p:txBody>
      </p:sp>
      <p:sp>
        <p:nvSpPr>
          <p:cNvPr id="609" name="Google Shape;60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898989"/>
              </a:buClr>
              <a:buSzPts val="1200"/>
              <a:buFont typeface="Arial"/>
              <a:buNone/>
            </a:pPr>
            <a:fld id="{00000000-1234-1234-1234-123412341234}" type="slidenum">
              <a:rPr lang="en-GB" sz="1200">
                <a:solidFill>
                  <a:srgbClr val="898989"/>
                </a:solidFill>
                <a:latin typeface="Arial"/>
                <a:ea typeface="Arial"/>
                <a:cs typeface="Arial"/>
                <a:sym typeface="Arial"/>
              </a:rPr>
              <a:t>83</a:t>
            </a:fld>
            <a:endParaRPr sz="1200">
              <a:solidFill>
                <a:srgbClr val="898989"/>
              </a:solidFill>
              <a:latin typeface="Arial"/>
              <a:ea typeface="Arial"/>
              <a:cs typeface="Arial"/>
              <a:sym typeface="Arial"/>
            </a:endParaRPr>
          </a:p>
        </p:txBody>
      </p:sp>
      <p:cxnSp>
        <p:nvCxnSpPr>
          <p:cNvPr id="610" name="Google Shape;610;p46"/>
          <p:cNvCxnSpPr/>
          <p:nvPr/>
        </p:nvCxnSpPr>
        <p:spPr>
          <a:xfrm>
            <a:off x="658320" y="1354076"/>
            <a:ext cx="1009816" cy="0"/>
          </a:xfrm>
          <a:prstGeom prst="straightConnector1">
            <a:avLst/>
          </a:prstGeom>
          <a:noFill/>
          <a:ln w="38100" cap="flat" cmpd="sng">
            <a:solidFill>
              <a:srgbClr val="F77F00"/>
            </a:solidFill>
            <a:prstDash val="solid"/>
            <a:miter lim="800000"/>
            <a:headEnd type="none" w="sm" len="sm"/>
            <a:tailEnd type="none" w="sm" len="sm"/>
          </a:ln>
        </p:spPr>
      </p:cxnSp>
      <p:pic>
        <p:nvPicPr>
          <p:cNvPr id="10" name="Google Shape;594;p45">
            <a:extLst>
              <a:ext uri="{FF2B5EF4-FFF2-40B4-BE49-F238E27FC236}">
                <a16:creationId xmlns:a16="http://schemas.microsoft.com/office/drawing/2014/main" id="{A0D5A6CB-7474-4149-A009-A63E1849A368}"/>
              </a:ext>
            </a:extLst>
          </p:cNvPr>
          <p:cNvPicPr preferRelativeResize="0"/>
          <p:nvPr/>
        </p:nvPicPr>
        <p:blipFill rotWithShape="1">
          <a:blip r:embed="rId3">
            <a:alphaModFix/>
          </a:blip>
          <a:srcRect/>
          <a:stretch/>
        </p:blipFill>
        <p:spPr>
          <a:xfrm>
            <a:off x="10727871" y="5372511"/>
            <a:ext cx="1464129" cy="1464129"/>
          </a:xfrm>
          <a:prstGeom prst="rect">
            <a:avLst/>
          </a:prstGeom>
          <a:noFill/>
          <a:ln>
            <a:noFill/>
          </a:ln>
        </p:spPr>
      </p:pic>
      <p:sp>
        <p:nvSpPr>
          <p:cNvPr id="12" name="Rectangle: Rounded Corners 11">
            <a:extLst>
              <a:ext uri="{FF2B5EF4-FFF2-40B4-BE49-F238E27FC236}">
                <a16:creationId xmlns:a16="http://schemas.microsoft.com/office/drawing/2014/main" id="{5B350A4B-4D4F-42AF-8106-0EE65F32AE46}"/>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grpSp>
        <p:nvGrpSpPr>
          <p:cNvPr id="13" name="Google Shape;598;p45">
            <a:extLst>
              <a:ext uri="{FF2B5EF4-FFF2-40B4-BE49-F238E27FC236}">
                <a16:creationId xmlns:a16="http://schemas.microsoft.com/office/drawing/2014/main" id="{DAB152F3-A58C-4BB7-9C84-CB28A5001492}"/>
              </a:ext>
            </a:extLst>
          </p:cNvPr>
          <p:cNvGrpSpPr/>
          <p:nvPr/>
        </p:nvGrpSpPr>
        <p:grpSpPr>
          <a:xfrm>
            <a:off x="8094689" y="-1"/>
            <a:ext cx="2122919" cy="1220301"/>
            <a:chOff x="2331192" y="0"/>
            <a:chExt cx="2328258" cy="1369202"/>
          </a:xfrm>
        </p:grpSpPr>
        <p:sp>
          <p:nvSpPr>
            <p:cNvPr id="14" name="Google Shape;599;p45">
              <a:extLst>
                <a:ext uri="{FF2B5EF4-FFF2-40B4-BE49-F238E27FC236}">
                  <a16:creationId xmlns:a16="http://schemas.microsoft.com/office/drawing/2014/main" id="{6656EE13-A438-4016-8C6D-A5AA135F38DD}"/>
                </a:ext>
              </a:extLst>
            </p:cNvPr>
            <p:cNvSpPr/>
            <p:nvPr/>
          </p:nvSpPr>
          <p:spPr>
            <a:xfrm>
              <a:off x="2331192" y="0"/>
              <a:ext cx="2328258" cy="1369202"/>
            </a:xfrm>
            <a:prstGeom prst="trapezoid">
              <a:avLst>
                <a:gd name="adj" fmla="val 85022"/>
              </a:avLst>
            </a:prstGeom>
            <a:solidFill>
              <a:srgbClr val="F7CA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ial" panose="020B0604020202020204" pitchFamily="34" charset="0"/>
                <a:cs typeface="Arial" panose="020B0604020202020204" pitchFamily="34" charset="0"/>
              </a:endParaRPr>
            </a:p>
          </p:txBody>
        </p:sp>
        <p:sp>
          <p:nvSpPr>
            <p:cNvPr id="18" name="Google Shape;600;p45">
              <a:extLst>
                <a:ext uri="{FF2B5EF4-FFF2-40B4-BE49-F238E27FC236}">
                  <a16:creationId xmlns:a16="http://schemas.microsoft.com/office/drawing/2014/main" id="{3215B978-F454-4CC2-9F1C-78556B72737E}"/>
                </a:ext>
              </a:extLst>
            </p:cNvPr>
            <p:cNvSpPr/>
            <p:nvPr/>
          </p:nvSpPr>
          <p:spPr>
            <a:xfrm>
              <a:off x="2331192" y="0"/>
              <a:ext cx="2328258" cy="1369202"/>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None/>
              </a:pPr>
              <a:endParaRPr sz="240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1400"/>
                </a:spcBef>
                <a:spcAft>
                  <a:spcPts val="0"/>
                </a:spcAft>
                <a:buNone/>
              </a:pPr>
              <a:r>
                <a:rPr lang="en-GB" sz="2400">
                  <a:solidFill>
                    <a:schemeClr val="lt1"/>
                  </a:solidFill>
                  <a:latin typeface="Arial" panose="020B0604020202020204" pitchFamily="34" charset="0"/>
                  <a:ea typeface="Calibri"/>
                  <a:cs typeface="Arial" panose="020B0604020202020204" pitchFamily="34" charset="0"/>
                  <a:sym typeface="Calibri"/>
                </a:rPr>
                <a:t>Specialist</a:t>
              </a:r>
              <a:r>
                <a:rPr lang="en-GB" sz="2300">
                  <a:solidFill>
                    <a:schemeClr val="lt1"/>
                  </a:solidFill>
                  <a:latin typeface="Arial" panose="020B0604020202020204" pitchFamily="34" charset="0"/>
                  <a:ea typeface="Calibri"/>
                  <a:cs typeface="Arial" panose="020B0604020202020204" pitchFamily="34" charset="0"/>
                  <a:sym typeface="Calibri"/>
                </a:rPr>
                <a:t> </a:t>
              </a:r>
              <a:endParaRPr sz="23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347383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991" y="5253193"/>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584625" y="332699"/>
            <a:ext cx="10862430" cy="646331"/>
          </a:xfrm>
          <a:prstGeom prst="rect">
            <a:avLst/>
          </a:prstGeom>
          <a:noFill/>
        </p:spPr>
        <p:txBody>
          <a:bodyPr wrap="square" lIns="91440" tIns="45720" rIns="91440" bIns="45720" rtlCol="0" anchor="t">
            <a:spAutoFit/>
          </a:bodyPr>
          <a:lstStyle/>
          <a:p>
            <a:r>
              <a:rPr lang="en-GB" sz="3600">
                <a:solidFill>
                  <a:srgbClr val="542341"/>
                </a:solidFill>
                <a:latin typeface="Arial"/>
                <a:cs typeface="Arial"/>
              </a:rPr>
              <a:t>Referral </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840992" y="107962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584625" y="1220306"/>
            <a:ext cx="10503342" cy="5183086"/>
          </a:xfrm>
          <a:prstGeom prst="rect">
            <a:avLst/>
          </a:prstGeom>
        </p:spPr>
        <p:txBody>
          <a:bodyPr wrap="square" lIns="91440" tIns="45720" rIns="91440" bIns="45720" anchor="t">
            <a:spAutoFit/>
          </a:bodyPr>
          <a:lstStyle/>
          <a:p>
            <a:pPr>
              <a:lnSpc>
                <a:spcPct val="150000"/>
              </a:lnSpc>
              <a:buClr>
                <a:srgbClr val="F77F00"/>
              </a:buClr>
            </a:pPr>
            <a:r>
              <a:rPr lang="en-US" sz="2800">
                <a:solidFill>
                  <a:srgbClr val="542341"/>
                </a:solidFill>
                <a:latin typeface="Arial"/>
                <a:cs typeface="Arial"/>
              </a:rPr>
              <a:t>Information to include in a referral:</a:t>
            </a:r>
            <a:endParaRPr lang="en-GB" sz="2000"/>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Oral language</a:t>
            </a:r>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Social interaction </a:t>
            </a:r>
          </a:p>
          <a:p>
            <a:pPr marL="742950" lvl="1" indent="-285750">
              <a:lnSpc>
                <a:spcPct val="150000"/>
              </a:lnSpc>
              <a:buClr>
                <a:srgbClr val="F77F00"/>
              </a:buClr>
              <a:buFont typeface="Arial" panose="020B0604020202020204" pitchFamily="34" charset="0"/>
              <a:buChar char="•"/>
            </a:pPr>
            <a:r>
              <a:rPr lang="en-US" sz="2800" err="1">
                <a:solidFill>
                  <a:srgbClr val="542341"/>
                </a:solidFill>
                <a:latin typeface="Arial" panose="020B0604020202020204" pitchFamily="34" charset="0"/>
                <a:cs typeface="Arial" panose="020B0604020202020204" pitchFamily="34" charset="0"/>
              </a:rPr>
              <a:t>Behaviour</a:t>
            </a:r>
            <a:endParaRPr lang="en-US" sz="2800">
              <a:solidFill>
                <a:srgbClr val="542341"/>
              </a:solidFill>
              <a:latin typeface="Arial" panose="020B0604020202020204" pitchFamily="34" charset="0"/>
              <a:cs typeface="Arial" panose="020B0604020202020204" pitchFamily="34" charset="0"/>
            </a:endParaRPr>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Written language</a:t>
            </a:r>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Can they follow a series of instructions </a:t>
            </a:r>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How they retell a ‘story’</a:t>
            </a:r>
          </a:p>
          <a:p>
            <a:pPr marL="742950" lvl="1" indent="-285750">
              <a:lnSpc>
                <a:spcPct val="150000"/>
              </a:lnSpc>
              <a:buClr>
                <a:srgbClr val="F77F00"/>
              </a:buClr>
              <a:buFont typeface="Arial" panose="020B0604020202020204" pitchFamily="34" charset="0"/>
              <a:buChar char="•"/>
            </a:pPr>
            <a:r>
              <a:rPr lang="en-US" sz="2800">
                <a:solidFill>
                  <a:srgbClr val="542341"/>
                </a:solidFill>
                <a:latin typeface="Arial" panose="020B0604020202020204" pitchFamily="34" charset="0"/>
                <a:cs typeface="Arial" panose="020B0604020202020204" pitchFamily="34" charset="0"/>
              </a:rPr>
              <a:t>How they generate and remember vocabulary</a:t>
            </a:r>
            <a:endParaRPr lang="en-GB" sz="2800">
              <a:solidFill>
                <a:srgbClr val="542341"/>
              </a:solidFill>
              <a:latin typeface="Arial" panose="020B0604020202020204" pitchFamily="34" charset="0"/>
              <a:cs typeface="Arial" panose="020B0604020202020204" pitchFamily="34" charset="0"/>
            </a:endParaRPr>
          </a:p>
        </p:txBody>
      </p:sp>
      <p:grpSp>
        <p:nvGrpSpPr>
          <p:cNvPr id="14" name="Google Shape;598;p45">
            <a:extLst>
              <a:ext uri="{FF2B5EF4-FFF2-40B4-BE49-F238E27FC236}">
                <a16:creationId xmlns:a16="http://schemas.microsoft.com/office/drawing/2014/main" id="{BC0BA0D6-21F4-484E-9EC5-2ED2D69298E6}"/>
              </a:ext>
            </a:extLst>
          </p:cNvPr>
          <p:cNvGrpSpPr/>
          <p:nvPr/>
        </p:nvGrpSpPr>
        <p:grpSpPr>
          <a:xfrm>
            <a:off x="8094689" y="-1"/>
            <a:ext cx="2122919" cy="1220301"/>
            <a:chOff x="2331192" y="0"/>
            <a:chExt cx="2328258" cy="1369202"/>
          </a:xfrm>
        </p:grpSpPr>
        <p:sp>
          <p:nvSpPr>
            <p:cNvPr id="15" name="Google Shape;599;p45">
              <a:extLst>
                <a:ext uri="{FF2B5EF4-FFF2-40B4-BE49-F238E27FC236}">
                  <a16:creationId xmlns:a16="http://schemas.microsoft.com/office/drawing/2014/main" id="{AC1BAB8F-6895-44C9-82E3-07F130022486}"/>
                </a:ext>
              </a:extLst>
            </p:cNvPr>
            <p:cNvSpPr/>
            <p:nvPr/>
          </p:nvSpPr>
          <p:spPr>
            <a:xfrm>
              <a:off x="2331192" y="0"/>
              <a:ext cx="2328258" cy="1369202"/>
            </a:xfrm>
            <a:prstGeom prst="trapezoid">
              <a:avLst>
                <a:gd name="adj" fmla="val 85022"/>
              </a:avLst>
            </a:prstGeom>
            <a:solidFill>
              <a:srgbClr val="F7CA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ial" panose="020B0604020202020204" pitchFamily="34" charset="0"/>
                <a:cs typeface="Arial" panose="020B0604020202020204" pitchFamily="34" charset="0"/>
              </a:endParaRPr>
            </a:p>
          </p:txBody>
        </p:sp>
        <p:sp>
          <p:nvSpPr>
            <p:cNvPr id="16" name="Google Shape;600;p45">
              <a:extLst>
                <a:ext uri="{FF2B5EF4-FFF2-40B4-BE49-F238E27FC236}">
                  <a16:creationId xmlns:a16="http://schemas.microsoft.com/office/drawing/2014/main" id="{0C6F490E-748A-47B4-80ED-8BB1C70FC0E7}"/>
                </a:ext>
              </a:extLst>
            </p:cNvPr>
            <p:cNvSpPr/>
            <p:nvPr/>
          </p:nvSpPr>
          <p:spPr>
            <a:xfrm>
              <a:off x="2331192" y="0"/>
              <a:ext cx="2328258" cy="1369202"/>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None/>
              </a:pPr>
              <a:endParaRPr sz="240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1400"/>
                </a:spcBef>
                <a:spcAft>
                  <a:spcPts val="0"/>
                </a:spcAft>
                <a:buNone/>
              </a:pPr>
              <a:r>
                <a:rPr lang="en-GB" sz="2400">
                  <a:solidFill>
                    <a:schemeClr val="lt1"/>
                  </a:solidFill>
                  <a:latin typeface="Arial" panose="020B0604020202020204" pitchFamily="34" charset="0"/>
                  <a:ea typeface="Calibri"/>
                  <a:cs typeface="Arial" panose="020B0604020202020204" pitchFamily="34" charset="0"/>
                  <a:sym typeface="Calibri"/>
                </a:rPr>
                <a:t>Specialist</a:t>
              </a:r>
              <a:r>
                <a:rPr lang="en-GB" sz="2300">
                  <a:solidFill>
                    <a:schemeClr val="lt1"/>
                  </a:solidFill>
                  <a:latin typeface="Arial" panose="020B0604020202020204" pitchFamily="34" charset="0"/>
                  <a:ea typeface="Calibri"/>
                  <a:cs typeface="Arial" panose="020B0604020202020204" pitchFamily="34" charset="0"/>
                  <a:sym typeface="Calibri"/>
                </a:rPr>
                <a:t> </a:t>
              </a:r>
              <a:endParaRPr sz="2300">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id="{861BED87-29E4-4141-BECD-F1794AA630AD}"/>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42605727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45"/>
          <p:cNvSpPr txBox="1"/>
          <p:nvPr/>
        </p:nvSpPr>
        <p:spPr>
          <a:xfrm>
            <a:off x="400012" y="410654"/>
            <a:ext cx="105033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a:solidFill>
                  <a:srgbClr val="542341"/>
                </a:solidFill>
                <a:latin typeface="Arial"/>
                <a:ea typeface="Arial"/>
                <a:cs typeface="Arial"/>
                <a:sym typeface="Arial"/>
              </a:rPr>
              <a:t>Specialist support</a:t>
            </a:r>
            <a:endParaRPr/>
          </a:p>
        </p:txBody>
      </p:sp>
      <p:cxnSp>
        <p:nvCxnSpPr>
          <p:cNvPr id="596" name="Google Shape;596;p45"/>
          <p:cNvCxnSpPr/>
          <p:nvPr/>
        </p:nvCxnSpPr>
        <p:spPr>
          <a:xfrm>
            <a:off x="742688" y="1220306"/>
            <a:ext cx="1009816" cy="0"/>
          </a:xfrm>
          <a:prstGeom prst="straightConnector1">
            <a:avLst/>
          </a:prstGeom>
          <a:noFill/>
          <a:ln w="38100" cap="flat" cmpd="sng">
            <a:solidFill>
              <a:srgbClr val="F77F00"/>
            </a:solidFill>
            <a:prstDash val="solid"/>
            <a:miter lim="800000"/>
            <a:headEnd type="none" w="sm" len="sm"/>
            <a:tailEnd type="none" w="sm" len="sm"/>
          </a:ln>
        </p:spPr>
      </p:cxnSp>
      <p:sp>
        <p:nvSpPr>
          <p:cNvPr id="597" name="Google Shape;597;p45"/>
          <p:cNvSpPr/>
          <p:nvPr/>
        </p:nvSpPr>
        <p:spPr>
          <a:xfrm>
            <a:off x="388100" y="1546948"/>
            <a:ext cx="10503342" cy="4739759"/>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GB" sz="2800" b="0" i="0" u="none" strike="noStrike" cap="none">
                <a:solidFill>
                  <a:srgbClr val="542341"/>
                </a:solidFill>
                <a:latin typeface="Arial"/>
                <a:ea typeface="Arial"/>
                <a:cs typeface="Arial"/>
                <a:sym typeface="Arial"/>
              </a:rPr>
              <a:t>Speech and language therapy input may include:</a:t>
            </a:r>
            <a:endParaRPr/>
          </a:p>
          <a:p>
            <a:pPr marL="1200150" marR="0" lvl="2" indent="-285750" algn="l" rtl="0">
              <a:spcBef>
                <a:spcPts val="1000"/>
              </a:spcBef>
              <a:spcAft>
                <a:spcPts val="0"/>
              </a:spcAft>
              <a:buClr>
                <a:srgbClr val="F77F00"/>
              </a:buClr>
              <a:buSzPts val="2800"/>
              <a:buFont typeface="Arial"/>
              <a:buChar char="•"/>
            </a:pPr>
            <a:r>
              <a:rPr lang="en-GB" sz="2800" b="0" i="0" u="none" strike="noStrike" cap="none">
                <a:solidFill>
                  <a:srgbClr val="542341"/>
                </a:solidFill>
                <a:latin typeface="Arial"/>
                <a:ea typeface="Arial"/>
                <a:cs typeface="Arial"/>
                <a:sym typeface="Arial"/>
              </a:rPr>
              <a:t>Assessment and diagnosis</a:t>
            </a:r>
            <a:endParaRPr/>
          </a:p>
          <a:p>
            <a:pPr marL="1200150" marR="0" lvl="2" indent="-285750" algn="l" rtl="0">
              <a:spcBef>
                <a:spcPts val="1000"/>
              </a:spcBef>
              <a:spcAft>
                <a:spcPts val="0"/>
              </a:spcAft>
              <a:buClr>
                <a:srgbClr val="F77F00"/>
              </a:buClr>
              <a:buSzPts val="2800"/>
              <a:buFont typeface="Arial"/>
              <a:buChar char="•"/>
            </a:pPr>
            <a:r>
              <a:rPr lang="en-GB" sz="2800" b="0" i="0" u="none" strike="noStrike" cap="none">
                <a:solidFill>
                  <a:srgbClr val="542341"/>
                </a:solidFill>
                <a:latin typeface="Arial"/>
                <a:ea typeface="Arial"/>
                <a:cs typeface="Arial"/>
                <a:sym typeface="Arial"/>
              </a:rPr>
              <a:t>Develop and advise on strategies and therapy programmes</a:t>
            </a:r>
            <a:endParaRPr/>
          </a:p>
          <a:p>
            <a:pPr marL="1200150" marR="0" lvl="2" indent="-285750" algn="l" rtl="0">
              <a:spcBef>
                <a:spcPts val="1000"/>
              </a:spcBef>
              <a:spcAft>
                <a:spcPts val="0"/>
              </a:spcAft>
              <a:buClr>
                <a:srgbClr val="F77F00"/>
              </a:buClr>
              <a:buSzPts val="2800"/>
              <a:buFont typeface="Arial"/>
              <a:buChar char="•"/>
            </a:pPr>
            <a:r>
              <a:rPr lang="en-GB" sz="2800" b="0" i="0" u="none" strike="noStrike" cap="none">
                <a:solidFill>
                  <a:srgbClr val="542341"/>
                </a:solidFill>
                <a:latin typeface="Arial"/>
                <a:ea typeface="Arial"/>
                <a:cs typeface="Arial"/>
                <a:sym typeface="Arial"/>
              </a:rPr>
              <a:t>Support with integrating strategies into classroom</a:t>
            </a:r>
            <a:endParaRPr/>
          </a:p>
          <a:p>
            <a:pPr marL="1200150" marR="0" lvl="2" indent="-285750" algn="l" rtl="0">
              <a:spcBef>
                <a:spcPts val="1000"/>
              </a:spcBef>
              <a:spcAft>
                <a:spcPts val="0"/>
              </a:spcAft>
              <a:buClr>
                <a:srgbClr val="F77F00"/>
              </a:buClr>
              <a:buSzPts val="2800"/>
              <a:buFont typeface="Arial"/>
              <a:buChar char="•"/>
            </a:pPr>
            <a:r>
              <a:rPr lang="en-GB" sz="2800" b="0" i="0" u="none" strike="noStrike" cap="none">
                <a:solidFill>
                  <a:srgbClr val="542341"/>
                </a:solidFill>
                <a:latin typeface="Arial"/>
                <a:ea typeface="Arial"/>
                <a:cs typeface="Arial"/>
                <a:sym typeface="Arial"/>
              </a:rPr>
              <a:t>Coach families, teachers, teaching assistants in use of strategies</a:t>
            </a:r>
            <a:endParaRPr/>
          </a:p>
          <a:p>
            <a:pPr marL="1200150" marR="0" lvl="2" indent="-285750" algn="l" rtl="0">
              <a:spcBef>
                <a:spcPts val="1000"/>
              </a:spcBef>
              <a:spcAft>
                <a:spcPts val="0"/>
              </a:spcAft>
              <a:buClr>
                <a:srgbClr val="F77F00"/>
              </a:buClr>
              <a:buSzPts val="2800"/>
              <a:buFont typeface="Arial"/>
              <a:buChar char="•"/>
            </a:pPr>
            <a:r>
              <a:rPr lang="en-GB" sz="2800" b="0" i="0" u="none" strike="noStrike" cap="none">
                <a:solidFill>
                  <a:srgbClr val="542341"/>
                </a:solidFill>
                <a:latin typeface="Arial"/>
                <a:ea typeface="Arial"/>
                <a:cs typeface="Arial"/>
                <a:sym typeface="Arial"/>
              </a:rPr>
              <a:t>Raise awareness and understanding of DLD</a:t>
            </a:r>
            <a:endParaRPr/>
          </a:p>
          <a:p>
            <a:pPr marL="1200150" marR="0" lvl="2" indent="-285750" algn="l" rtl="0">
              <a:spcBef>
                <a:spcPts val="1000"/>
              </a:spcBef>
              <a:spcAft>
                <a:spcPts val="0"/>
              </a:spcAft>
              <a:buClr>
                <a:srgbClr val="F77F00"/>
              </a:buClr>
              <a:buSzPts val="2800"/>
              <a:buFont typeface="Arial"/>
              <a:buChar char="•"/>
            </a:pPr>
            <a:r>
              <a:rPr lang="en-GB" sz="2800" b="0" i="0" u="none" strike="noStrike" cap="none">
                <a:solidFill>
                  <a:srgbClr val="542341"/>
                </a:solidFill>
                <a:latin typeface="Arial"/>
                <a:ea typeface="Arial"/>
                <a:cs typeface="Arial"/>
                <a:sym typeface="Arial"/>
              </a:rPr>
              <a:t>May offer more support at different times e.g. transition</a:t>
            </a:r>
            <a:endParaRPr/>
          </a:p>
        </p:txBody>
      </p:sp>
      <p:pic>
        <p:nvPicPr>
          <p:cNvPr id="12" name="Google Shape;594;p45">
            <a:extLst>
              <a:ext uri="{FF2B5EF4-FFF2-40B4-BE49-F238E27FC236}">
                <a16:creationId xmlns:a16="http://schemas.microsoft.com/office/drawing/2014/main" id="{CBDE7232-61BE-4BBD-BAD5-829FF2792DA9}"/>
              </a:ext>
            </a:extLst>
          </p:cNvPr>
          <p:cNvPicPr preferRelativeResize="0"/>
          <p:nvPr/>
        </p:nvPicPr>
        <p:blipFill rotWithShape="1">
          <a:blip r:embed="rId3">
            <a:alphaModFix/>
          </a:blip>
          <a:srcRect/>
          <a:stretch/>
        </p:blipFill>
        <p:spPr>
          <a:xfrm>
            <a:off x="10727871" y="5372511"/>
            <a:ext cx="1464129" cy="1464129"/>
          </a:xfrm>
          <a:prstGeom prst="rect">
            <a:avLst/>
          </a:prstGeom>
          <a:noFill/>
          <a:ln>
            <a:noFill/>
          </a:ln>
        </p:spPr>
      </p:pic>
      <p:sp>
        <p:nvSpPr>
          <p:cNvPr id="16" name="Rectangle: Rounded Corners 15">
            <a:extLst>
              <a:ext uri="{FF2B5EF4-FFF2-40B4-BE49-F238E27FC236}">
                <a16:creationId xmlns:a16="http://schemas.microsoft.com/office/drawing/2014/main" id="{9D0B0A6E-BCF6-4A4F-886D-2D3CB999468B}"/>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grpSp>
        <p:nvGrpSpPr>
          <p:cNvPr id="10" name="Google Shape;598;p45">
            <a:extLst>
              <a:ext uri="{FF2B5EF4-FFF2-40B4-BE49-F238E27FC236}">
                <a16:creationId xmlns:a16="http://schemas.microsoft.com/office/drawing/2014/main" id="{099F6258-EB4A-4172-98FB-1F53C55876EF}"/>
              </a:ext>
            </a:extLst>
          </p:cNvPr>
          <p:cNvGrpSpPr/>
          <p:nvPr/>
        </p:nvGrpSpPr>
        <p:grpSpPr>
          <a:xfrm>
            <a:off x="8094689" y="-1"/>
            <a:ext cx="2122919" cy="1220301"/>
            <a:chOff x="2331192" y="0"/>
            <a:chExt cx="2328258" cy="1369202"/>
          </a:xfrm>
        </p:grpSpPr>
        <p:sp>
          <p:nvSpPr>
            <p:cNvPr id="11" name="Google Shape;599;p45">
              <a:extLst>
                <a:ext uri="{FF2B5EF4-FFF2-40B4-BE49-F238E27FC236}">
                  <a16:creationId xmlns:a16="http://schemas.microsoft.com/office/drawing/2014/main" id="{F1E6F034-8BC7-45B5-8EE7-AD8DCFD400E2}"/>
                </a:ext>
              </a:extLst>
            </p:cNvPr>
            <p:cNvSpPr/>
            <p:nvPr/>
          </p:nvSpPr>
          <p:spPr>
            <a:xfrm>
              <a:off x="2331192" y="0"/>
              <a:ext cx="2328258" cy="1369202"/>
            </a:xfrm>
            <a:prstGeom prst="trapezoid">
              <a:avLst>
                <a:gd name="adj" fmla="val 85022"/>
              </a:avLst>
            </a:prstGeom>
            <a:solidFill>
              <a:srgbClr val="F7CA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ial" panose="020B0604020202020204" pitchFamily="34" charset="0"/>
                <a:cs typeface="Arial" panose="020B0604020202020204" pitchFamily="34" charset="0"/>
              </a:endParaRPr>
            </a:p>
          </p:txBody>
        </p:sp>
        <p:sp>
          <p:nvSpPr>
            <p:cNvPr id="17" name="Google Shape;600;p45">
              <a:extLst>
                <a:ext uri="{FF2B5EF4-FFF2-40B4-BE49-F238E27FC236}">
                  <a16:creationId xmlns:a16="http://schemas.microsoft.com/office/drawing/2014/main" id="{9314EA78-63C3-4549-A14E-607581DDBDDF}"/>
                </a:ext>
              </a:extLst>
            </p:cNvPr>
            <p:cNvSpPr/>
            <p:nvPr/>
          </p:nvSpPr>
          <p:spPr>
            <a:xfrm>
              <a:off x="2331192" y="0"/>
              <a:ext cx="2328258" cy="1369202"/>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None/>
              </a:pPr>
              <a:endParaRPr sz="240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1400"/>
                </a:spcBef>
                <a:spcAft>
                  <a:spcPts val="0"/>
                </a:spcAft>
                <a:buNone/>
              </a:pPr>
              <a:r>
                <a:rPr lang="en-GB" sz="2400">
                  <a:solidFill>
                    <a:schemeClr val="lt1"/>
                  </a:solidFill>
                  <a:latin typeface="Arial" panose="020B0604020202020204" pitchFamily="34" charset="0"/>
                  <a:ea typeface="Calibri"/>
                  <a:cs typeface="Arial" panose="020B0604020202020204" pitchFamily="34" charset="0"/>
                  <a:sym typeface="Calibri"/>
                </a:rPr>
                <a:t>Specialist</a:t>
              </a:r>
              <a:r>
                <a:rPr lang="en-GB" sz="2300">
                  <a:solidFill>
                    <a:schemeClr val="lt1"/>
                  </a:solidFill>
                  <a:latin typeface="Arial" panose="020B0604020202020204" pitchFamily="34" charset="0"/>
                  <a:ea typeface="Calibri"/>
                  <a:cs typeface="Arial" panose="020B0604020202020204" pitchFamily="34" charset="0"/>
                  <a:sym typeface="Calibri"/>
                </a:rPr>
                <a:t> </a:t>
              </a:r>
              <a:endParaRPr sz="23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93368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991" y="5385180"/>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543905" y="438531"/>
            <a:ext cx="10503342"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Support at times of transition</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7" name="Google Shape;597;p45">
            <a:extLst>
              <a:ext uri="{FF2B5EF4-FFF2-40B4-BE49-F238E27FC236}">
                <a16:creationId xmlns:a16="http://schemas.microsoft.com/office/drawing/2014/main" id="{2F2C3433-9639-4BD2-A677-422621145012}"/>
              </a:ext>
            </a:extLst>
          </p:cNvPr>
          <p:cNvSpPr/>
          <p:nvPr/>
        </p:nvSpPr>
        <p:spPr>
          <a:xfrm>
            <a:off x="371216" y="1917604"/>
            <a:ext cx="4767667" cy="4288313"/>
          </a:xfrm>
          <a:prstGeom prst="rect">
            <a:avLst/>
          </a:prstGeom>
          <a:noFill/>
          <a:ln>
            <a:noFill/>
          </a:ln>
        </p:spPr>
        <p:txBody>
          <a:bodyPr spcFirstLastPara="1" wrap="square" lIns="91425" tIns="45700" rIns="91425" bIns="45700" anchor="t" anchorCtr="0">
            <a:spAutoFit/>
          </a:bodyPr>
          <a:lstStyle/>
          <a:p>
            <a:pPr marL="285750" indent="-285750">
              <a:spcBef>
                <a:spcPts val="1000"/>
              </a:spcBef>
              <a:spcAft>
                <a:spcPts val="1600"/>
              </a:spcAft>
              <a:buClr>
                <a:srgbClr val="F77F00"/>
              </a:buClr>
              <a:buSzPts val="2800"/>
              <a:buFont typeface="Arial"/>
              <a:buChar char="•"/>
            </a:pPr>
            <a:r>
              <a:rPr lang="en-GB" sz="2800" b="0" i="0" u="none" strike="noStrike" cap="none">
                <a:solidFill>
                  <a:srgbClr val="542341"/>
                </a:solidFill>
                <a:latin typeface="Arial"/>
                <a:ea typeface="Arial"/>
                <a:cs typeface="Arial"/>
                <a:sym typeface="Arial"/>
              </a:rPr>
              <a:t>Between year groups</a:t>
            </a:r>
            <a:endParaRPr/>
          </a:p>
          <a:p>
            <a:pPr marL="285750" indent="-285750">
              <a:spcBef>
                <a:spcPts val="1000"/>
              </a:spcBef>
              <a:spcAft>
                <a:spcPts val="1600"/>
              </a:spcAft>
              <a:buClr>
                <a:srgbClr val="F77F00"/>
              </a:buClr>
              <a:buSzPts val="2800"/>
              <a:buFont typeface="Arial"/>
              <a:buChar char="•"/>
            </a:pPr>
            <a:r>
              <a:rPr lang="en-GB" sz="2800" b="0" i="0" u="none" strike="noStrike" cap="none">
                <a:solidFill>
                  <a:srgbClr val="542341"/>
                </a:solidFill>
                <a:latin typeface="Arial"/>
                <a:ea typeface="Arial"/>
                <a:cs typeface="Arial"/>
                <a:sym typeface="Arial"/>
              </a:rPr>
              <a:t>Between primary and secondary school</a:t>
            </a:r>
            <a:endParaRPr/>
          </a:p>
          <a:p>
            <a:pPr marL="285750" indent="-285750">
              <a:spcBef>
                <a:spcPts val="1000"/>
              </a:spcBef>
              <a:spcAft>
                <a:spcPts val="1600"/>
              </a:spcAft>
              <a:buClr>
                <a:srgbClr val="F77F00"/>
              </a:buClr>
              <a:buSzPts val="2800"/>
              <a:buFont typeface="Arial"/>
              <a:buChar char="•"/>
            </a:pPr>
            <a:r>
              <a:rPr lang="en-GB" sz="2800">
                <a:solidFill>
                  <a:srgbClr val="542341"/>
                </a:solidFill>
                <a:latin typeface="Arial"/>
                <a:cs typeface="Arial"/>
                <a:sym typeface="Arial"/>
              </a:rPr>
              <a:t>Between secondary and further / higher education or the workforce</a:t>
            </a:r>
          </a:p>
          <a:p>
            <a:pPr marL="285750" indent="-285750">
              <a:spcBef>
                <a:spcPts val="1000"/>
              </a:spcBef>
              <a:spcAft>
                <a:spcPts val="1600"/>
              </a:spcAft>
              <a:buClr>
                <a:srgbClr val="F77F00"/>
              </a:buClr>
              <a:buSzPts val="2800"/>
              <a:buFont typeface="Arial"/>
              <a:buChar char="•"/>
            </a:pPr>
            <a:endParaRPr/>
          </a:p>
        </p:txBody>
      </p:sp>
      <p:grpSp>
        <p:nvGrpSpPr>
          <p:cNvPr id="2" name="Group 1">
            <a:extLst>
              <a:ext uri="{FF2B5EF4-FFF2-40B4-BE49-F238E27FC236}">
                <a16:creationId xmlns:a16="http://schemas.microsoft.com/office/drawing/2014/main" id="{3CA68747-27F2-4DC0-BE16-DA495069AFDF}"/>
              </a:ext>
            </a:extLst>
          </p:cNvPr>
          <p:cNvGrpSpPr/>
          <p:nvPr/>
        </p:nvGrpSpPr>
        <p:grpSpPr>
          <a:xfrm>
            <a:off x="5575300" y="1141638"/>
            <a:ext cx="5139692" cy="5716362"/>
            <a:chOff x="5575300" y="1141638"/>
            <a:chExt cx="5139692" cy="5716362"/>
          </a:xfrm>
        </p:grpSpPr>
        <p:pic>
          <p:nvPicPr>
            <p:cNvPr id="13" name="Picture 4">
              <a:extLst>
                <a:ext uri="{FF2B5EF4-FFF2-40B4-BE49-F238E27FC236}">
                  <a16:creationId xmlns:a16="http://schemas.microsoft.com/office/drawing/2014/main" id="{92A7284E-2927-4E05-B56D-13CA97B8A6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4" t="3359" r="4059" b="4591"/>
            <a:stretch/>
          </p:blipFill>
          <p:spPr bwMode="auto">
            <a:xfrm>
              <a:off x="5575300" y="1141638"/>
              <a:ext cx="5139692" cy="5584108"/>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597;p45">
              <a:extLst>
                <a:ext uri="{FF2B5EF4-FFF2-40B4-BE49-F238E27FC236}">
                  <a16:creationId xmlns:a16="http://schemas.microsoft.com/office/drawing/2014/main" id="{D2F4F54D-408B-4A4C-A463-75E57E787F69}"/>
                </a:ext>
              </a:extLst>
            </p:cNvPr>
            <p:cNvSpPr/>
            <p:nvPr/>
          </p:nvSpPr>
          <p:spPr>
            <a:xfrm>
              <a:off x="5772131" y="1400136"/>
              <a:ext cx="4942859" cy="5457864"/>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GB" sz="2000" b="1">
                  <a:solidFill>
                    <a:srgbClr val="542341"/>
                  </a:solidFill>
                  <a:latin typeface="Arial"/>
                  <a:cs typeface="Arial"/>
                  <a:sym typeface="Arial"/>
                </a:rPr>
                <a:t>Practical tips: </a:t>
              </a:r>
            </a:p>
            <a:p>
              <a:pPr marL="900000" lvl="2" indent="-285750">
                <a:spcBef>
                  <a:spcPts val="1000"/>
                </a:spcBef>
                <a:buClr>
                  <a:srgbClr val="F77F00"/>
                </a:buClr>
                <a:buSzPts val="2800"/>
                <a:buFont typeface="Arial"/>
                <a:buChar char="•"/>
              </a:pPr>
              <a:r>
                <a:rPr lang="en-GB" sz="2000" i="1">
                  <a:solidFill>
                    <a:srgbClr val="542341"/>
                  </a:solidFill>
                  <a:latin typeface="Arial"/>
                  <a:cs typeface="Arial"/>
                  <a:sym typeface="Arial"/>
                </a:rPr>
                <a:t>Model and practise using informal/formal language </a:t>
              </a:r>
            </a:p>
            <a:p>
              <a:pPr marL="900000" lvl="2" indent="-285750">
                <a:spcBef>
                  <a:spcPts val="1000"/>
                </a:spcBef>
                <a:buClr>
                  <a:srgbClr val="F77F00"/>
                </a:buClr>
                <a:buSzPts val="2800"/>
                <a:buFont typeface="Arial"/>
                <a:buChar char="•"/>
              </a:pPr>
              <a:r>
                <a:rPr lang="en-GB" sz="2000" i="1">
                  <a:solidFill>
                    <a:srgbClr val="542341"/>
                  </a:solidFill>
                  <a:latin typeface="Arial"/>
                  <a:cs typeface="Arial"/>
                  <a:sym typeface="Arial"/>
                </a:rPr>
                <a:t>Role play life skills</a:t>
              </a:r>
            </a:p>
            <a:p>
              <a:pPr marL="900000" lvl="2" indent="-285750">
                <a:spcBef>
                  <a:spcPts val="1000"/>
                </a:spcBef>
                <a:buClr>
                  <a:srgbClr val="F77F00"/>
                </a:buClr>
                <a:buSzPts val="2800"/>
                <a:buFont typeface="Arial"/>
                <a:buChar char="•"/>
              </a:pPr>
              <a:r>
                <a:rPr lang="en-GB" sz="2000" i="1">
                  <a:solidFill>
                    <a:srgbClr val="542341"/>
                  </a:solidFill>
                  <a:latin typeface="Arial"/>
                  <a:cs typeface="Arial"/>
                  <a:sym typeface="Arial"/>
                </a:rPr>
                <a:t>Discuss potential scenarios e.g. managing workload</a:t>
              </a:r>
            </a:p>
            <a:p>
              <a:pPr marL="900000" lvl="2" indent="-285750">
                <a:spcBef>
                  <a:spcPts val="1000"/>
                </a:spcBef>
                <a:buClr>
                  <a:srgbClr val="F77F00"/>
                </a:buClr>
                <a:buSzPts val="2800"/>
                <a:buFont typeface="Arial"/>
                <a:buChar char="•"/>
              </a:pPr>
              <a:r>
                <a:rPr lang="en-GB" sz="2000" i="1">
                  <a:solidFill>
                    <a:srgbClr val="542341"/>
                  </a:solidFill>
                  <a:latin typeface="Arial"/>
                  <a:cs typeface="Arial"/>
                  <a:sym typeface="Arial"/>
                </a:rPr>
                <a:t>Help them to self-advocate </a:t>
              </a:r>
            </a:p>
            <a:p>
              <a:pPr marL="900000" lvl="2" indent="-285750">
                <a:spcBef>
                  <a:spcPts val="1000"/>
                </a:spcBef>
                <a:buClr>
                  <a:srgbClr val="F77F00"/>
                </a:buClr>
                <a:buSzPts val="2800"/>
                <a:buFont typeface="Arial"/>
                <a:buChar char="•"/>
              </a:pPr>
              <a:r>
                <a:rPr lang="en-GB" sz="2000" i="1">
                  <a:solidFill>
                    <a:srgbClr val="542341"/>
                  </a:solidFill>
                  <a:latin typeface="Arial"/>
                  <a:cs typeface="Arial"/>
                  <a:sym typeface="Arial"/>
                </a:rPr>
                <a:t>Explicitly teach interview skills</a:t>
              </a:r>
            </a:p>
            <a:p>
              <a:pPr marL="900000" lvl="2" indent="-285750">
                <a:spcBef>
                  <a:spcPts val="1000"/>
                </a:spcBef>
                <a:buClr>
                  <a:srgbClr val="F77F00"/>
                </a:buClr>
                <a:buSzPts val="2800"/>
                <a:buFont typeface="Arial"/>
                <a:buChar char="•"/>
              </a:pPr>
              <a:r>
                <a:rPr lang="en-GB" sz="2000" i="1">
                  <a:solidFill>
                    <a:srgbClr val="542341"/>
                  </a:solidFill>
                  <a:latin typeface="Arial"/>
                  <a:cs typeface="Arial"/>
                  <a:sym typeface="Arial"/>
                </a:rPr>
                <a:t>Be alert for signs that the young person may need support</a:t>
              </a:r>
            </a:p>
            <a:p>
              <a:pPr marL="900000" lvl="2" indent="-285750">
                <a:spcBef>
                  <a:spcPts val="1000"/>
                </a:spcBef>
                <a:buClr>
                  <a:srgbClr val="F77F00"/>
                </a:buClr>
                <a:buSzPts val="2800"/>
                <a:buFont typeface="Arial"/>
                <a:buChar char="•"/>
              </a:pPr>
              <a:r>
                <a:rPr lang="en-GB" sz="2000" i="1">
                  <a:solidFill>
                    <a:srgbClr val="542341"/>
                  </a:solidFill>
                  <a:latin typeface="Arial"/>
                  <a:cs typeface="Arial"/>
                  <a:sym typeface="Arial"/>
                </a:rPr>
                <a:t>For more information: </a:t>
              </a:r>
              <a:r>
                <a:rPr lang="en-GB" sz="2000" i="1">
                  <a:solidFill>
                    <a:srgbClr val="542341"/>
                  </a:solidFill>
                  <a:latin typeface="Arial"/>
                  <a:cs typeface="Arial"/>
                  <a:sym typeface="Arial"/>
                  <a:hlinkClick r:id="rId5"/>
                </a:rPr>
                <a:t>https://ican.org.uk/dld-webinar-series/</a:t>
              </a:r>
              <a:r>
                <a:rPr lang="en-GB" sz="2000" i="1">
                  <a:solidFill>
                    <a:srgbClr val="542341"/>
                  </a:solidFill>
                  <a:latin typeface="Arial"/>
                  <a:cs typeface="Arial"/>
                  <a:sym typeface="Arial"/>
                </a:rPr>
                <a:t> </a:t>
              </a:r>
              <a:endParaRPr lang="en-GB" sz="2000" i="1"/>
            </a:p>
            <a:p>
              <a:pPr marL="900000" lvl="2" indent="-285750">
                <a:spcBef>
                  <a:spcPts val="1000"/>
                </a:spcBef>
                <a:buClr>
                  <a:srgbClr val="F77F00"/>
                </a:buClr>
                <a:buSzPts val="2800"/>
                <a:buFont typeface="Arial"/>
                <a:buChar char="•"/>
              </a:pPr>
              <a:endParaRPr lang="en-GB" sz="2200" i="1"/>
            </a:p>
          </p:txBody>
        </p:sp>
      </p:grpSp>
      <p:sp>
        <p:nvSpPr>
          <p:cNvPr id="17" name="Rectangle: Rounded Corners 16">
            <a:extLst>
              <a:ext uri="{FF2B5EF4-FFF2-40B4-BE49-F238E27FC236}">
                <a16:creationId xmlns:a16="http://schemas.microsoft.com/office/drawing/2014/main" id="{53EBDB66-75EC-4A6E-8238-FC2F7B2A80A2}"/>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grpSp>
        <p:nvGrpSpPr>
          <p:cNvPr id="18" name="Google Shape;598;p45">
            <a:extLst>
              <a:ext uri="{FF2B5EF4-FFF2-40B4-BE49-F238E27FC236}">
                <a16:creationId xmlns:a16="http://schemas.microsoft.com/office/drawing/2014/main" id="{8AF0DF66-21C6-4DF0-A63C-B00C57559787}"/>
              </a:ext>
            </a:extLst>
          </p:cNvPr>
          <p:cNvGrpSpPr/>
          <p:nvPr/>
        </p:nvGrpSpPr>
        <p:grpSpPr>
          <a:xfrm>
            <a:off x="8094689" y="-1"/>
            <a:ext cx="2122919" cy="1220301"/>
            <a:chOff x="2331192" y="0"/>
            <a:chExt cx="2328258" cy="1369202"/>
          </a:xfrm>
        </p:grpSpPr>
        <p:sp>
          <p:nvSpPr>
            <p:cNvPr id="19" name="Google Shape;599;p45">
              <a:extLst>
                <a:ext uri="{FF2B5EF4-FFF2-40B4-BE49-F238E27FC236}">
                  <a16:creationId xmlns:a16="http://schemas.microsoft.com/office/drawing/2014/main" id="{F5613561-11AC-49AC-8C01-6388AAE41F10}"/>
                </a:ext>
              </a:extLst>
            </p:cNvPr>
            <p:cNvSpPr/>
            <p:nvPr/>
          </p:nvSpPr>
          <p:spPr>
            <a:xfrm>
              <a:off x="2331192" y="0"/>
              <a:ext cx="2328258" cy="1369202"/>
            </a:xfrm>
            <a:prstGeom prst="trapezoid">
              <a:avLst>
                <a:gd name="adj" fmla="val 85022"/>
              </a:avLst>
            </a:prstGeom>
            <a:solidFill>
              <a:srgbClr val="F7CA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ial" panose="020B0604020202020204" pitchFamily="34" charset="0"/>
                <a:cs typeface="Arial" panose="020B0604020202020204" pitchFamily="34" charset="0"/>
              </a:endParaRPr>
            </a:p>
          </p:txBody>
        </p:sp>
        <p:sp>
          <p:nvSpPr>
            <p:cNvPr id="20" name="Google Shape;600;p45">
              <a:extLst>
                <a:ext uri="{FF2B5EF4-FFF2-40B4-BE49-F238E27FC236}">
                  <a16:creationId xmlns:a16="http://schemas.microsoft.com/office/drawing/2014/main" id="{6E933287-C373-4978-8BA4-FAE8A3D29B32}"/>
                </a:ext>
              </a:extLst>
            </p:cNvPr>
            <p:cNvSpPr/>
            <p:nvPr/>
          </p:nvSpPr>
          <p:spPr>
            <a:xfrm>
              <a:off x="2331192" y="0"/>
              <a:ext cx="2328258" cy="1369202"/>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None/>
              </a:pPr>
              <a:endParaRPr sz="240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1400"/>
                </a:spcBef>
                <a:spcAft>
                  <a:spcPts val="0"/>
                </a:spcAft>
                <a:buNone/>
              </a:pPr>
              <a:r>
                <a:rPr lang="en-GB" sz="2400">
                  <a:solidFill>
                    <a:schemeClr val="lt1"/>
                  </a:solidFill>
                  <a:latin typeface="Arial" panose="020B0604020202020204" pitchFamily="34" charset="0"/>
                  <a:ea typeface="Calibri"/>
                  <a:cs typeface="Arial" panose="020B0604020202020204" pitchFamily="34" charset="0"/>
                  <a:sym typeface="Calibri"/>
                </a:rPr>
                <a:t>Specialist</a:t>
              </a:r>
              <a:r>
                <a:rPr lang="en-GB" sz="2300">
                  <a:solidFill>
                    <a:schemeClr val="lt1"/>
                  </a:solidFill>
                  <a:latin typeface="Arial" panose="020B0604020202020204" pitchFamily="34" charset="0"/>
                  <a:ea typeface="Calibri"/>
                  <a:cs typeface="Arial" panose="020B0604020202020204" pitchFamily="34" charset="0"/>
                  <a:sym typeface="Calibri"/>
                </a:rPr>
                <a:t> </a:t>
              </a:r>
              <a:endParaRPr sz="23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099497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504147" y="438531"/>
            <a:ext cx="11365468"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Pupil passports/profiles	</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504147" y="1482018"/>
            <a:ext cx="5591853" cy="5545108"/>
          </a:xfrm>
          <a:prstGeom prst="rect">
            <a:avLst/>
          </a:prstGeom>
        </p:spPr>
        <p:txBody>
          <a:bodyPr wrap="square" lIns="91440" tIns="45720" rIns="91440" bIns="45720" anchor="t">
            <a:spAutoFit/>
          </a:bodyPr>
          <a:lstStyle/>
          <a:p>
            <a:pPr>
              <a:spcAft>
                <a:spcPts val="1000"/>
              </a:spcAft>
              <a:buClr>
                <a:srgbClr val="F77F00"/>
              </a:buClr>
            </a:pPr>
            <a:r>
              <a:rPr lang="en-GB" sz="2800">
                <a:solidFill>
                  <a:srgbClr val="542341"/>
                </a:solidFill>
                <a:latin typeface="Arial" panose="020B0604020202020204" pitchFamily="34" charset="0"/>
                <a:cs typeface="Arial" panose="020B0604020202020204" pitchFamily="34" charset="0"/>
              </a:rPr>
              <a:t>Include:</a:t>
            </a:r>
          </a:p>
          <a:p>
            <a:pPr marL="342900" indent="-34290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Strengths / what people like or admire about the young person</a:t>
            </a:r>
          </a:p>
          <a:p>
            <a:pPr marL="342900" indent="-34290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Interests / things they enjoy</a:t>
            </a:r>
          </a:p>
          <a:p>
            <a:pPr marL="342900" indent="-34290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Areas of need</a:t>
            </a:r>
          </a:p>
          <a:p>
            <a:pPr marL="342900" indent="-34290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Strategies that support them</a:t>
            </a:r>
          </a:p>
          <a:p>
            <a:pPr marL="342900" indent="-34290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Relevant professionals / interventions</a:t>
            </a:r>
            <a:br>
              <a:rPr lang="en-GB" sz="2400">
                <a:solidFill>
                  <a:srgbClr val="542341"/>
                </a:solidFill>
                <a:latin typeface="Arial" panose="020B0604020202020204" pitchFamily="34" charset="0"/>
                <a:cs typeface="Arial" panose="020B0604020202020204" pitchFamily="34" charset="0"/>
              </a:rPr>
            </a:br>
            <a:endParaRPr lang="en-GB" sz="2400">
              <a:solidFill>
                <a:srgbClr val="542341"/>
              </a:solidFill>
              <a:latin typeface="Arial" panose="020B0604020202020204" pitchFamily="34" charset="0"/>
              <a:cs typeface="Arial" panose="020B0604020202020204" pitchFamily="34" charset="0"/>
            </a:endParaRPr>
          </a:p>
          <a:p>
            <a:pPr marL="742950" lvl="1" indent="-285750">
              <a:spcAft>
                <a:spcPts val="1000"/>
              </a:spcAft>
              <a:buClr>
                <a:srgbClr val="F77F00"/>
              </a:buClr>
              <a:buFont typeface="Arial" panose="020B0604020202020204" pitchFamily="34" charset="0"/>
              <a:buChar char="•"/>
            </a:pPr>
            <a:endParaRPr lang="en-GB" sz="2400">
              <a:solidFill>
                <a:srgbClr val="542341"/>
              </a:solidFill>
              <a:latin typeface="Arial" panose="020B0604020202020204" pitchFamily="34" charset="0"/>
              <a:cs typeface="Arial" panose="020B0604020202020204" pitchFamily="34" charset="0"/>
            </a:endParaRPr>
          </a:p>
          <a:p>
            <a:pPr lvl="1">
              <a:spcAft>
                <a:spcPts val="1000"/>
              </a:spcAft>
              <a:buClr>
                <a:srgbClr val="F77F00"/>
              </a:buClr>
            </a:pPr>
            <a:endParaRPr lang="en-GB" sz="2400">
              <a:solidFill>
                <a:srgbClr val="54234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EFF6ED5-0292-4053-80A7-8EA030A9C035}"/>
              </a:ext>
            </a:extLst>
          </p:cNvPr>
          <p:cNvPicPr>
            <a:picLocks noChangeAspect="1"/>
          </p:cNvPicPr>
          <p:nvPr/>
        </p:nvPicPr>
        <p:blipFill>
          <a:blip r:embed="rId4"/>
          <a:stretch>
            <a:fillRect/>
          </a:stretch>
        </p:blipFill>
        <p:spPr>
          <a:xfrm>
            <a:off x="6186881" y="251349"/>
            <a:ext cx="4408095" cy="6355302"/>
          </a:xfrm>
          <a:prstGeom prst="rect">
            <a:avLst/>
          </a:prstGeom>
        </p:spPr>
      </p:pic>
      <p:sp>
        <p:nvSpPr>
          <p:cNvPr id="10" name="TextBox 9">
            <a:extLst>
              <a:ext uri="{FF2B5EF4-FFF2-40B4-BE49-F238E27FC236}">
                <a16:creationId xmlns:a16="http://schemas.microsoft.com/office/drawing/2014/main" id="{EEE4096B-6B8C-4492-B38F-63ACF376F187}"/>
              </a:ext>
            </a:extLst>
          </p:cNvPr>
          <p:cNvSpPr txBox="1"/>
          <p:nvPr/>
        </p:nvSpPr>
        <p:spPr>
          <a:xfrm>
            <a:off x="371252" y="6419469"/>
            <a:ext cx="9214875" cy="369332"/>
          </a:xfrm>
          <a:prstGeom prst="rect">
            <a:avLst/>
          </a:prstGeom>
          <a:noFill/>
        </p:spPr>
        <p:txBody>
          <a:bodyPr wrap="square">
            <a:spAutoFit/>
          </a:bodyPr>
          <a:lstStyle/>
          <a:p>
            <a:r>
              <a:rPr lang="en-GB">
                <a:latin typeface="Arial" panose="020B0604020202020204" pitchFamily="34" charset="0"/>
                <a:cs typeface="Arial" panose="020B0604020202020204" pitchFamily="34" charset="0"/>
                <a:hlinkClick r:id="rId5"/>
              </a:rPr>
              <a:t>https://www.thecommunicationtrust.org.uk/media/599128/communication_passport.pdf</a:t>
            </a:r>
            <a:r>
              <a:rPr lang="en-GB">
                <a:latin typeface="Arial" panose="020B0604020202020204" pitchFamily="34" charset="0"/>
                <a:cs typeface="Arial" panose="020B0604020202020204" pitchFamily="34" charset="0"/>
              </a:rPr>
              <a:t> </a:t>
            </a:r>
          </a:p>
        </p:txBody>
      </p:sp>
      <p:sp>
        <p:nvSpPr>
          <p:cNvPr id="11" name="Rectangle: Rounded Corners 10">
            <a:extLst>
              <a:ext uri="{FF2B5EF4-FFF2-40B4-BE49-F238E27FC236}">
                <a16:creationId xmlns:a16="http://schemas.microsoft.com/office/drawing/2014/main" id="{2CE69336-2703-45F6-8243-C1E95487B045}"/>
              </a:ext>
            </a:extLst>
          </p:cNvPr>
          <p:cNvSpPr/>
          <p:nvPr/>
        </p:nvSpPr>
        <p:spPr>
          <a:xfrm>
            <a:off x="10217608" y="62012"/>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42585517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F61B303-DFBA-414C-880A-2127FCF46C08}"/>
              </a:ext>
            </a:extLst>
          </p:cNvPr>
          <p:cNvCxnSpPr/>
          <p:nvPr/>
        </p:nvCxnSpPr>
        <p:spPr>
          <a:xfrm>
            <a:off x="568119" y="1234817"/>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38DB75-237E-4835-8754-059827A7F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10" name="Rectangle 9">
            <a:extLst>
              <a:ext uri="{FF2B5EF4-FFF2-40B4-BE49-F238E27FC236}">
                <a16:creationId xmlns:a16="http://schemas.microsoft.com/office/drawing/2014/main" id="{5C555F34-B373-4502-88C1-5722A883A931}"/>
              </a:ext>
            </a:extLst>
          </p:cNvPr>
          <p:cNvSpPr/>
          <p:nvPr/>
        </p:nvSpPr>
        <p:spPr>
          <a:xfrm>
            <a:off x="10438659" y="900064"/>
            <a:ext cx="1507714" cy="6463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panose="020B0604020202020204" pitchFamily="34" charset="0"/>
                <a:cs typeface="Arial" panose="020B0604020202020204" pitchFamily="34" charset="0"/>
              </a:rPr>
              <a:t>Activity</a:t>
            </a:r>
          </a:p>
        </p:txBody>
      </p:sp>
      <p:sp>
        <p:nvSpPr>
          <p:cNvPr id="11" name="Rectangle 10">
            <a:extLst>
              <a:ext uri="{FF2B5EF4-FFF2-40B4-BE49-F238E27FC236}">
                <a16:creationId xmlns:a16="http://schemas.microsoft.com/office/drawing/2014/main" id="{133AAE36-1D76-49BF-BE6B-865838BB16A7}"/>
              </a:ext>
            </a:extLst>
          </p:cNvPr>
          <p:cNvSpPr/>
          <p:nvPr/>
        </p:nvSpPr>
        <p:spPr>
          <a:xfrm>
            <a:off x="90532" y="1803788"/>
            <a:ext cx="10513598" cy="4504888"/>
          </a:xfrm>
          <a:prstGeom prst="rect">
            <a:avLst/>
          </a:prstGeom>
        </p:spPr>
        <p:txBody>
          <a:bodyPr wrap="square">
            <a:spAutoFit/>
          </a:bodyPr>
          <a:lstStyle/>
          <a:p>
            <a:pPr lvl="1">
              <a:spcAft>
                <a:spcPts val="1000"/>
              </a:spcAft>
              <a:buClr>
                <a:srgbClr val="F77F00"/>
              </a:buClr>
            </a:pPr>
            <a:r>
              <a:rPr lang="en-GB" sz="3000">
                <a:solidFill>
                  <a:srgbClr val="542341"/>
                </a:solidFill>
                <a:latin typeface="Arial" panose="020B0604020202020204" pitchFamily="34" charset="0"/>
                <a:cs typeface="Arial" panose="020B0604020202020204" pitchFamily="34" charset="0"/>
              </a:rPr>
              <a:t>Thinking about what we have covered today:</a:t>
            </a:r>
          </a:p>
          <a:p>
            <a:pPr lvl="1">
              <a:spcAft>
                <a:spcPts val="1000"/>
              </a:spcAft>
              <a:buClr>
                <a:srgbClr val="F77F00"/>
              </a:buClr>
            </a:pPr>
            <a:endParaRPr lang="en-GB" sz="3000">
              <a:solidFill>
                <a:srgbClr val="542341"/>
              </a:solidFill>
              <a:latin typeface="Arial" panose="020B0604020202020204" pitchFamily="34" charset="0"/>
              <a:cs typeface="Arial" panose="020B0604020202020204" pitchFamily="34" charset="0"/>
            </a:endParaRPr>
          </a:p>
          <a:p>
            <a:pPr marL="1371600" lvl="2" indent="-457200">
              <a:buClr>
                <a:srgbClr val="F77F00"/>
              </a:buClr>
              <a:buFont typeface="Arial" panose="020B0604020202020204" pitchFamily="34" charset="0"/>
              <a:buChar char="•"/>
            </a:pPr>
            <a:r>
              <a:rPr lang="en-GB" sz="3000">
                <a:solidFill>
                  <a:srgbClr val="542341"/>
                </a:solidFill>
                <a:latin typeface="Arial" panose="020B0604020202020204" pitchFamily="34" charset="0"/>
                <a:cs typeface="Arial" panose="020B0604020202020204" pitchFamily="34" charset="0"/>
              </a:rPr>
              <a:t>What is the first thing you are going to change/add to your practice?</a:t>
            </a:r>
          </a:p>
          <a:p>
            <a:pPr marL="1371600" lvl="2" indent="-457200">
              <a:buClr>
                <a:srgbClr val="F77F00"/>
              </a:buClr>
              <a:buFont typeface="Arial" panose="020B0604020202020204" pitchFamily="34" charset="0"/>
              <a:buChar char="•"/>
            </a:pPr>
            <a:endParaRPr lang="en-GB" sz="3000">
              <a:solidFill>
                <a:srgbClr val="542341"/>
              </a:solidFill>
              <a:latin typeface="Arial" panose="020B0604020202020204" pitchFamily="34" charset="0"/>
              <a:cs typeface="Arial" panose="020B0604020202020204" pitchFamily="34" charset="0"/>
            </a:endParaRPr>
          </a:p>
          <a:p>
            <a:pPr marL="1371600" lvl="2" indent="-457200">
              <a:buClr>
                <a:srgbClr val="F77F00"/>
              </a:buClr>
              <a:buFont typeface="Arial" panose="020B0604020202020204" pitchFamily="34" charset="0"/>
              <a:buChar char="•"/>
            </a:pPr>
            <a:r>
              <a:rPr lang="en-GB" sz="3000">
                <a:solidFill>
                  <a:srgbClr val="542341"/>
                </a:solidFill>
                <a:latin typeface="Arial" panose="020B0604020202020204" pitchFamily="34" charset="0"/>
                <a:cs typeface="Arial" panose="020B0604020202020204" pitchFamily="34" charset="0"/>
              </a:rPr>
              <a:t>When and how will you review how it has gone?</a:t>
            </a:r>
          </a:p>
          <a:p>
            <a:pPr marL="1200150" lvl="2" indent="-285750">
              <a:lnSpc>
                <a:spcPct val="150000"/>
              </a:lnSpc>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a:p>
            <a:pPr marL="285750" indent="-285750">
              <a:lnSpc>
                <a:spcPct val="150000"/>
              </a:lnSpc>
              <a:buClr>
                <a:srgbClr val="F77F00"/>
              </a:buClr>
              <a:buFont typeface="Arial" panose="020B0604020202020204" pitchFamily="34" charset="0"/>
              <a:buChar char="•"/>
            </a:pPr>
            <a:endParaRPr lang="en-GB" sz="3200">
              <a:solidFill>
                <a:srgbClr val="542341"/>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09EC36B0-4C80-42B6-BD18-89593B9EB7F5}"/>
              </a:ext>
            </a:extLst>
          </p:cNvPr>
          <p:cNvSpPr txBox="1">
            <a:spLocks/>
          </p:cNvSpPr>
          <p:nvPr/>
        </p:nvSpPr>
        <p:spPr>
          <a:xfrm>
            <a:off x="296427" y="445354"/>
            <a:ext cx="10971028" cy="7778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solidFill>
                  <a:srgbClr val="552343"/>
                </a:solidFill>
                <a:latin typeface="Arial" panose="020B0604020202020204" pitchFamily="34" charset="0"/>
                <a:cs typeface="Arial" panose="020B0604020202020204" pitchFamily="34" charset="0"/>
              </a:rPr>
              <a:t>First thing to implement</a:t>
            </a:r>
          </a:p>
        </p:txBody>
      </p:sp>
      <p:sp>
        <p:nvSpPr>
          <p:cNvPr id="7" name="Rectangle: Rounded Corners 6">
            <a:extLst>
              <a:ext uri="{FF2B5EF4-FFF2-40B4-BE49-F238E27FC236}">
                <a16:creationId xmlns:a16="http://schemas.microsoft.com/office/drawing/2014/main" id="{C31FC144-0923-4344-93D0-ADAC2598527D}"/>
              </a:ext>
            </a:extLst>
          </p:cNvPr>
          <p:cNvSpPr/>
          <p:nvPr/>
        </p:nvSpPr>
        <p:spPr>
          <a:xfrm>
            <a:off x="10153970" y="122188"/>
            <a:ext cx="1867342"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Secondary </a:t>
            </a:r>
          </a:p>
        </p:txBody>
      </p:sp>
    </p:spTree>
    <p:extLst>
      <p:ext uri="{BB962C8B-B14F-4D97-AF65-F5344CB8AC3E}">
        <p14:creationId xmlns:p14="http://schemas.microsoft.com/office/powerpoint/2010/main" val="8214370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ADB670-7D88-49DB-BBD6-4EB4AEC990F4}"/>
              </a:ext>
            </a:extLst>
          </p:cNvPr>
          <p:cNvSpPr txBox="1"/>
          <p:nvPr/>
        </p:nvSpPr>
        <p:spPr>
          <a:xfrm>
            <a:off x="-192847" y="1918629"/>
            <a:ext cx="5743416" cy="3493264"/>
          </a:xfrm>
          <a:prstGeom prst="rect">
            <a:avLst/>
          </a:prstGeom>
          <a:noFill/>
        </p:spPr>
        <p:txBody>
          <a:bodyPr wrap="square" lIns="91440" tIns="45720" rIns="91440" bIns="45720" rtlCol="0" anchor="t">
            <a:spAutoFit/>
          </a:bodyPr>
          <a:lstStyle/>
          <a:p>
            <a:pPr lvl="2">
              <a:spcBef>
                <a:spcPts val="1000"/>
              </a:spcBef>
              <a:buClr>
                <a:srgbClr val="F77F00"/>
              </a:buClr>
              <a:buSzPts val="2800"/>
            </a:pPr>
            <a:r>
              <a:rPr lang="en-GB" sz="2800">
                <a:solidFill>
                  <a:srgbClr val="542341"/>
                </a:solidFill>
                <a:latin typeface="Arial"/>
                <a:cs typeface="Arial"/>
              </a:rPr>
              <a:t>For more information about DLD and how you can support CYP in your school, see: </a:t>
            </a:r>
          </a:p>
          <a:p>
            <a:pPr marL="1200150" lvl="2" indent="-285750">
              <a:spcBef>
                <a:spcPts val="1000"/>
              </a:spcBef>
              <a:buClr>
                <a:srgbClr val="F77F00"/>
              </a:buClr>
              <a:buSzPts val="2800"/>
              <a:buFont typeface="Arial"/>
              <a:buChar char="•"/>
            </a:pPr>
            <a:r>
              <a:rPr lang="en-GB" sz="2800">
                <a:solidFill>
                  <a:srgbClr val="542341"/>
                </a:solidFill>
                <a:latin typeface="Arial"/>
                <a:cs typeface="Arial"/>
              </a:rPr>
              <a:t>I CAN’s webinar series</a:t>
            </a:r>
          </a:p>
          <a:p>
            <a:pPr marL="1200150" lvl="2" indent="-285750">
              <a:spcBef>
                <a:spcPts val="1000"/>
              </a:spcBef>
              <a:buClr>
                <a:srgbClr val="F77F00"/>
              </a:buClr>
              <a:buSzPts val="2800"/>
              <a:buFont typeface="Arial"/>
              <a:buChar char="•"/>
            </a:pPr>
            <a:r>
              <a:rPr lang="en-GB" sz="2800">
                <a:solidFill>
                  <a:srgbClr val="542341"/>
                </a:solidFill>
                <a:latin typeface="Arial"/>
                <a:cs typeface="Arial"/>
              </a:rPr>
              <a:t>DLD guide</a:t>
            </a:r>
          </a:p>
          <a:p>
            <a:pPr marL="1200150" lvl="2" indent="-285750">
              <a:spcBef>
                <a:spcPts val="1000"/>
              </a:spcBef>
              <a:buClr>
                <a:srgbClr val="F77F00"/>
              </a:buClr>
              <a:buSzPts val="2800"/>
              <a:buFont typeface="Arial"/>
              <a:buChar char="•"/>
            </a:pPr>
            <a:r>
              <a:rPr lang="en-GB" sz="2800">
                <a:solidFill>
                  <a:srgbClr val="542341"/>
                </a:solidFill>
                <a:latin typeface="Arial"/>
                <a:cs typeface="Arial"/>
              </a:rPr>
              <a:t>Summary handout</a:t>
            </a:r>
          </a:p>
        </p:txBody>
      </p:sp>
      <p:sp>
        <p:nvSpPr>
          <p:cNvPr id="9" name="TextBox 8">
            <a:extLst>
              <a:ext uri="{FF2B5EF4-FFF2-40B4-BE49-F238E27FC236}">
                <a16:creationId xmlns:a16="http://schemas.microsoft.com/office/drawing/2014/main" id="{E2E11F06-E7CC-443E-AFA7-5DD7D35AFEBD}"/>
              </a:ext>
            </a:extLst>
          </p:cNvPr>
          <p:cNvSpPr txBox="1"/>
          <p:nvPr/>
        </p:nvSpPr>
        <p:spPr>
          <a:xfrm>
            <a:off x="493105" y="463635"/>
            <a:ext cx="10503342" cy="646331"/>
          </a:xfrm>
          <a:prstGeom prst="rect">
            <a:avLst/>
          </a:prstGeom>
          <a:noFill/>
        </p:spPr>
        <p:txBody>
          <a:bodyPr wrap="square" lIns="91440" tIns="45720" rIns="91440" bIns="45720" rtlCol="0" anchor="t">
            <a:spAutoFit/>
          </a:bodyPr>
          <a:lstStyle/>
          <a:p>
            <a:r>
              <a:rPr lang="en-GB" sz="3600">
                <a:solidFill>
                  <a:srgbClr val="542341"/>
                </a:solidFill>
                <a:latin typeface="Arial"/>
                <a:cs typeface="Arial"/>
              </a:rPr>
              <a:t>What next? </a:t>
            </a:r>
            <a:endParaRPr lang="en-US"/>
          </a:p>
        </p:txBody>
      </p:sp>
      <p:cxnSp>
        <p:nvCxnSpPr>
          <p:cNvPr id="11" name="Straight Connector 10">
            <a:extLst>
              <a:ext uri="{FF2B5EF4-FFF2-40B4-BE49-F238E27FC236}">
                <a16:creationId xmlns:a16="http://schemas.microsoft.com/office/drawing/2014/main" id="{857ADCB8-7BC7-4274-8B4F-9EFBA23F5A9A}"/>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8C1B9C64-B9AC-4D90-9C44-D911FE9C3782}"/>
              </a:ext>
            </a:extLst>
          </p:cNvPr>
          <p:cNvPicPr>
            <a:picLocks noChangeAspect="1"/>
          </p:cNvPicPr>
          <p:nvPr/>
        </p:nvPicPr>
        <p:blipFill rotWithShape="1">
          <a:blip r:embed="rId3"/>
          <a:srcRect t="3331" b="8553"/>
          <a:stretch/>
        </p:blipFill>
        <p:spPr>
          <a:xfrm>
            <a:off x="5931108" y="589331"/>
            <a:ext cx="5258858" cy="26148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4C59A467-E624-40EB-BFCD-A41EE04DD4D7}"/>
              </a:ext>
            </a:extLst>
          </p:cNvPr>
          <p:cNvSpPr/>
          <p:nvPr/>
        </p:nvSpPr>
        <p:spPr>
          <a:xfrm>
            <a:off x="5931108" y="5411893"/>
            <a:ext cx="5037598" cy="1107996"/>
          </a:xfrm>
          <a:prstGeom prst="rect">
            <a:avLst/>
          </a:prstGeom>
        </p:spPr>
        <p:txBody>
          <a:bodyPr wrap="none">
            <a:spAutoFit/>
          </a:bodyPr>
          <a:lstStyle/>
          <a:p>
            <a:r>
              <a:rPr lang="en-GB" sz="2200">
                <a:latin typeface="Arial" panose="020B0604020202020204" pitchFamily="34" charset="0"/>
                <a:cs typeface="Arial" panose="020B0604020202020204" pitchFamily="34" charset="0"/>
                <a:hlinkClick r:id="rId4"/>
              </a:rPr>
              <a:t>https://ican.org.uk/dld-webinar-series/</a:t>
            </a:r>
            <a:endParaRPr lang="en-GB" sz="2200">
              <a:latin typeface="Arial" panose="020B0604020202020204" pitchFamily="34" charset="0"/>
              <a:cs typeface="Arial" panose="020B0604020202020204" pitchFamily="34" charset="0"/>
            </a:endParaRPr>
          </a:p>
          <a:p>
            <a:endParaRPr lang="en-GB" sz="2200">
              <a:latin typeface="Arial" panose="020B0604020202020204" pitchFamily="34" charset="0"/>
              <a:cs typeface="Arial" panose="020B0604020202020204" pitchFamily="34" charset="0"/>
            </a:endParaRPr>
          </a:p>
          <a:p>
            <a:r>
              <a:rPr lang="en-GB" sz="220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www.sendgateway.org.uk/resources</a:t>
            </a:r>
            <a:r>
              <a:rPr lang="en-GB" sz="2200">
                <a:solidFill>
                  <a:srgbClr val="0070C0"/>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8E9178AC-8BC2-4023-A724-8BACE7D0B2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pic>
        <p:nvPicPr>
          <p:cNvPr id="12" name="Picture 11">
            <a:extLst>
              <a:ext uri="{FF2B5EF4-FFF2-40B4-BE49-F238E27FC236}">
                <a16:creationId xmlns:a16="http://schemas.microsoft.com/office/drawing/2014/main" id="{713FD220-F914-47ED-B2D2-4027FF5CB475}"/>
              </a:ext>
            </a:extLst>
          </p:cNvPr>
          <p:cNvPicPr/>
          <p:nvPr/>
        </p:nvPicPr>
        <p:blipFill rotWithShape="1">
          <a:blip r:embed="rId7"/>
          <a:srcRect l="23437" t="32315" r="52761" b="8981"/>
          <a:stretch/>
        </p:blipFill>
        <p:spPr bwMode="auto">
          <a:xfrm>
            <a:off x="9070203" y="1220280"/>
            <a:ext cx="2901950" cy="4025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0089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504148" y="438531"/>
            <a:ext cx="7904356"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DLD is NOT caused by…</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62276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D9245D-60E2-4E09-A6B8-E4880F86C1EA}"/>
              </a:ext>
            </a:extLst>
          </p:cNvPr>
          <p:cNvSpPr/>
          <p:nvPr/>
        </p:nvSpPr>
        <p:spPr>
          <a:xfrm>
            <a:off x="504148" y="1952099"/>
            <a:ext cx="10503342" cy="3621504"/>
          </a:xfrm>
          <a:prstGeom prst="rect">
            <a:avLst/>
          </a:prstGeom>
        </p:spPr>
        <p:txBody>
          <a:bodyPr wrap="square" lIns="91440" tIns="45720" rIns="91440" bIns="45720" anchor="t">
            <a:spAutoFit/>
          </a:bodyPr>
          <a:lstStyle/>
          <a:p>
            <a:pPr marL="285750" indent="-285750">
              <a:spcAft>
                <a:spcPts val="1000"/>
              </a:spcAft>
              <a:buClr>
                <a:srgbClr val="F77F00"/>
              </a:buClr>
              <a:buFont typeface="Arial" panose="020B0604020202020204" pitchFamily="34" charset="0"/>
              <a:buChar char="•"/>
            </a:pPr>
            <a:r>
              <a:rPr lang="en-GB" sz="2800">
                <a:solidFill>
                  <a:srgbClr val="542341"/>
                </a:solidFill>
                <a:latin typeface="Arial"/>
                <a:cs typeface="Arial"/>
              </a:rPr>
              <a:t>Another medical condition or diagnosis (e.g. autism, hearing impairment, Down’s syndrome)</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a:cs typeface="Arial"/>
              </a:rPr>
              <a:t>Environmental reasons / lack of communication-supportive experiences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Poor parenting </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Emotional difficulties</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English as an Additional Language (EAL)</a:t>
            </a:r>
          </a:p>
        </p:txBody>
      </p:sp>
    </p:spTree>
    <p:extLst>
      <p:ext uri="{BB962C8B-B14F-4D97-AF65-F5344CB8AC3E}">
        <p14:creationId xmlns:p14="http://schemas.microsoft.com/office/powerpoint/2010/main" val="3776637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2E11F06-E7CC-443E-AFA7-5DD7D35AFEBD}"/>
              </a:ext>
            </a:extLst>
          </p:cNvPr>
          <p:cNvSpPr txBox="1"/>
          <p:nvPr/>
        </p:nvSpPr>
        <p:spPr>
          <a:xfrm>
            <a:off x="493105" y="463635"/>
            <a:ext cx="10503342" cy="646331"/>
          </a:xfrm>
          <a:prstGeom prst="rect">
            <a:avLst/>
          </a:prstGeom>
          <a:noFill/>
        </p:spPr>
        <p:txBody>
          <a:bodyPr wrap="square" lIns="91440" tIns="45720" rIns="91440" bIns="45720" rtlCol="0" anchor="t">
            <a:spAutoFit/>
          </a:bodyPr>
          <a:lstStyle/>
          <a:p>
            <a:r>
              <a:rPr lang="en-GB" sz="3600">
                <a:solidFill>
                  <a:srgbClr val="542341"/>
                </a:solidFill>
                <a:latin typeface="Arial"/>
                <a:cs typeface="Arial"/>
              </a:rPr>
              <a:t>What next? </a:t>
            </a:r>
            <a:endParaRPr lang="en-US"/>
          </a:p>
        </p:txBody>
      </p:sp>
      <p:cxnSp>
        <p:nvCxnSpPr>
          <p:cNvPr id="11" name="Straight Connector 10">
            <a:extLst>
              <a:ext uri="{FF2B5EF4-FFF2-40B4-BE49-F238E27FC236}">
                <a16:creationId xmlns:a16="http://schemas.microsoft.com/office/drawing/2014/main" id="{857ADCB8-7BC7-4274-8B4F-9EFBA23F5A9A}"/>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C59A467-E624-40EB-BFCD-A41EE04DD4D7}"/>
              </a:ext>
            </a:extLst>
          </p:cNvPr>
          <p:cNvSpPr/>
          <p:nvPr/>
        </p:nvSpPr>
        <p:spPr>
          <a:xfrm>
            <a:off x="224529" y="5802813"/>
            <a:ext cx="10503342" cy="646243"/>
          </a:xfrm>
          <a:prstGeom prst="rect">
            <a:avLst/>
          </a:prstGeom>
        </p:spPr>
        <p:txBody>
          <a:bodyPr wrap="square">
            <a:spAutoFit/>
          </a:bodyPr>
          <a:lstStyle/>
          <a:p>
            <a:r>
              <a:rPr lang="en-GB">
                <a:latin typeface="Arial" panose="020B0604020202020204" pitchFamily="34" charset="0"/>
                <a:cs typeface="Arial" panose="020B0604020202020204" pitchFamily="34" charset="0"/>
                <a:hlinkClick r:id="rId3"/>
              </a:rPr>
              <a:t>https://padlet.com/naplicchair/e83ts3jjjrw1?fbclid=IwAR2ec4cTwGC5Bi10vBe2r5VbJ4FvT3-6EOt8AWMH32EYKbxF68yZrkUBvtQ</a:t>
            </a:r>
            <a:r>
              <a:rPr lang="en-GB">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8E9178AC-8BC2-4023-A724-8BACE7D0B2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pic>
        <p:nvPicPr>
          <p:cNvPr id="4" name="Picture 3">
            <a:extLst>
              <a:ext uri="{FF2B5EF4-FFF2-40B4-BE49-F238E27FC236}">
                <a16:creationId xmlns:a16="http://schemas.microsoft.com/office/drawing/2014/main" id="{4412777E-7611-4483-88E2-F5849BF5E6FD}"/>
              </a:ext>
            </a:extLst>
          </p:cNvPr>
          <p:cNvPicPr>
            <a:picLocks noChangeAspect="1"/>
          </p:cNvPicPr>
          <p:nvPr/>
        </p:nvPicPr>
        <p:blipFill>
          <a:blip r:embed="rId5"/>
          <a:stretch>
            <a:fillRect/>
          </a:stretch>
        </p:blipFill>
        <p:spPr>
          <a:xfrm>
            <a:off x="1020439" y="1367769"/>
            <a:ext cx="10439496" cy="4026100"/>
          </a:xfrm>
          <a:prstGeom prst="rect">
            <a:avLst/>
          </a:prstGeom>
        </p:spPr>
      </p:pic>
    </p:spTree>
    <p:extLst>
      <p:ext uri="{BB962C8B-B14F-4D97-AF65-F5344CB8AC3E}">
        <p14:creationId xmlns:p14="http://schemas.microsoft.com/office/powerpoint/2010/main" val="7719981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A99C-817D-4F8D-B64D-C06EB3F8A0DF}"/>
              </a:ext>
            </a:extLst>
          </p:cNvPr>
          <p:cNvSpPr>
            <a:spLocks noGrp="1"/>
          </p:cNvSpPr>
          <p:nvPr>
            <p:ph type="title"/>
          </p:nvPr>
        </p:nvSpPr>
        <p:spPr>
          <a:xfrm>
            <a:off x="469900" y="159546"/>
            <a:ext cx="8576503" cy="1214437"/>
          </a:xfrm>
        </p:spPr>
        <p:txBody>
          <a:bodyPr>
            <a:normAutofit/>
          </a:bodyPr>
          <a:lstStyle/>
          <a:p>
            <a:pPr>
              <a:defRPr/>
            </a:pPr>
            <a:r>
              <a:rPr lang="en-GB" sz="3600">
                <a:solidFill>
                  <a:srgbClr val="4B2546"/>
                </a:solidFill>
                <a:latin typeface="Arial" panose="020B0604020202020204" pitchFamily="34" charset="0"/>
                <a:cs typeface="Arial" panose="020B0604020202020204" pitchFamily="34" charset="0"/>
              </a:rPr>
              <a:t>Additional resources and organisations </a:t>
            </a:r>
          </a:p>
        </p:txBody>
      </p:sp>
      <p:pic>
        <p:nvPicPr>
          <p:cNvPr id="128003" name="Picture 2">
            <a:extLst>
              <a:ext uri="{FF2B5EF4-FFF2-40B4-BE49-F238E27FC236}">
                <a16:creationId xmlns:a16="http://schemas.microsoft.com/office/drawing/2014/main" id="{C2EB7136-D6AC-49B4-B532-B0B69C783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597" y="2776981"/>
            <a:ext cx="28956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4" name="Picture 3">
            <a:extLst>
              <a:ext uri="{FF2B5EF4-FFF2-40B4-BE49-F238E27FC236}">
                <a16:creationId xmlns:a16="http://schemas.microsoft.com/office/drawing/2014/main" id="{99C83365-19F5-4F25-B44D-1FFBB1247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689" y="3219958"/>
            <a:ext cx="167640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6" name="AutoShape 2" descr="Image result for twitter">
            <a:extLst>
              <a:ext uri="{FF2B5EF4-FFF2-40B4-BE49-F238E27FC236}">
                <a16:creationId xmlns:a16="http://schemas.microsoft.com/office/drawing/2014/main" id="{24A4B83A-292B-4CBE-A792-DDC2D8B56823}"/>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endParaRPr lang="en-GB" altLang="en-US" sz="1800">
              <a:solidFill>
                <a:schemeClr val="tx1"/>
              </a:solidFill>
              <a:latin typeface="Arial" panose="020B0604020202020204" pitchFamily="34" charset="0"/>
            </a:endParaRPr>
          </a:p>
        </p:txBody>
      </p:sp>
      <p:sp>
        <p:nvSpPr>
          <p:cNvPr id="128007" name="AutoShape 4" descr="Image result for twitter">
            <a:extLst>
              <a:ext uri="{FF2B5EF4-FFF2-40B4-BE49-F238E27FC236}">
                <a16:creationId xmlns:a16="http://schemas.microsoft.com/office/drawing/2014/main" id="{DA5C90BE-7B84-470A-AC8F-F77C4EC32B8E}"/>
              </a:ext>
            </a:extLst>
          </p:cNvPr>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endParaRPr lang="en-GB" altLang="en-US" sz="1800">
              <a:solidFill>
                <a:schemeClr val="tx1"/>
              </a:solidFill>
              <a:latin typeface="Arial" panose="020B0604020202020204" pitchFamily="34" charset="0"/>
            </a:endParaRPr>
          </a:p>
        </p:txBody>
      </p:sp>
      <p:pic>
        <p:nvPicPr>
          <p:cNvPr id="128008" name="Picture 5">
            <a:extLst>
              <a:ext uri="{FF2B5EF4-FFF2-40B4-BE49-F238E27FC236}">
                <a16:creationId xmlns:a16="http://schemas.microsoft.com/office/drawing/2014/main" id="{7930D20C-2192-46C9-B6BD-8BD163FA46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4622" y="4600354"/>
            <a:ext cx="1328737"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9" name="TextBox 4">
            <a:extLst>
              <a:ext uri="{FF2B5EF4-FFF2-40B4-BE49-F238E27FC236}">
                <a16:creationId xmlns:a16="http://schemas.microsoft.com/office/drawing/2014/main" id="{4E8E077C-08D5-426E-BB2F-B244171870AF}"/>
              </a:ext>
            </a:extLst>
          </p:cNvPr>
          <p:cNvSpPr txBox="1">
            <a:spLocks noChangeArrowheads="1"/>
          </p:cNvSpPr>
          <p:nvPr/>
        </p:nvSpPr>
        <p:spPr bwMode="auto">
          <a:xfrm>
            <a:off x="10450513" y="4143977"/>
            <a:ext cx="1741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r>
              <a:rPr lang="en-GB" altLang="en-US" sz="2000" b="1">
                <a:solidFill>
                  <a:schemeClr val="tx1"/>
                </a:solidFill>
                <a:latin typeface="Arial" panose="020B0604020202020204" pitchFamily="34" charset="0"/>
              </a:rPr>
              <a:t>#</a:t>
            </a:r>
            <a:r>
              <a:rPr lang="en-GB" altLang="en-US" sz="2000" b="1" err="1">
                <a:solidFill>
                  <a:schemeClr val="tx1"/>
                </a:solidFill>
                <a:latin typeface="Arial" panose="020B0604020202020204" pitchFamily="34" charset="0"/>
              </a:rPr>
              <a:t>devlangdis</a:t>
            </a:r>
            <a:endParaRPr lang="en-GB" altLang="en-US" sz="2000" b="1">
              <a:solidFill>
                <a:schemeClr val="tx1"/>
              </a:solidFill>
              <a:latin typeface="Arial" panose="020B0604020202020204" pitchFamily="34" charset="0"/>
            </a:endParaRPr>
          </a:p>
        </p:txBody>
      </p:sp>
      <p:pic>
        <p:nvPicPr>
          <p:cNvPr id="128010" name="Picture 6">
            <a:extLst>
              <a:ext uri="{FF2B5EF4-FFF2-40B4-BE49-F238E27FC236}">
                <a16:creationId xmlns:a16="http://schemas.microsoft.com/office/drawing/2014/main" id="{2F1D77FE-B418-4839-84F8-51DE83EC6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8644" y="1358110"/>
            <a:ext cx="2808288" cy="63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11" name="Picture 2">
            <a:extLst>
              <a:ext uri="{FF2B5EF4-FFF2-40B4-BE49-F238E27FC236}">
                <a16:creationId xmlns:a16="http://schemas.microsoft.com/office/drawing/2014/main" id="{D3A97F91-3859-476A-968C-E1FE78A677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3026" y="4160558"/>
            <a:ext cx="27241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2" name="TextBox 3">
            <a:extLst>
              <a:ext uri="{FF2B5EF4-FFF2-40B4-BE49-F238E27FC236}">
                <a16:creationId xmlns:a16="http://schemas.microsoft.com/office/drawing/2014/main" id="{983BE25E-EB47-473F-BEA9-C952FE6C36B4}"/>
              </a:ext>
            </a:extLst>
          </p:cNvPr>
          <p:cNvSpPr txBox="1">
            <a:spLocks noChangeArrowheads="1"/>
          </p:cNvSpPr>
          <p:nvPr/>
        </p:nvSpPr>
        <p:spPr bwMode="auto">
          <a:xfrm>
            <a:off x="9407822" y="2749370"/>
            <a:ext cx="2527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r>
              <a:rPr lang="en-GB" altLang="en-US" sz="2400" err="1"/>
              <a:t>dldandme.org</a:t>
            </a:r>
            <a:r>
              <a:rPr lang="en-GB" altLang="en-US" sz="2400"/>
              <a:t> </a:t>
            </a:r>
          </a:p>
        </p:txBody>
      </p:sp>
      <p:pic>
        <p:nvPicPr>
          <p:cNvPr id="4" name="Picture 3">
            <a:extLst>
              <a:ext uri="{FF2B5EF4-FFF2-40B4-BE49-F238E27FC236}">
                <a16:creationId xmlns:a16="http://schemas.microsoft.com/office/drawing/2014/main" id="{7DB9A624-1C0B-4A2F-B60D-504E5850BB05}"/>
              </a:ext>
            </a:extLst>
          </p:cNvPr>
          <p:cNvPicPr>
            <a:picLocks noChangeAspect="1"/>
          </p:cNvPicPr>
          <p:nvPr/>
        </p:nvPicPr>
        <p:blipFill>
          <a:blip r:embed="rId8"/>
          <a:stretch>
            <a:fillRect/>
          </a:stretch>
        </p:blipFill>
        <p:spPr>
          <a:xfrm>
            <a:off x="6655097" y="4285782"/>
            <a:ext cx="2752725" cy="2362200"/>
          </a:xfrm>
          <a:prstGeom prst="rect">
            <a:avLst/>
          </a:prstGeom>
        </p:spPr>
      </p:pic>
      <p:pic>
        <p:nvPicPr>
          <p:cNvPr id="6" name="Picture 5">
            <a:extLst>
              <a:ext uri="{FF2B5EF4-FFF2-40B4-BE49-F238E27FC236}">
                <a16:creationId xmlns:a16="http://schemas.microsoft.com/office/drawing/2014/main" id="{F5BA0625-98EF-4052-8BF2-361D13EBB990}"/>
              </a:ext>
            </a:extLst>
          </p:cNvPr>
          <p:cNvPicPr>
            <a:picLocks noChangeAspect="1"/>
          </p:cNvPicPr>
          <p:nvPr/>
        </p:nvPicPr>
        <p:blipFill>
          <a:blip r:embed="rId9"/>
          <a:stretch>
            <a:fillRect/>
          </a:stretch>
        </p:blipFill>
        <p:spPr>
          <a:xfrm>
            <a:off x="920146" y="4394057"/>
            <a:ext cx="1664716" cy="2377265"/>
          </a:xfrm>
          <a:prstGeom prst="rect">
            <a:avLst/>
          </a:prstGeom>
        </p:spPr>
      </p:pic>
      <p:pic>
        <p:nvPicPr>
          <p:cNvPr id="14" name="Picture 13">
            <a:extLst>
              <a:ext uri="{FF2B5EF4-FFF2-40B4-BE49-F238E27FC236}">
                <a16:creationId xmlns:a16="http://schemas.microsoft.com/office/drawing/2014/main" id="{88AF7DEC-978F-42B2-984F-4947179552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23753" y="5393871"/>
            <a:ext cx="1464129" cy="1464129"/>
          </a:xfrm>
          <a:prstGeom prst="rect">
            <a:avLst/>
          </a:prstGeom>
        </p:spPr>
      </p:pic>
      <p:pic>
        <p:nvPicPr>
          <p:cNvPr id="3" name="Picture 2"/>
          <p:cNvPicPr>
            <a:picLocks noChangeAspect="1"/>
          </p:cNvPicPr>
          <p:nvPr/>
        </p:nvPicPr>
        <p:blipFill>
          <a:blip r:embed="rId11"/>
          <a:stretch>
            <a:fillRect/>
          </a:stretch>
        </p:blipFill>
        <p:spPr>
          <a:xfrm>
            <a:off x="8261889" y="1095378"/>
            <a:ext cx="3683000" cy="1181100"/>
          </a:xfrm>
          <a:prstGeom prst="rect">
            <a:avLst/>
          </a:prstGeom>
        </p:spPr>
      </p:pic>
      <p:cxnSp>
        <p:nvCxnSpPr>
          <p:cNvPr id="16" name="Straight Connector 15">
            <a:extLst>
              <a:ext uri="{FF2B5EF4-FFF2-40B4-BE49-F238E27FC236}">
                <a16:creationId xmlns:a16="http://schemas.microsoft.com/office/drawing/2014/main" id="{AE2CAB84-DD71-1046-A6A2-0219D64E2F03}"/>
              </a:ext>
            </a:extLst>
          </p:cNvPr>
          <p:cNvCxnSpPr/>
          <p:nvPr/>
        </p:nvCxnSpPr>
        <p:spPr>
          <a:xfrm>
            <a:off x="742688" y="12203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17" name="TextBox 3">
            <a:extLst>
              <a:ext uri="{FF2B5EF4-FFF2-40B4-BE49-F238E27FC236}">
                <a16:creationId xmlns:a16="http://schemas.microsoft.com/office/drawing/2014/main" id="{8330A612-7BA8-D54A-A424-EE9093FC7112}"/>
              </a:ext>
            </a:extLst>
          </p:cNvPr>
          <p:cNvSpPr txBox="1">
            <a:spLocks noChangeArrowheads="1"/>
          </p:cNvSpPr>
          <p:nvPr/>
        </p:nvSpPr>
        <p:spPr bwMode="auto">
          <a:xfrm>
            <a:off x="3884862" y="5895102"/>
            <a:ext cx="27702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77F00"/>
              </a:buClr>
              <a:buFont typeface="Arial" panose="020B0604020202020204" pitchFamily="34" charset="0"/>
              <a:buChar char="•"/>
              <a:defRPr sz="2800">
                <a:solidFill>
                  <a:srgbClr val="542344"/>
                </a:solidFill>
                <a:latin typeface="Arial Rounded MT Bold" panose="020F0704030504030204" pitchFamily="34" charset="0"/>
              </a:defRPr>
            </a:lvl1pPr>
            <a:lvl2pPr marL="742950" indent="-285750">
              <a:spcBef>
                <a:spcPct val="20000"/>
              </a:spcBef>
              <a:buFont typeface="Arial" panose="020B0604020202020204" pitchFamily="34" charset="0"/>
              <a:buChar char="–"/>
              <a:defRPr sz="2400">
                <a:solidFill>
                  <a:srgbClr val="542344"/>
                </a:solidFill>
                <a:latin typeface="Arial Rounded MT Bold" panose="020F0704030504030204" pitchFamily="34" charset="0"/>
              </a:defRPr>
            </a:lvl2pPr>
            <a:lvl3pPr marL="1143000" indent="-228600">
              <a:spcBef>
                <a:spcPct val="20000"/>
              </a:spcBef>
              <a:buFont typeface="Arial" panose="020B0604020202020204" pitchFamily="34" charset="0"/>
              <a:buChar char="•"/>
              <a:defRPr sz="2400">
                <a:solidFill>
                  <a:srgbClr val="542344"/>
                </a:solidFill>
                <a:latin typeface="Arial Rounded MT Bold" panose="020F0704030504030204" pitchFamily="34" charset="0"/>
              </a:defRPr>
            </a:lvl3pPr>
            <a:lvl4pPr marL="16002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4pPr>
            <a:lvl5pPr marL="2057400" indent="-228600">
              <a:spcBef>
                <a:spcPct val="20000"/>
              </a:spcBef>
              <a:buFont typeface="Arial" panose="020B0604020202020204" pitchFamily="34" charset="0"/>
              <a:buChar char="»"/>
              <a:defRPr sz="2000">
                <a:solidFill>
                  <a:srgbClr val="542344"/>
                </a:solidFill>
                <a:latin typeface="Arial Rounded MT Bold" panose="020F07040305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344"/>
                </a:solidFill>
                <a:latin typeface="Arial Rounded MT Bold" panose="020F0704030504030204" pitchFamily="34" charset="0"/>
              </a:defRPr>
            </a:lvl9pPr>
          </a:lstStyle>
          <a:p>
            <a:pPr>
              <a:spcBef>
                <a:spcPct val="0"/>
              </a:spcBef>
              <a:buClrTx/>
              <a:buFontTx/>
              <a:buNone/>
            </a:pPr>
            <a:r>
              <a:rPr lang="en-GB" altLang="en-US" sz="2400" err="1">
                <a:solidFill>
                  <a:srgbClr val="0070C0"/>
                </a:solidFill>
              </a:rPr>
              <a:t>dldandme.co.uk</a:t>
            </a:r>
            <a:r>
              <a:rPr lang="en-GB" altLang="en-US" sz="2400">
                <a:solidFill>
                  <a:srgbClr val="0070C0"/>
                </a:solidFill>
              </a:rPr>
              <a:t> </a:t>
            </a:r>
          </a:p>
        </p:txBody>
      </p:sp>
      <p:pic>
        <p:nvPicPr>
          <p:cNvPr id="20" name="Picture 19" descr="C:\Users\MHartshorne\AppData\Local\Microsoft\Windows\Temporary Internet Files\Content.Outlook\5S7VBK7F\enquiry-service-help.gif">
            <a:extLst>
              <a:ext uri="{FF2B5EF4-FFF2-40B4-BE49-F238E27FC236}">
                <a16:creationId xmlns:a16="http://schemas.microsoft.com/office/drawing/2014/main" id="{F0281D36-F0A2-4C53-979B-9E26A25483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7662" y="1136363"/>
            <a:ext cx="26638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Table 10">
            <a:extLst>
              <a:ext uri="{FF2B5EF4-FFF2-40B4-BE49-F238E27FC236}">
                <a16:creationId xmlns:a16="http://schemas.microsoft.com/office/drawing/2014/main" id="{5AE7D57B-337B-483B-B8DA-732E60FD2502}"/>
              </a:ext>
            </a:extLst>
          </p:cNvPr>
          <p:cNvGraphicFramePr>
            <a:graphicFrameLocks noGrp="1"/>
          </p:cNvGraphicFramePr>
          <p:nvPr>
            <p:extLst>
              <p:ext uri="{D42A27DB-BD31-4B8C-83A1-F6EECF244321}">
                <p14:modId xmlns:p14="http://schemas.microsoft.com/office/powerpoint/2010/main" val="3812811084"/>
              </p:ext>
            </p:extLst>
          </p:nvPr>
        </p:nvGraphicFramePr>
        <p:xfrm>
          <a:off x="268462" y="2404979"/>
          <a:ext cx="3616399" cy="1309588"/>
        </p:xfrm>
        <a:graphic>
          <a:graphicData uri="http://schemas.openxmlformats.org/drawingml/2006/table">
            <a:tbl>
              <a:tblPr firstRow="1" bandRow="1">
                <a:tableStyleId>{5C22544A-7EE6-4342-B048-85BDC9FD1C3A}</a:tableStyleId>
              </a:tblPr>
              <a:tblGrid>
                <a:gridCol w="429085">
                  <a:extLst>
                    <a:ext uri="{9D8B030D-6E8A-4147-A177-3AD203B41FA5}">
                      <a16:colId xmlns:a16="http://schemas.microsoft.com/office/drawing/2014/main" val="1769366456"/>
                    </a:ext>
                  </a:extLst>
                </a:gridCol>
                <a:gridCol w="3187314">
                  <a:extLst>
                    <a:ext uri="{9D8B030D-6E8A-4147-A177-3AD203B41FA5}">
                      <a16:colId xmlns:a16="http://schemas.microsoft.com/office/drawing/2014/main" val="498602457"/>
                    </a:ext>
                  </a:extLst>
                </a:gridCol>
              </a:tblGrid>
              <a:tr h="442130">
                <a:tc>
                  <a:txBody>
                    <a:bodyPr/>
                    <a:lstStyle/>
                    <a:p>
                      <a:pPr algn="r"/>
                      <a:r>
                        <a:rPr lang="en-GB" sz="2000" b="0">
                          <a:solidFill>
                            <a:srgbClr val="542341"/>
                          </a:solidFill>
                          <a:latin typeface="Arial" panose="020B0604020202020204" pitchFamily="34" charset="0"/>
                          <a:cs typeface="Arial" panose="020B0604020202020204" pitchFamily="34" charset="0"/>
                        </a:rPr>
                        <a:t>W</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2000" b="0" u="sng">
                          <a:solidFill>
                            <a:srgbClr val="F77F00"/>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www.ican.org.uk</a:t>
                      </a:r>
                      <a:endParaRPr lang="en-GB" sz="2000" b="0" u="sng">
                        <a:solidFill>
                          <a:srgbClr val="F77F00"/>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0733263"/>
                  </a:ext>
                </a:extLst>
              </a:tr>
              <a:tr h="433729">
                <a:tc>
                  <a:txBody>
                    <a:bodyPr/>
                    <a:lstStyle/>
                    <a:p>
                      <a:pPr algn="r"/>
                      <a:r>
                        <a:rPr lang="en-GB" sz="2000" b="0">
                          <a:solidFill>
                            <a:srgbClr val="542341"/>
                          </a:solidFill>
                          <a:latin typeface="Arial" panose="020B0604020202020204" pitchFamily="34" charset="0"/>
                          <a:cs typeface="Arial" panose="020B0604020202020204" pitchFamily="34" charset="0"/>
                        </a:rPr>
                        <a:t>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GB" sz="2000" b="0" u="sng">
                          <a:solidFill>
                            <a:srgbClr val="F77F00"/>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info@ican.org.uk</a:t>
                      </a:r>
                      <a:endParaRPr lang="en-GB" sz="2000" b="0" u="sng">
                        <a:solidFill>
                          <a:srgbClr val="F77F00"/>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8482951"/>
                  </a:ext>
                </a:extLst>
              </a:tr>
              <a:tr h="433729">
                <a:tc>
                  <a:txBody>
                    <a:bodyPr/>
                    <a:lstStyle/>
                    <a:p>
                      <a:pPr algn="r"/>
                      <a:r>
                        <a:rPr lang="en-GB" sz="2000" b="0">
                          <a:solidFill>
                            <a:srgbClr val="542341"/>
                          </a:solidFill>
                          <a:latin typeface="Arial" panose="020B0604020202020204" pitchFamily="34" charset="0"/>
                          <a:cs typeface="Arial" panose="020B0604020202020204" pitchFamily="34" charset="0"/>
                        </a:rPr>
                        <a:t>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2000" b="0">
                          <a:solidFill>
                            <a:srgbClr val="542341"/>
                          </a:solidFill>
                          <a:latin typeface="Arial" panose="020B0604020202020204" pitchFamily="34" charset="0"/>
                          <a:cs typeface="Arial" panose="020B0604020202020204" pitchFamily="34" charset="0"/>
                        </a:rPr>
                        <a:t>0207 843 2510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6966515"/>
                  </a:ext>
                </a:extLst>
              </a:tr>
            </a:tbl>
          </a:graphicData>
        </a:graphic>
      </p:graphicFrame>
      <p:cxnSp>
        <p:nvCxnSpPr>
          <p:cNvPr id="22" name="Straight Connector 21">
            <a:extLst>
              <a:ext uri="{FF2B5EF4-FFF2-40B4-BE49-F238E27FC236}">
                <a16:creationId xmlns:a16="http://schemas.microsoft.com/office/drawing/2014/main" id="{9523CED4-35BA-4006-9524-C5BA3E98853A}"/>
              </a:ext>
            </a:extLst>
          </p:cNvPr>
          <p:cNvCxnSpPr/>
          <p:nvPr/>
        </p:nvCxnSpPr>
        <p:spPr>
          <a:xfrm>
            <a:off x="742688" y="1103979"/>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5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F1FFF99-31CC-4B7D-9B80-507265EDF0F5}"/>
              </a:ext>
            </a:extLst>
          </p:cNvPr>
          <p:cNvSpPr/>
          <p:nvPr/>
        </p:nvSpPr>
        <p:spPr>
          <a:xfrm>
            <a:off x="357270" y="1155030"/>
            <a:ext cx="5743736" cy="5355312"/>
          </a:xfrm>
          <a:prstGeom prst="rect">
            <a:avLst/>
          </a:prstGeom>
        </p:spPr>
        <p:txBody>
          <a:bodyPr wrap="square" lIns="91440" tIns="45720" rIns="91440" bIns="45720" anchor="t">
            <a:spAutoFit/>
          </a:bodyPr>
          <a:lstStyle/>
          <a:p>
            <a:pPr lvl="1">
              <a:buClr>
                <a:srgbClr val="F77F00"/>
              </a:buClr>
            </a:pPr>
            <a:endParaRPr lang="en-GB">
              <a:solidFill>
                <a:srgbClr val="542341"/>
              </a:solidFill>
              <a:latin typeface="Arial" panose="020B0604020202020204" pitchFamily="34" charset="0"/>
              <a:cs typeface="Arial" panose="020B0604020202020204" pitchFamily="34" charset="0"/>
            </a:endParaRPr>
          </a:p>
          <a:p>
            <a:pPr marL="342900" indent="-342900">
              <a:buClr>
                <a:srgbClr val="F77F00"/>
              </a:buClr>
              <a:buFont typeface="+mj-lt"/>
              <a:buAutoNum type="arabicPeriod"/>
            </a:pPr>
            <a:r>
              <a:rPr lang="en-GB" b="1">
                <a:solidFill>
                  <a:srgbClr val="542341"/>
                </a:solidFill>
                <a:latin typeface="Arial"/>
                <a:cs typeface="Arial"/>
              </a:rPr>
              <a:t>DLD affects approximately what % of children in UK primary schools? </a:t>
            </a:r>
            <a:endParaRPr lang="en-US" b="1">
              <a:solidFill>
                <a:srgbClr val="542341"/>
              </a:solidFill>
              <a:ea typeface="+mn-lt"/>
              <a:cs typeface="+mn-lt"/>
            </a:endParaRPr>
          </a:p>
          <a:p>
            <a:pPr marL="800100" lvl="1" indent="-342900">
              <a:buClr>
                <a:srgbClr val="F77F00"/>
              </a:buClr>
              <a:buFont typeface="+mj-lt"/>
              <a:buAutoNum type="alphaLcParenR"/>
            </a:pPr>
            <a:r>
              <a:rPr lang="en-GB">
                <a:solidFill>
                  <a:srgbClr val="542341"/>
                </a:solidFill>
                <a:latin typeface="Arial"/>
                <a:cs typeface="Arial"/>
              </a:rPr>
              <a:t>~1% </a:t>
            </a:r>
            <a:endParaRPr lang="en-GB">
              <a:solidFill>
                <a:srgbClr val="542341"/>
              </a:solidFill>
              <a:ea typeface="+mn-lt"/>
              <a:cs typeface="+mn-lt"/>
            </a:endParaRPr>
          </a:p>
          <a:p>
            <a:pPr marL="800100" lvl="1" indent="-342900">
              <a:buClr>
                <a:srgbClr val="F77F00"/>
              </a:buClr>
              <a:buFont typeface="+mj-lt"/>
              <a:buAutoNum type="alphaLcParenR"/>
            </a:pPr>
            <a:r>
              <a:rPr lang="en-GB">
                <a:solidFill>
                  <a:srgbClr val="542341"/>
                </a:solidFill>
                <a:latin typeface="Arial"/>
                <a:cs typeface="Arial"/>
              </a:rPr>
              <a:t>~5.4% </a:t>
            </a:r>
            <a:endParaRPr lang="en-GB">
              <a:solidFill>
                <a:srgbClr val="542341"/>
              </a:solidFill>
              <a:ea typeface="+mn-lt"/>
              <a:cs typeface="+mn-lt"/>
            </a:endParaRPr>
          </a:p>
          <a:p>
            <a:pPr marL="800100" lvl="1" indent="-342900">
              <a:buClr>
                <a:srgbClr val="F77F00"/>
              </a:buClr>
              <a:buFont typeface="+mj-lt"/>
              <a:buAutoNum type="alphaLcParenR"/>
            </a:pPr>
            <a:r>
              <a:rPr lang="en-GB" b="1">
                <a:solidFill>
                  <a:srgbClr val="C00000"/>
                </a:solidFill>
                <a:latin typeface="Arial"/>
                <a:cs typeface="Arial"/>
              </a:rPr>
              <a:t>~7.6% </a:t>
            </a:r>
            <a:r>
              <a:rPr lang="en-GB">
                <a:solidFill>
                  <a:srgbClr val="F77F00"/>
                </a:solidFill>
                <a:latin typeface="Arial"/>
                <a:cs typeface="Arial"/>
              </a:rPr>
              <a:t> </a:t>
            </a:r>
          </a:p>
          <a:p>
            <a:pPr marL="800100" lvl="1" indent="-342900">
              <a:buClr>
                <a:srgbClr val="F77F00"/>
              </a:buClr>
              <a:buFont typeface="+mj-lt"/>
              <a:buAutoNum type="alphaLcParenR"/>
            </a:pPr>
            <a:endParaRPr lang="en-GB" b="1">
              <a:solidFill>
                <a:srgbClr val="F77F00"/>
              </a:solidFill>
              <a:latin typeface="Arial"/>
              <a:cs typeface="Arial"/>
            </a:endParaRPr>
          </a:p>
          <a:p>
            <a:pPr marL="342900" indent="-342900">
              <a:buClr>
                <a:srgbClr val="F77F00"/>
              </a:buClr>
              <a:buFont typeface="+mj-lt"/>
              <a:buAutoNum type="arabicPeriod"/>
            </a:pPr>
            <a:r>
              <a:rPr lang="en-GB" b="1">
                <a:solidFill>
                  <a:srgbClr val="542341"/>
                </a:solidFill>
                <a:latin typeface="Arial"/>
                <a:cs typeface="Arial"/>
              </a:rPr>
              <a:t>DLD is thought to be:</a:t>
            </a:r>
            <a:r>
              <a:rPr lang="en-GB" b="1">
                <a:solidFill>
                  <a:srgbClr val="542341"/>
                </a:solidFill>
                <a:highlight>
                  <a:srgbClr val="FFFF00"/>
                </a:highlight>
                <a:latin typeface="Arial"/>
                <a:cs typeface="Arial"/>
              </a:rPr>
              <a:t>   </a:t>
            </a:r>
          </a:p>
          <a:p>
            <a:pPr marL="800100" lvl="1" indent="-342900">
              <a:buClr>
                <a:srgbClr val="F77F00"/>
              </a:buClr>
              <a:buFont typeface="+mj-lt"/>
              <a:buAutoNum type="alphaLcParenR"/>
            </a:pPr>
            <a:r>
              <a:rPr lang="en-GB">
                <a:solidFill>
                  <a:srgbClr val="542341"/>
                </a:solidFill>
                <a:latin typeface="Arial"/>
                <a:cs typeface="Arial"/>
              </a:rPr>
              <a:t>Less prevalent than autism</a:t>
            </a:r>
          </a:p>
          <a:p>
            <a:pPr marL="800100" lvl="1" indent="-342900">
              <a:buClr>
                <a:srgbClr val="F77F00"/>
              </a:buClr>
              <a:buFont typeface="+mj-lt"/>
              <a:buAutoNum type="alphaLcParenR"/>
            </a:pPr>
            <a:r>
              <a:rPr lang="en-GB" b="1">
                <a:solidFill>
                  <a:srgbClr val="C00000"/>
                </a:solidFill>
                <a:latin typeface="Arial"/>
                <a:cs typeface="Arial"/>
              </a:rPr>
              <a:t>More prevalent than autism </a:t>
            </a:r>
            <a:endParaRPr lang="en-GB" b="1">
              <a:solidFill>
                <a:srgbClr val="C00000"/>
              </a:solidFill>
              <a:latin typeface="Arial" panose="020B0604020202020204" pitchFamily="34" charset="0"/>
              <a:cs typeface="Arial" panose="020B0604020202020204" pitchFamily="34" charset="0"/>
            </a:endParaRPr>
          </a:p>
          <a:p>
            <a:pPr marL="800100" lvl="1" indent="-342900">
              <a:buClr>
                <a:srgbClr val="F77F00"/>
              </a:buClr>
              <a:buFont typeface="+mj-lt"/>
              <a:buAutoNum type="alphaLcParenR"/>
            </a:pPr>
            <a:r>
              <a:rPr lang="en-GB">
                <a:solidFill>
                  <a:srgbClr val="542341"/>
                </a:solidFill>
                <a:latin typeface="Arial"/>
                <a:cs typeface="Arial"/>
              </a:rPr>
              <a:t>The same as autism in terms of prevalence</a:t>
            </a:r>
          </a:p>
          <a:p>
            <a:pPr marL="800100" lvl="1" indent="-342900">
              <a:buClr>
                <a:srgbClr val="F77F00"/>
              </a:buClr>
              <a:buFont typeface="+mj-lt"/>
              <a:buAutoNum type="alphaLcParenR"/>
            </a:pPr>
            <a:endParaRPr lang="en-GB" b="1">
              <a:solidFill>
                <a:srgbClr val="542341"/>
              </a:solidFill>
              <a:latin typeface="Arial"/>
              <a:cs typeface="Arial"/>
            </a:endParaRPr>
          </a:p>
          <a:p>
            <a:pPr marL="342900" indent="-342900">
              <a:buClr>
                <a:srgbClr val="F77F00"/>
              </a:buClr>
              <a:buFont typeface="+mj-lt"/>
              <a:buAutoNum type="arabicPeriod"/>
            </a:pPr>
            <a:r>
              <a:rPr lang="en-GB" b="1">
                <a:solidFill>
                  <a:srgbClr val="542341"/>
                </a:solidFill>
                <a:latin typeface="Arial"/>
                <a:cs typeface="Arial"/>
              </a:rPr>
              <a:t>Approximately what % of children and young people with emotional and behavioural disorders have been found to have significant, often unidentified language difficulties?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32%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55% </a:t>
            </a:r>
          </a:p>
          <a:p>
            <a:pPr marL="800100" lvl="1" indent="-342900">
              <a:buClr>
                <a:srgbClr val="F77F00"/>
              </a:buClr>
              <a:buFont typeface="+mj-lt"/>
              <a:buAutoNum type="alphaLcParenR"/>
            </a:pPr>
            <a:r>
              <a:rPr lang="en-GB" b="1">
                <a:solidFill>
                  <a:srgbClr val="C00000"/>
                </a:solidFill>
                <a:latin typeface="Arial"/>
                <a:cs typeface="Arial"/>
              </a:rPr>
              <a:t>81%</a:t>
            </a:r>
          </a:p>
        </p:txBody>
      </p:sp>
      <p:pic>
        <p:nvPicPr>
          <p:cNvPr id="3" name="Picture 2">
            <a:extLst>
              <a:ext uri="{FF2B5EF4-FFF2-40B4-BE49-F238E27FC236}">
                <a16:creationId xmlns:a16="http://schemas.microsoft.com/office/drawing/2014/main" id="{88AF7DEC-978F-42B2-984F-49471795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413484"/>
            <a:ext cx="1464129" cy="1464129"/>
          </a:xfrm>
          <a:prstGeom prst="rect">
            <a:avLst/>
          </a:prstGeom>
        </p:spPr>
      </p:pic>
      <p:sp>
        <p:nvSpPr>
          <p:cNvPr id="4" name="TextBox 3">
            <a:extLst>
              <a:ext uri="{FF2B5EF4-FFF2-40B4-BE49-F238E27FC236}">
                <a16:creationId xmlns:a16="http://schemas.microsoft.com/office/drawing/2014/main" id="{30319928-06D9-4863-AC2D-8137A8476650}"/>
              </a:ext>
            </a:extLst>
          </p:cNvPr>
          <p:cNvSpPr txBox="1"/>
          <p:nvPr/>
        </p:nvSpPr>
        <p:spPr>
          <a:xfrm>
            <a:off x="357270" y="365356"/>
            <a:ext cx="5995248" cy="646331"/>
          </a:xfrm>
          <a:prstGeom prst="rect">
            <a:avLst/>
          </a:prstGeom>
          <a:noFill/>
        </p:spPr>
        <p:txBody>
          <a:bodyPr wrap="square" rtlCol="0">
            <a:spAutoFit/>
          </a:bodyPr>
          <a:lstStyle/>
          <a:p>
            <a:r>
              <a:rPr lang="en-GB" sz="3600">
                <a:solidFill>
                  <a:srgbClr val="542341"/>
                </a:solidFill>
                <a:latin typeface="Arial" panose="020B0604020202020204" pitchFamily="34" charset="0"/>
                <a:cs typeface="Arial" panose="020B0604020202020204" pitchFamily="34" charset="0"/>
              </a:rPr>
              <a:t>Take the quiz! - Answers</a:t>
            </a:r>
          </a:p>
        </p:txBody>
      </p:sp>
      <p:cxnSp>
        <p:nvCxnSpPr>
          <p:cNvPr id="5" name="Straight Connector 4">
            <a:extLst>
              <a:ext uri="{FF2B5EF4-FFF2-40B4-BE49-F238E27FC236}">
                <a16:creationId xmlns:a16="http://schemas.microsoft.com/office/drawing/2014/main" id="{9C2C02F3-7292-4DF0-83A3-1D78518FE4A8}"/>
              </a:ext>
            </a:extLst>
          </p:cNvPr>
          <p:cNvCxnSpPr/>
          <p:nvPr/>
        </p:nvCxnSpPr>
        <p:spPr>
          <a:xfrm>
            <a:off x="686274" y="1115461"/>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1EBAD93-EEB7-4BA5-B96F-EC68168D9DB8}"/>
              </a:ext>
            </a:extLst>
          </p:cNvPr>
          <p:cNvSpPr/>
          <p:nvPr/>
        </p:nvSpPr>
        <p:spPr>
          <a:xfrm>
            <a:off x="686274" y="1491194"/>
            <a:ext cx="10503342" cy="830997"/>
          </a:xfrm>
          <a:prstGeom prst="rect">
            <a:avLst/>
          </a:prstGeom>
        </p:spPr>
        <p:txBody>
          <a:bodyPr wrap="square" lIns="91440" tIns="45720" rIns="91440" bIns="45720" anchor="t">
            <a:spAutoFit/>
          </a:bodyPr>
          <a:lstStyle/>
          <a:p>
            <a:pPr marL="285750" indent="-285750">
              <a:buClr>
                <a:srgbClr val="F77F00"/>
              </a:buClr>
              <a:buFont typeface="Arial" panose="020B0604020202020204" pitchFamily="34" charset="0"/>
              <a:buChar char="•"/>
            </a:pPr>
            <a:endParaRPr lang="en-GB" sz="2400">
              <a:solidFill>
                <a:srgbClr val="542341"/>
              </a:solidFill>
              <a:latin typeface="Arial" panose="020B0604020202020204" pitchFamily="34" charset="0"/>
              <a:cs typeface="Arial" panose="020B0604020202020204" pitchFamily="34" charset="0"/>
            </a:endParaRPr>
          </a:p>
          <a:p>
            <a:pPr marL="285750" indent="-285750">
              <a:buClr>
                <a:srgbClr val="F77F00"/>
              </a:buClr>
              <a:buFont typeface="Arial" panose="020B0604020202020204" pitchFamily="34" charset="0"/>
              <a:buChar char="•"/>
            </a:pPr>
            <a:endParaRPr lang="en-GB" sz="2400">
              <a:solidFill>
                <a:srgbClr val="54234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836078E-D0A9-4392-93AC-E5329A5598CB}"/>
              </a:ext>
            </a:extLst>
          </p:cNvPr>
          <p:cNvSpPr/>
          <p:nvPr/>
        </p:nvSpPr>
        <p:spPr>
          <a:xfrm>
            <a:off x="5967712" y="1073715"/>
            <a:ext cx="5492223" cy="5355312"/>
          </a:xfrm>
          <a:prstGeom prst="rect">
            <a:avLst/>
          </a:prstGeom>
        </p:spPr>
        <p:txBody>
          <a:bodyPr wrap="square" lIns="91440" tIns="45720" rIns="91440" bIns="45720" anchor="t">
            <a:spAutoFit/>
          </a:bodyPr>
          <a:lstStyle/>
          <a:p>
            <a:pPr lvl="1">
              <a:buClr>
                <a:srgbClr val="F77F00"/>
              </a:buClr>
            </a:pPr>
            <a:endParaRPr lang="en-GB">
              <a:solidFill>
                <a:srgbClr val="542341"/>
              </a:solidFill>
              <a:latin typeface="Arial" panose="020B0604020202020204" pitchFamily="34" charset="0"/>
              <a:cs typeface="Arial" panose="020B0604020202020204" pitchFamily="34" charset="0"/>
            </a:endParaRPr>
          </a:p>
          <a:p>
            <a:pPr marL="342900" indent="-342900">
              <a:buClr>
                <a:srgbClr val="F77F00"/>
              </a:buClr>
              <a:buFont typeface="+mj-lt"/>
              <a:buAutoNum type="arabicPeriod" startAt="4"/>
            </a:pPr>
            <a:r>
              <a:rPr lang="en-GB" b="1">
                <a:solidFill>
                  <a:srgbClr val="542341"/>
                </a:solidFill>
                <a:latin typeface="Arial"/>
                <a:cs typeface="Arial"/>
              </a:rPr>
              <a:t>Which of the below are possible indicators of DLD?   </a:t>
            </a:r>
            <a:endParaRPr lang="en-GB" b="1">
              <a:solidFill>
                <a:srgbClr val="542341"/>
              </a:solidFill>
              <a:latin typeface="Arial" panose="020B0604020202020204" pitchFamily="34" charset="0"/>
              <a:cs typeface="Arial" panose="020B0604020202020204" pitchFamily="34" charset="0"/>
            </a:endParaRPr>
          </a:p>
          <a:p>
            <a:pPr marL="800100" lvl="1" indent="-342900">
              <a:buClr>
                <a:srgbClr val="F77F00"/>
              </a:buClr>
              <a:buFont typeface="+mj-lt"/>
              <a:buAutoNum type="alphaLcParenR"/>
            </a:pPr>
            <a:r>
              <a:rPr lang="en-GB">
                <a:solidFill>
                  <a:srgbClr val="542341"/>
                </a:solidFill>
                <a:latin typeface="Arial"/>
                <a:cs typeface="Arial"/>
              </a:rPr>
              <a:t>Difficulty understanding language only</a:t>
            </a:r>
          </a:p>
          <a:p>
            <a:pPr marL="800100" lvl="1" indent="-342900">
              <a:buClr>
                <a:srgbClr val="F77F00"/>
              </a:buClr>
              <a:buFont typeface="+mj-lt"/>
              <a:buAutoNum type="alphaLcParenR"/>
            </a:pPr>
            <a:r>
              <a:rPr lang="en-GB">
                <a:solidFill>
                  <a:srgbClr val="542341"/>
                </a:solidFill>
                <a:latin typeface="Arial"/>
                <a:cs typeface="Arial"/>
              </a:rPr>
              <a:t>Difficulty talking only </a:t>
            </a:r>
          </a:p>
          <a:p>
            <a:pPr marL="800100" lvl="1" indent="-342900">
              <a:buClr>
                <a:srgbClr val="F77F00"/>
              </a:buClr>
              <a:buFont typeface="+mj-lt"/>
              <a:buAutoNum type="alphaLcParenR"/>
            </a:pPr>
            <a:r>
              <a:rPr lang="en-GB">
                <a:solidFill>
                  <a:srgbClr val="542341"/>
                </a:solidFill>
                <a:latin typeface="Arial"/>
                <a:cs typeface="Arial"/>
              </a:rPr>
              <a:t>Difficulty with talking and understanding</a:t>
            </a:r>
          </a:p>
          <a:p>
            <a:pPr marL="800100" lvl="1" indent="-342900">
              <a:buClr>
                <a:srgbClr val="F77F00"/>
              </a:buClr>
              <a:buFont typeface="+mj-lt"/>
              <a:buAutoNum type="alphaLcParenR"/>
            </a:pPr>
            <a:r>
              <a:rPr lang="en-GB">
                <a:solidFill>
                  <a:srgbClr val="542341"/>
                </a:solidFill>
                <a:latin typeface="Arial"/>
                <a:cs typeface="Arial"/>
              </a:rPr>
              <a:t>Difficulty with literacy, reading comprehension and spoken language </a:t>
            </a:r>
          </a:p>
          <a:p>
            <a:pPr marL="800100" lvl="1" indent="-342900">
              <a:buClr>
                <a:srgbClr val="F77F00"/>
              </a:buClr>
              <a:buFont typeface="+mj-lt"/>
              <a:buAutoNum type="alphaLcParenR"/>
            </a:pPr>
            <a:r>
              <a:rPr lang="en-GB" b="1">
                <a:solidFill>
                  <a:srgbClr val="C00000"/>
                </a:solidFill>
                <a:latin typeface="Arial"/>
                <a:cs typeface="Arial"/>
              </a:rPr>
              <a:t>All of the above</a:t>
            </a:r>
          </a:p>
          <a:p>
            <a:pPr marL="800100" lvl="1" indent="-342900">
              <a:buClr>
                <a:srgbClr val="F77F00"/>
              </a:buClr>
              <a:buFont typeface="+mj-lt"/>
              <a:buAutoNum type="alphaLcParenR"/>
            </a:pPr>
            <a:endParaRPr lang="en-GB" b="1">
              <a:solidFill>
                <a:srgbClr val="542341"/>
              </a:solidFill>
              <a:latin typeface="Arial"/>
              <a:cs typeface="Arial"/>
            </a:endParaRPr>
          </a:p>
          <a:p>
            <a:pPr marL="342900" indent="-342900">
              <a:buClr>
                <a:srgbClr val="F77F00"/>
              </a:buClr>
              <a:buFont typeface="+mj-lt"/>
              <a:buAutoNum type="arabicPeriod" startAt="4"/>
            </a:pPr>
            <a:r>
              <a:rPr lang="en-GB" b="1">
                <a:solidFill>
                  <a:srgbClr val="542341"/>
                </a:solidFill>
                <a:latin typeface="Arial"/>
                <a:cs typeface="Arial"/>
              </a:rPr>
              <a:t>Who can diagnose DLD?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A teacher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A SENCO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A doctor </a:t>
            </a:r>
          </a:p>
          <a:p>
            <a:pPr marL="800100" lvl="1" indent="-342900">
              <a:buClr>
                <a:srgbClr val="F77F00"/>
              </a:buClr>
              <a:buFont typeface="+mj-lt"/>
              <a:buAutoNum type="alphaLcParenR"/>
            </a:pPr>
            <a:r>
              <a:rPr lang="en-GB">
                <a:solidFill>
                  <a:srgbClr val="542341"/>
                </a:solidFill>
                <a:latin typeface="Arial" panose="020B0604020202020204" pitchFamily="34" charset="0"/>
                <a:cs typeface="Arial" panose="020B0604020202020204" pitchFamily="34" charset="0"/>
              </a:rPr>
              <a:t>An educational psychologist </a:t>
            </a:r>
          </a:p>
          <a:p>
            <a:pPr marL="800100" lvl="1" indent="-342900">
              <a:buClr>
                <a:srgbClr val="F77F00"/>
              </a:buClr>
              <a:buFont typeface="+mj-lt"/>
              <a:buAutoNum type="alphaLcParenR"/>
            </a:pPr>
            <a:r>
              <a:rPr lang="en-GB" b="1">
                <a:solidFill>
                  <a:srgbClr val="C00000"/>
                </a:solidFill>
                <a:latin typeface="Arial"/>
                <a:cs typeface="Arial"/>
              </a:rPr>
              <a:t>A speech and language therapist (</a:t>
            </a:r>
            <a:r>
              <a:rPr lang="en-GB" b="1" err="1">
                <a:solidFill>
                  <a:srgbClr val="C00000"/>
                </a:solidFill>
                <a:latin typeface="Arial"/>
                <a:cs typeface="Arial"/>
              </a:rPr>
              <a:t>SaLT</a:t>
            </a:r>
            <a:r>
              <a:rPr lang="en-GB" b="1">
                <a:solidFill>
                  <a:srgbClr val="C00000"/>
                </a:solidFill>
                <a:latin typeface="Arial"/>
                <a:cs typeface="Arial"/>
              </a:rPr>
              <a:t>) </a:t>
            </a:r>
          </a:p>
          <a:p>
            <a:pPr marL="800100" lvl="1" indent="-342900">
              <a:buClr>
                <a:srgbClr val="F77F00"/>
              </a:buClr>
              <a:buFont typeface="+mj-lt"/>
              <a:buAutoNum type="alphaLcParenR"/>
            </a:pPr>
            <a:endParaRPr lang="en-GB" b="1">
              <a:solidFill>
                <a:srgbClr val="542341"/>
              </a:solidFill>
              <a:latin typeface="Arial" panose="020B0604020202020204" pitchFamily="34" charset="0"/>
              <a:cs typeface="Arial" panose="020B0604020202020204" pitchFamily="34" charset="0"/>
            </a:endParaRPr>
          </a:p>
          <a:p>
            <a:pPr>
              <a:buClr>
                <a:srgbClr val="F77F00"/>
              </a:buClr>
            </a:pPr>
            <a:endParaRPr lang="en-GB" b="1">
              <a:solidFill>
                <a:srgbClr val="542341"/>
              </a:solidFill>
              <a:latin typeface="Arial"/>
              <a:ea typeface="+mn-lt"/>
              <a:cs typeface="Arial"/>
            </a:endParaRPr>
          </a:p>
          <a:p>
            <a:pPr marL="742950" lvl="1" indent="-285750">
              <a:buFont typeface="Arial,Sans-Serif"/>
              <a:buChar char="•"/>
            </a:pPr>
            <a:endParaRPr lang="en-GB"/>
          </a:p>
        </p:txBody>
      </p:sp>
      <p:pic>
        <p:nvPicPr>
          <p:cNvPr id="15" name="Graphic 15" descr="Tick">
            <a:extLst>
              <a:ext uri="{FF2B5EF4-FFF2-40B4-BE49-F238E27FC236}">
                <a16:creationId xmlns:a16="http://schemas.microsoft.com/office/drawing/2014/main" id="{D44AFBA9-0828-40FD-890F-4A130DF06C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8306" y="2528838"/>
            <a:ext cx="302302" cy="314794"/>
          </a:xfrm>
          <a:prstGeom prst="rect">
            <a:avLst/>
          </a:prstGeom>
        </p:spPr>
      </p:pic>
      <p:pic>
        <p:nvPicPr>
          <p:cNvPr id="16" name="Graphic 15" descr="Tick">
            <a:extLst>
              <a:ext uri="{FF2B5EF4-FFF2-40B4-BE49-F238E27FC236}">
                <a16:creationId xmlns:a16="http://schemas.microsoft.com/office/drawing/2014/main" id="{3F5D51CB-EB05-440C-B447-17183D6823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33822" y="3593974"/>
            <a:ext cx="302302" cy="314794"/>
          </a:xfrm>
          <a:prstGeom prst="rect">
            <a:avLst/>
          </a:prstGeom>
        </p:spPr>
      </p:pic>
      <p:pic>
        <p:nvPicPr>
          <p:cNvPr id="17" name="Graphic 15" descr="Tick">
            <a:extLst>
              <a:ext uri="{FF2B5EF4-FFF2-40B4-BE49-F238E27FC236}">
                <a16:creationId xmlns:a16="http://schemas.microsoft.com/office/drawing/2014/main" id="{14136C0B-1E30-4420-9E8D-6A7F98BFC1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31358" y="5231840"/>
            <a:ext cx="302302" cy="314794"/>
          </a:xfrm>
          <a:prstGeom prst="rect">
            <a:avLst/>
          </a:prstGeom>
        </p:spPr>
      </p:pic>
      <p:pic>
        <p:nvPicPr>
          <p:cNvPr id="18" name="Graphic 15" descr="Tick">
            <a:extLst>
              <a:ext uri="{FF2B5EF4-FFF2-40B4-BE49-F238E27FC236}">
                <a16:creationId xmlns:a16="http://schemas.microsoft.com/office/drawing/2014/main" id="{20C1C8C3-1ECE-402C-B1A5-0F8EE62D66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9319" y="3271603"/>
            <a:ext cx="302302" cy="314794"/>
          </a:xfrm>
          <a:prstGeom prst="rect">
            <a:avLst/>
          </a:prstGeom>
        </p:spPr>
      </p:pic>
      <p:pic>
        <p:nvPicPr>
          <p:cNvPr id="19" name="Graphic 15" descr="Tick">
            <a:extLst>
              <a:ext uri="{FF2B5EF4-FFF2-40B4-BE49-F238E27FC236}">
                <a16:creationId xmlns:a16="http://schemas.microsoft.com/office/drawing/2014/main" id="{C388E061-6D82-4EAB-8567-E056B41864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5025" y="6114233"/>
            <a:ext cx="302302" cy="314794"/>
          </a:xfrm>
          <a:prstGeom prst="rect">
            <a:avLst/>
          </a:prstGeom>
        </p:spPr>
      </p:pic>
    </p:spTree>
    <p:extLst>
      <p:ext uri="{BB962C8B-B14F-4D97-AF65-F5344CB8AC3E}">
        <p14:creationId xmlns:p14="http://schemas.microsoft.com/office/powerpoint/2010/main" val="11222569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7;p44">
            <a:extLst>
              <a:ext uri="{FF2B5EF4-FFF2-40B4-BE49-F238E27FC236}">
                <a16:creationId xmlns:a16="http://schemas.microsoft.com/office/drawing/2014/main" id="{1CB57864-DE82-41E2-80BB-2B0367AFB431}"/>
              </a:ext>
            </a:extLst>
          </p:cNvPr>
          <p:cNvSpPr txBox="1">
            <a:spLocks/>
          </p:cNvSpPr>
          <p:nvPr/>
        </p:nvSpPr>
        <p:spPr>
          <a:xfrm>
            <a:off x="838200" y="4346134"/>
            <a:ext cx="10515600" cy="209547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F77F00"/>
              </a:buClr>
              <a:buSzPts val="2600"/>
              <a:buNone/>
            </a:pPr>
            <a:endParaRPr lang="en-GB" sz="3400">
              <a:solidFill>
                <a:srgbClr val="542341"/>
              </a:solidFill>
              <a:latin typeface="Arial"/>
              <a:ea typeface="Arial"/>
              <a:cs typeface="Arial"/>
              <a:sym typeface="Arial"/>
            </a:endParaRPr>
          </a:p>
          <a:p>
            <a:pPr marL="0" indent="0" algn="ctr">
              <a:spcBef>
                <a:spcPts val="0"/>
              </a:spcBef>
              <a:buClr>
                <a:srgbClr val="F77F00"/>
              </a:buClr>
              <a:buSzPts val="2600"/>
              <a:buNone/>
            </a:pPr>
            <a:r>
              <a:rPr lang="en-GB" sz="3400">
                <a:solidFill>
                  <a:srgbClr val="542341"/>
                </a:solidFill>
                <a:latin typeface="Arial"/>
                <a:ea typeface="Arial"/>
                <a:cs typeface="Arial"/>
                <a:sym typeface="Arial"/>
              </a:rPr>
              <a:t>Please choose from the following slides based on the actions you want to take forward in your setting</a:t>
            </a:r>
          </a:p>
        </p:txBody>
      </p:sp>
      <p:sp>
        <p:nvSpPr>
          <p:cNvPr id="3" name="Rectangle: Rounded Corners 2">
            <a:extLst>
              <a:ext uri="{FF2B5EF4-FFF2-40B4-BE49-F238E27FC236}">
                <a16:creationId xmlns:a16="http://schemas.microsoft.com/office/drawing/2014/main" id="{46180173-CEE5-4C54-B2B4-C3D49D885671}"/>
              </a:ext>
            </a:extLst>
          </p:cNvPr>
          <p:cNvSpPr/>
          <p:nvPr/>
        </p:nvSpPr>
        <p:spPr>
          <a:xfrm>
            <a:off x="2861186" y="1553107"/>
            <a:ext cx="6990735" cy="2682414"/>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solidFill>
                  <a:srgbClr val="542341"/>
                </a:solidFill>
                <a:latin typeface="Arial" panose="020B0604020202020204" pitchFamily="34" charset="0"/>
                <a:cs typeface="Arial" panose="020B0604020202020204" pitchFamily="34" charset="0"/>
              </a:rPr>
              <a:t>Appendix </a:t>
            </a:r>
            <a:endParaRPr lang="en-GB" sz="4000" b="1"/>
          </a:p>
        </p:txBody>
      </p:sp>
      <p:pic>
        <p:nvPicPr>
          <p:cNvPr id="6" name="Picture 5">
            <a:extLst>
              <a:ext uri="{FF2B5EF4-FFF2-40B4-BE49-F238E27FC236}">
                <a16:creationId xmlns:a16="http://schemas.microsoft.com/office/drawing/2014/main" id="{6A5DDE22-387A-446A-A4FA-2A63EFA5B6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753" y="5393871"/>
            <a:ext cx="1464129" cy="1464129"/>
          </a:xfrm>
          <a:prstGeom prst="rect">
            <a:avLst/>
          </a:prstGeom>
        </p:spPr>
      </p:pic>
    </p:spTree>
    <p:extLst>
      <p:ext uri="{BB962C8B-B14F-4D97-AF65-F5344CB8AC3E}">
        <p14:creationId xmlns:p14="http://schemas.microsoft.com/office/powerpoint/2010/main" val="3317426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B173195-D6A5-42BA-8FAB-1CC57712D192}"/>
              </a:ext>
            </a:extLst>
          </p:cNvPr>
          <p:cNvSpPr txBox="1"/>
          <p:nvPr/>
        </p:nvSpPr>
        <p:spPr>
          <a:xfrm>
            <a:off x="330282" y="99281"/>
            <a:ext cx="11531435" cy="1200329"/>
          </a:xfrm>
          <a:prstGeom prst="rect">
            <a:avLst/>
          </a:prstGeom>
          <a:noFill/>
        </p:spPr>
        <p:txBody>
          <a:bodyPr wrap="square" lIns="91440" tIns="45720" rIns="91440" bIns="45720" rtlCol="0" anchor="t">
            <a:spAutoFit/>
          </a:bodyPr>
          <a:lstStyle/>
          <a:p>
            <a:r>
              <a:rPr lang="en-GB" sz="3600">
                <a:solidFill>
                  <a:srgbClr val="542341"/>
                </a:solidFill>
                <a:latin typeface="Arial" panose="020B0604020202020204" pitchFamily="34" charset="0"/>
                <a:cs typeface="Arial" panose="020B0604020202020204" pitchFamily="34" charset="0"/>
              </a:rPr>
              <a:t>Speech, Language and Communication Framework (SLCF)</a:t>
            </a:r>
          </a:p>
        </p:txBody>
      </p:sp>
      <p:cxnSp>
        <p:nvCxnSpPr>
          <p:cNvPr id="13" name="Straight Connector 12">
            <a:extLst>
              <a:ext uri="{FF2B5EF4-FFF2-40B4-BE49-F238E27FC236}">
                <a16:creationId xmlns:a16="http://schemas.microsoft.com/office/drawing/2014/main" id="{57F531D7-6A57-49B9-9EB6-61BD609D6505}"/>
              </a:ext>
            </a:extLst>
          </p:cNvPr>
          <p:cNvCxnSpPr/>
          <p:nvPr/>
        </p:nvCxnSpPr>
        <p:spPr>
          <a:xfrm>
            <a:off x="656963" y="1476906"/>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BE7EC-602A-4A64-83FC-7542CA894EB8}"/>
              </a:ext>
            </a:extLst>
          </p:cNvPr>
          <p:cNvSpPr/>
          <p:nvPr/>
        </p:nvSpPr>
        <p:spPr>
          <a:xfrm>
            <a:off x="448530" y="1816044"/>
            <a:ext cx="10982265" cy="830997"/>
          </a:xfrm>
          <a:prstGeom prst="rect">
            <a:avLst/>
          </a:prstGeom>
        </p:spPr>
        <p:txBody>
          <a:bodyPr wrap="square">
            <a:spAutoFit/>
          </a:bodyPr>
          <a:lstStyle/>
          <a:p>
            <a:pPr marL="285750" indent="-285750">
              <a:buClr>
                <a:srgbClr val="F77F00"/>
              </a:buClr>
              <a:buFont typeface="Arial" panose="020B0604020202020204" pitchFamily="34" charset="0"/>
              <a:buChar char="•"/>
            </a:pPr>
            <a:endParaRPr lang="en-US" sz="2400">
              <a:solidFill>
                <a:srgbClr val="542341"/>
              </a:solidFill>
              <a:cs typeface="Arial" panose="020B0604020202020204" pitchFamily="34" charset="0"/>
            </a:endParaRPr>
          </a:p>
          <a:p>
            <a:pPr marL="285750" indent="-285750">
              <a:buClr>
                <a:srgbClr val="F77F00"/>
              </a:buClr>
              <a:buFont typeface="Arial" panose="020B0604020202020204" pitchFamily="34" charset="0"/>
              <a:buChar char="•"/>
            </a:pPr>
            <a:endParaRPr lang="en-GB" sz="2400">
              <a:solidFill>
                <a:srgbClr val="542341"/>
              </a:solidFill>
              <a:cs typeface="Arial" panose="020B0604020202020204" pitchFamily="34" charset="0"/>
            </a:endParaRPr>
          </a:p>
        </p:txBody>
      </p:sp>
      <p:pic>
        <p:nvPicPr>
          <p:cNvPr id="4" name="Picture 3">
            <a:extLst>
              <a:ext uri="{FF2B5EF4-FFF2-40B4-BE49-F238E27FC236}">
                <a16:creationId xmlns:a16="http://schemas.microsoft.com/office/drawing/2014/main" id="{D77A5331-922C-4AE7-A8AC-927F15A7A9F2}"/>
              </a:ext>
            </a:extLst>
          </p:cNvPr>
          <p:cNvPicPr>
            <a:picLocks noChangeAspect="1"/>
          </p:cNvPicPr>
          <p:nvPr/>
        </p:nvPicPr>
        <p:blipFill>
          <a:blip r:embed="rId3"/>
          <a:stretch>
            <a:fillRect/>
          </a:stretch>
        </p:blipFill>
        <p:spPr>
          <a:xfrm>
            <a:off x="33022" y="2419049"/>
            <a:ext cx="5522156" cy="1399828"/>
          </a:xfrm>
          <a:prstGeom prst="rect">
            <a:avLst/>
          </a:prstGeom>
        </p:spPr>
      </p:pic>
      <p:pic>
        <p:nvPicPr>
          <p:cNvPr id="8" name="Picture 7">
            <a:extLst>
              <a:ext uri="{FF2B5EF4-FFF2-40B4-BE49-F238E27FC236}">
                <a16:creationId xmlns:a16="http://schemas.microsoft.com/office/drawing/2014/main" id="{37430C74-57D7-425C-9733-145149431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3" name="TextBox 2">
            <a:extLst>
              <a:ext uri="{FF2B5EF4-FFF2-40B4-BE49-F238E27FC236}">
                <a16:creationId xmlns:a16="http://schemas.microsoft.com/office/drawing/2014/main" id="{A9042D51-C6DF-41FD-BF8A-C43F062A326D}"/>
              </a:ext>
            </a:extLst>
          </p:cNvPr>
          <p:cNvSpPr txBox="1"/>
          <p:nvPr/>
        </p:nvSpPr>
        <p:spPr>
          <a:xfrm>
            <a:off x="6095999" y="1816044"/>
            <a:ext cx="5049041" cy="3493264"/>
          </a:xfrm>
          <a:prstGeom prst="rect">
            <a:avLst/>
          </a:prstGeom>
          <a:noFill/>
        </p:spPr>
        <p:txBody>
          <a:bodyPr wrap="square" rtlCol="0">
            <a:spAutoFit/>
          </a:bodyPr>
          <a:lstStyle/>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Free online professional development tool</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Self-assessment tool</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Provides a personalised analysis for users </a:t>
            </a:r>
          </a:p>
          <a:p>
            <a:pPr marL="285750" indent="-285750">
              <a:spcAft>
                <a:spcPts val="1000"/>
              </a:spcAft>
              <a:buClr>
                <a:srgbClr val="F77F00"/>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Plan CPD opportunities tailored to needs</a:t>
            </a:r>
          </a:p>
        </p:txBody>
      </p:sp>
      <p:sp>
        <p:nvSpPr>
          <p:cNvPr id="6" name="TextBox 5">
            <a:extLst>
              <a:ext uri="{FF2B5EF4-FFF2-40B4-BE49-F238E27FC236}">
                <a16:creationId xmlns:a16="http://schemas.microsoft.com/office/drawing/2014/main" id="{F9D8A005-8A43-4172-A3AB-F1209224C1F4}"/>
              </a:ext>
            </a:extLst>
          </p:cNvPr>
          <p:cNvSpPr txBox="1"/>
          <p:nvPr/>
        </p:nvSpPr>
        <p:spPr>
          <a:xfrm>
            <a:off x="448530" y="4173469"/>
            <a:ext cx="4780010" cy="923330"/>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hlinkClick r:id="rId5"/>
              </a:rPr>
              <a:t>https://www.slcframework.org.uk/the-speech-language-and-communication-framework-slcf/</a:t>
            </a:r>
            <a:r>
              <a:rPr lang="en-GB">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598026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301C0B-9B83-4BDF-9895-A20D0C599028}"/>
              </a:ext>
            </a:extLst>
          </p:cNvPr>
          <p:cNvSpPr txBox="1"/>
          <p:nvPr/>
        </p:nvSpPr>
        <p:spPr>
          <a:xfrm>
            <a:off x="762000" y="427756"/>
            <a:ext cx="6609834" cy="61555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r>
              <a:rPr lang="en-GB" sz="4000">
                <a:solidFill>
                  <a:srgbClr val="542240"/>
                </a:solidFill>
                <a:latin typeface="Arial" panose="020B0604020202020204" pitchFamily="34" charset="0"/>
                <a:cs typeface="Arial" panose="020B0604020202020204" pitchFamily="34" charset="0"/>
              </a:rPr>
              <a:t>TCT Online Short Course</a:t>
            </a:r>
          </a:p>
        </p:txBody>
      </p:sp>
      <p:pic>
        <p:nvPicPr>
          <p:cNvPr id="14" name="Picture 13">
            <a:extLst>
              <a:ext uri="{FF2B5EF4-FFF2-40B4-BE49-F238E27FC236}">
                <a16:creationId xmlns:a16="http://schemas.microsoft.com/office/drawing/2014/main" id="{04D64359-B497-42F6-853F-3B2A5E5FE9EE}"/>
              </a:ext>
            </a:extLst>
          </p:cNvPr>
          <p:cNvPicPr>
            <a:picLocks noChangeAspect="1"/>
          </p:cNvPicPr>
          <p:nvPr/>
        </p:nvPicPr>
        <p:blipFill rotWithShape="1">
          <a:blip r:embed="rId3"/>
          <a:srcRect l="30680" t="20601" r="11360" b="22700"/>
          <a:stretch/>
        </p:blipFill>
        <p:spPr>
          <a:xfrm>
            <a:off x="474654" y="1805456"/>
            <a:ext cx="5621346" cy="3832736"/>
          </a:xfrm>
          <a:prstGeom prst="rect">
            <a:avLst/>
          </a:prstGeom>
        </p:spPr>
      </p:pic>
      <p:cxnSp>
        <p:nvCxnSpPr>
          <p:cNvPr id="10" name="Straight Connector 9">
            <a:extLst>
              <a:ext uri="{FF2B5EF4-FFF2-40B4-BE49-F238E27FC236}">
                <a16:creationId xmlns:a16="http://schemas.microsoft.com/office/drawing/2014/main" id="{1FC66FA2-54F3-400D-81D2-4807F5244EE1}"/>
              </a:ext>
            </a:extLst>
          </p:cNvPr>
          <p:cNvCxnSpPr/>
          <p:nvPr/>
        </p:nvCxnSpPr>
        <p:spPr>
          <a:xfrm>
            <a:off x="762000" y="1242444"/>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3271218-C706-4C06-8896-E97A12CE27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3" name="Rectangle 2">
            <a:extLst>
              <a:ext uri="{FF2B5EF4-FFF2-40B4-BE49-F238E27FC236}">
                <a16:creationId xmlns:a16="http://schemas.microsoft.com/office/drawing/2014/main" id="{90E086EE-73CD-4675-9762-12CBCB7AC00B}"/>
              </a:ext>
            </a:extLst>
          </p:cNvPr>
          <p:cNvSpPr/>
          <p:nvPr/>
        </p:nvSpPr>
        <p:spPr>
          <a:xfrm>
            <a:off x="5855052" y="1242444"/>
            <a:ext cx="6026417" cy="4770537"/>
          </a:xfrm>
          <a:prstGeom prst="rect">
            <a:avLst/>
          </a:prstGeom>
        </p:spPr>
        <p:txBody>
          <a:bodyPr wrap="square">
            <a:spAutoFit/>
          </a:bodyPr>
          <a:lstStyle/>
          <a:p>
            <a:pPr lvl="1">
              <a:spcAft>
                <a:spcPts val="1200"/>
              </a:spcAft>
              <a:buClr>
                <a:schemeClr val="accent2"/>
              </a:buClr>
            </a:pPr>
            <a:r>
              <a:rPr lang="en-GB" sz="2400">
                <a:solidFill>
                  <a:srgbClr val="542341"/>
                </a:solidFill>
                <a:latin typeface="Arial" panose="020B0604020202020204" pitchFamily="34" charset="0"/>
                <a:cs typeface="Arial" panose="020B0604020202020204" pitchFamily="34" charset="0"/>
              </a:rPr>
              <a:t>Four parts:</a:t>
            </a:r>
          </a:p>
          <a:p>
            <a:pPr marL="914400" lvl="1" indent="-457200">
              <a:spcAft>
                <a:spcPts val="1200"/>
              </a:spcAft>
              <a:buClr>
                <a:schemeClr val="accent2"/>
              </a:buClr>
              <a:buFont typeface="+mj-lt"/>
              <a:buAutoNum type="arabicPeriod"/>
            </a:pPr>
            <a:r>
              <a:rPr lang="en-GB" sz="2400">
                <a:solidFill>
                  <a:srgbClr val="542341"/>
                </a:solidFill>
                <a:latin typeface="Arial" panose="020B0604020202020204" pitchFamily="34" charset="0"/>
                <a:cs typeface="Arial" panose="020B0604020202020204" pitchFamily="34" charset="0"/>
              </a:rPr>
              <a:t>What do we mean by speech, language and communication and why are they such important skills?</a:t>
            </a:r>
          </a:p>
          <a:p>
            <a:pPr marL="914400" lvl="1" indent="-457200">
              <a:spcAft>
                <a:spcPts val="1200"/>
              </a:spcAft>
              <a:buClr>
                <a:schemeClr val="accent2"/>
              </a:buClr>
              <a:buFont typeface="+mj-lt"/>
              <a:buAutoNum type="arabicPeriod"/>
            </a:pPr>
            <a:r>
              <a:rPr lang="en-GB" sz="2400">
                <a:solidFill>
                  <a:srgbClr val="542341"/>
                </a:solidFill>
                <a:latin typeface="Arial" panose="020B0604020202020204" pitchFamily="34" charset="0"/>
                <a:cs typeface="Arial" panose="020B0604020202020204" pitchFamily="34" charset="0"/>
              </a:rPr>
              <a:t>Understanding typical speech, language and communication development in children</a:t>
            </a:r>
          </a:p>
          <a:p>
            <a:pPr marL="914400" lvl="1" indent="-457200">
              <a:spcAft>
                <a:spcPts val="1200"/>
              </a:spcAft>
              <a:buClr>
                <a:schemeClr val="accent2"/>
              </a:buClr>
              <a:buFont typeface="+mj-lt"/>
              <a:buAutoNum type="arabicPeriod"/>
            </a:pPr>
            <a:r>
              <a:rPr lang="en-GB" sz="2400">
                <a:solidFill>
                  <a:srgbClr val="542341"/>
                </a:solidFill>
                <a:latin typeface="Arial" panose="020B0604020202020204" pitchFamily="34" charset="0"/>
                <a:cs typeface="Arial" panose="020B0604020202020204" pitchFamily="34" charset="0"/>
              </a:rPr>
              <a:t>Strategies for supporting speech, language and communication </a:t>
            </a:r>
          </a:p>
          <a:p>
            <a:pPr marL="914400" lvl="1" indent="-457200">
              <a:spcAft>
                <a:spcPts val="1200"/>
              </a:spcAft>
              <a:buClr>
                <a:schemeClr val="accent2"/>
              </a:buClr>
              <a:buFont typeface="+mj-lt"/>
              <a:buAutoNum type="arabicPeriod"/>
            </a:pPr>
            <a:r>
              <a:rPr lang="en-GB" sz="2400">
                <a:solidFill>
                  <a:srgbClr val="542341"/>
                </a:solidFill>
                <a:latin typeface="Arial" panose="020B0604020202020204" pitchFamily="34" charset="0"/>
                <a:cs typeface="Arial" panose="020B0604020202020204" pitchFamily="34" charset="0"/>
              </a:rPr>
              <a:t>Understanding and supporting children with SLCN </a:t>
            </a:r>
          </a:p>
        </p:txBody>
      </p:sp>
      <p:sp>
        <p:nvSpPr>
          <p:cNvPr id="4" name="TextBox 3">
            <a:extLst>
              <a:ext uri="{FF2B5EF4-FFF2-40B4-BE49-F238E27FC236}">
                <a16:creationId xmlns:a16="http://schemas.microsoft.com/office/drawing/2014/main" id="{BB4412A6-D684-424E-9507-603266467502}"/>
              </a:ext>
            </a:extLst>
          </p:cNvPr>
          <p:cNvSpPr txBox="1"/>
          <p:nvPr/>
        </p:nvSpPr>
        <p:spPr>
          <a:xfrm>
            <a:off x="468702" y="5817079"/>
            <a:ext cx="56186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cs typeface="Arial" panose="020B0604020202020204" pitchFamily="34" charset="0"/>
                <a:hlinkClick r:id="rId5"/>
              </a:rPr>
              <a:t>https://www.thecommunicationtrust.org.uk/projects/professional-development/online-short-course/</a:t>
            </a:r>
          </a:p>
        </p:txBody>
      </p:sp>
    </p:spTree>
    <p:extLst>
      <p:ext uri="{BB962C8B-B14F-4D97-AF65-F5344CB8AC3E}">
        <p14:creationId xmlns:p14="http://schemas.microsoft.com/office/powerpoint/2010/main" val="32941634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301C0B-9B83-4BDF-9895-A20D0C599028}"/>
              </a:ext>
            </a:extLst>
          </p:cNvPr>
          <p:cNvSpPr txBox="1"/>
          <p:nvPr/>
        </p:nvSpPr>
        <p:spPr>
          <a:xfrm>
            <a:off x="762000" y="427756"/>
            <a:ext cx="6609834" cy="61555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r>
              <a:rPr lang="en-GB" sz="4000">
                <a:solidFill>
                  <a:srgbClr val="542240"/>
                </a:solidFill>
                <a:latin typeface="Arial" panose="020B0604020202020204" pitchFamily="34" charset="0"/>
                <a:cs typeface="Arial" panose="020B0604020202020204" pitchFamily="34" charset="0"/>
              </a:rPr>
              <a:t>Communication Commitment</a:t>
            </a:r>
          </a:p>
        </p:txBody>
      </p:sp>
      <p:cxnSp>
        <p:nvCxnSpPr>
          <p:cNvPr id="10" name="Straight Connector 9">
            <a:extLst>
              <a:ext uri="{FF2B5EF4-FFF2-40B4-BE49-F238E27FC236}">
                <a16:creationId xmlns:a16="http://schemas.microsoft.com/office/drawing/2014/main" id="{1FC66FA2-54F3-400D-81D2-4807F5244EE1}"/>
              </a:ext>
            </a:extLst>
          </p:cNvPr>
          <p:cNvCxnSpPr/>
          <p:nvPr/>
        </p:nvCxnSpPr>
        <p:spPr>
          <a:xfrm>
            <a:off x="762000" y="1242444"/>
            <a:ext cx="1009816" cy="0"/>
          </a:xfrm>
          <a:prstGeom prst="line">
            <a:avLst/>
          </a:prstGeom>
          <a:ln w="38100">
            <a:solidFill>
              <a:srgbClr val="F77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3271218-C706-4C06-8896-E97A12CE2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871" y="5393871"/>
            <a:ext cx="1464129" cy="1464129"/>
          </a:xfrm>
          <a:prstGeom prst="rect">
            <a:avLst/>
          </a:prstGeom>
        </p:spPr>
      </p:pic>
      <p:sp>
        <p:nvSpPr>
          <p:cNvPr id="3" name="Rectangle 2">
            <a:extLst>
              <a:ext uri="{FF2B5EF4-FFF2-40B4-BE49-F238E27FC236}">
                <a16:creationId xmlns:a16="http://schemas.microsoft.com/office/drawing/2014/main" id="{90E086EE-73CD-4675-9762-12CBCB7AC00B}"/>
              </a:ext>
            </a:extLst>
          </p:cNvPr>
          <p:cNvSpPr/>
          <p:nvPr/>
        </p:nvSpPr>
        <p:spPr>
          <a:xfrm>
            <a:off x="5855052" y="1736584"/>
            <a:ext cx="6026417" cy="3416320"/>
          </a:xfrm>
          <a:prstGeom prst="rect">
            <a:avLst/>
          </a:prstGeom>
        </p:spPr>
        <p:txBody>
          <a:bodyPr wrap="square">
            <a:spAutoFit/>
          </a:bodyPr>
          <a:lstStyle/>
          <a:p>
            <a:pPr marL="800100" lvl="1" indent="-342900">
              <a:spcAft>
                <a:spcPts val="1200"/>
              </a:spcAft>
              <a:buClr>
                <a:schemeClr val="accent2"/>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Free resource</a:t>
            </a:r>
          </a:p>
          <a:p>
            <a:pPr marL="800100" lvl="1" indent="-342900">
              <a:spcAft>
                <a:spcPts val="1200"/>
              </a:spcAft>
              <a:buClr>
                <a:schemeClr val="accent2"/>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Develop a whole-school approach to communication </a:t>
            </a:r>
          </a:p>
          <a:p>
            <a:pPr marL="800100" lvl="1" indent="-342900">
              <a:spcAft>
                <a:spcPts val="1200"/>
              </a:spcAft>
              <a:buClr>
                <a:schemeClr val="accent2"/>
              </a:buClr>
              <a:buFont typeface="Arial" panose="020B0604020202020204" pitchFamily="34" charset="0"/>
              <a:buChar char="•"/>
            </a:pPr>
            <a:r>
              <a:rPr lang="en-GB" sz="2800">
                <a:solidFill>
                  <a:srgbClr val="542341"/>
                </a:solidFill>
                <a:latin typeface="Arial" panose="020B0604020202020204" pitchFamily="34" charset="0"/>
                <a:cs typeface="Arial" panose="020B0604020202020204" pitchFamily="34" charset="0"/>
              </a:rPr>
              <a:t>Action plan – information, toolkits, resources to support staff and involve school leadership</a:t>
            </a:r>
          </a:p>
        </p:txBody>
      </p:sp>
      <p:pic>
        <p:nvPicPr>
          <p:cNvPr id="5" name="Picture 4">
            <a:extLst>
              <a:ext uri="{FF2B5EF4-FFF2-40B4-BE49-F238E27FC236}">
                <a16:creationId xmlns:a16="http://schemas.microsoft.com/office/drawing/2014/main" id="{0A94D165-4E3E-4F2B-8E68-6DC37253627D}"/>
              </a:ext>
            </a:extLst>
          </p:cNvPr>
          <p:cNvPicPr>
            <a:picLocks noChangeAspect="1"/>
          </p:cNvPicPr>
          <p:nvPr/>
        </p:nvPicPr>
        <p:blipFill>
          <a:blip r:embed="rId4"/>
          <a:stretch>
            <a:fillRect/>
          </a:stretch>
        </p:blipFill>
        <p:spPr>
          <a:xfrm>
            <a:off x="310531" y="2129271"/>
            <a:ext cx="5800725" cy="3638550"/>
          </a:xfrm>
          <a:prstGeom prst="rect">
            <a:avLst/>
          </a:prstGeom>
        </p:spPr>
      </p:pic>
      <p:sp>
        <p:nvSpPr>
          <p:cNvPr id="4" name="TextBox 3">
            <a:extLst>
              <a:ext uri="{FF2B5EF4-FFF2-40B4-BE49-F238E27FC236}">
                <a16:creationId xmlns:a16="http://schemas.microsoft.com/office/drawing/2014/main" id="{3AFDD8FC-E836-4D66-A644-4C4BC786D6CF}"/>
              </a:ext>
            </a:extLst>
          </p:cNvPr>
          <p:cNvSpPr txBox="1"/>
          <p:nvPr/>
        </p:nvSpPr>
        <p:spPr>
          <a:xfrm>
            <a:off x="1273835" y="5773948"/>
            <a:ext cx="78759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563C1"/>
                </a:solidFill>
                <a:latin typeface="Arial" panose="020B0604020202020204" pitchFamily="34" charset="0"/>
                <a:cs typeface="Arial" panose="020B0604020202020204" pitchFamily="34" charset="0"/>
                <a:hlinkClick r:id="rId5"/>
              </a:rPr>
              <a:t>https://www.thecommunicationtrust.org.uk/projects/communication-commitment/</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53910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 website&#10;&#10;Description automatically generated">
            <a:extLst>
              <a:ext uri="{FF2B5EF4-FFF2-40B4-BE49-F238E27FC236}">
                <a16:creationId xmlns:a16="http://schemas.microsoft.com/office/drawing/2014/main" id="{3AE56357-130F-4023-A7DE-632F581A0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438" y="477982"/>
            <a:ext cx="3349586" cy="2590346"/>
          </a:xfrm>
          <a:prstGeom prst="rect">
            <a:avLst/>
          </a:prstGeom>
        </p:spPr>
      </p:pic>
      <p:pic>
        <p:nvPicPr>
          <p:cNvPr id="3" name="Picture 2">
            <a:extLst>
              <a:ext uri="{FF2B5EF4-FFF2-40B4-BE49-F238E27FC236}">
                <a16:creationId xmlns:a16="http://schemas.microsoft.com/office/drawing/2014/main" id="{8CCADAA1-DFCB-49B6-A2D5-60FCF9A5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570" y="772857"/>
            <a:ext cx="2776839" cy="2776839"/>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EBBC2640-6F4F-4639-998D-038E687F1D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823" y="4171875"/>
            <a:ext cx="4176344" cy="142243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70CA4D15-9120-4D3E-961E-8BFF24EAAF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4438" y="4646964"/>
            <a:ext cx="2959194" cy="947341"/>
          </a:xfrm>
          <a:prstGeom prst="rect">
            <a:avLst/>
          </a:prstGeom>
        </p:spPr>
      </p:pic>
    </p:spTree>
    <p:extLst>
      <p:ext uri="{BB962C8B-B14F-4D97-AF65-F5344CB8AC3E}">
        <p14:creationId xmlns:p14="http://schemas.microsoft.com/office/powerpoint/2010/main" val="1405121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0A760110015546A200D6C0C3D98552" ma:contentTypeVersion="11" ma:contentTypeDescription="Create a new document." ma:contentTypeScope="" ma:versionID="48d05cb627e126379871cbf35863d9d7">
  <xsd:schema xmlns:xsd="http://www.w3.org/2001/XMLSchema" xmlns:xs="http://www.w3.org/2001/XMLSchema" xmlns:p="http://schemas.microsoft.com/office/2006/metadata/properties" xmlns:ns2="d4dc01a8-37b4-4b8a-8fc9-dabf889f4711" xmlns:ns3="80706212-e231-4e29-99aa-202991974d64" targetNamespace="http://schemas.microsoft.com/office/2006/metadata/properties" ma:root="true" ma:fieldsID="abf07ec871eba527d56981143c0dab7b" ns2:_="" ns3:_="">
    <xsd:import namespace="d4dc01a8-37b4-4b8a-8fc9-dabf889f4711"/>
    <xsd:import namespace="80706212-e231-4e29-99aa-202991974d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dc01a8-37b4-4b8a-8fc9-dabf889f47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706212-e231-4e29-99aa-202991974d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E246AE-DB1D-41EA-A42D-1FA3E9B85CF4}">
  <ds:schemaRefs>
    <ds:schemaRef ds:uri="80706212-e231-4e29-99aa-202991974d64"/>
    <ds:schemaRef ds:uri="d4dc01a8-37b4-4b8a-8fc9-dabf889f47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59F2E24-04E2-4A4E-A66D-1262FA858C17}">
  <ds:schemaRefs>
    <ds:schemaRef ds:uri="http://schemas.microsoft.com/sharepoint/v3/contenttype/forms"/>
  </ds:schemaRefs>
</ds:datastoreItem>
</file>

<file path=customXml/itemProps3.xml><?xml version="1.0" encoding="utf-8"?>
<ds:datastoreItem xmlns:ds="http://schemas.openxmlformats.org/officeDocument/2006/customXml" ds:itemID="{F08D3D2D-7B28-4864-B406-D8A22B5F089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0706212-e231-4e29-99aa-202991974d64"/>
    <ds:schemaRef ds:uri="http://purl.org/dc/elements/1.1/"/>
    <ds:schemaRef ds:uri="http://schemas.microsoft.com/office/2006/metadata/properties"/>
    <ds:schemaRef ds:uri="d4dc01a8-37b4-4b8a-8fc9-dabf889f47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TotalTime>
  <Words>19618</Words>
  <Application>Microsoft Office PowerPoint</Application>
  <PresentationFormat>Widescreen</PresentationFormat>
  <Paragraphs>1541</Paragraphs>
  <Slides>97</Slides>
  <Notes>97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8" baseType="lpstr">
      <vt:lpstr>Arial</vt:lpstr>
      <vt:lpstr>Arial Rounded MT Bold</vt:lpstr>
      <vt:lpstr>Arial,Sans-Serif</vt:lpstr>
      <vt:lpstr>Calibri</vt:lpstr>
      <vt:lpstr>Calibri Light</vt:lpstr>
      <vt:lpstr>din-next-w01-light</vt:lpstr>
      <vt:lpstr>Segoe UI</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DLD in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DLD 1, 2, 3</vt:lpstr>
      <vt:lpstr>Lily Farrington’s DLD animation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might it look like: video</vt:lpstr>
      <vt:lpstr>PowerPoint Presentation</vt:lpstr>
      <vt:lpstr>PowerPoint Presentation</vt:lpstr>
      <vt:lpstr>A graduated approach to support </vt:lpstr>
      <vt:lpstr>PowerPoint Presentation</vt:lpstr>
      <vt:lpstr>What does “Universal” look like? </vt:lpstr>
      <vt:lpstr>Some universal strategies </vt:lpstr>
      <vt:lpstr>PowerPoint Presentation</vt:lpstr>
      <vt:lpstr>PowerPoint Presentation</vt:lpstr>
      <vt:lpstr>PowerPoint Presentation</vt:lpstr>
      <vt:lpstr>Strategy 2: Adapt your language</vt:lpstr>
      <vt:lpstr>PowerPoint Presentation</vt:lpstr>
      <vt:lpstr>PowerPoint Presentation</vt:lpstr>
      <vt:lpstr>PowerPoint Presentation</vt:lpstr>
      <vt:lpstr>PowerPoint Presentation</vt:lpstr>
      <vt:lpstr>Identification tools </vt:lpstr>
      <vt:lpstr>PowerPoint Presentation</vt:lpstr>
      <vt:lpstr>PowerPoint Presentation</vt:lpstr>
      <vt:lpstr>What does “targeted” look like?</vt:lpstr>
      <vt:lpstr>Targeted interventions</vt:lpstr>
      <vt:lpstr>Some targeted strategies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Specialist support </vt:lpstr>
      <vt:lpstr>When to refer?</vt:lpstr>
      <vt:lpstr>PowerPoint Presentation</vt:lpstr>
      <vt:lpstr>PowerPoint Presentation</vt:lpstr>
      <vt:lpstr>PowerPoint Presentation</vt:lpstr>
      <vt:lpstr>PowerPoint Presentation</vt:lpstr>
      <vt:lpstr>PowerPoint Presentation</vt:lpstr>
      <vt:lpstr>What does “Universal” look like? </vt:lpstr>
      <vt:lpstr>Some universal strategies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Identification tools</vt:lpstr>
      <vt:lpstr>PowerPoint Presentation</vt:lpstr>
      <vt:lpstr>PowerPoint Presentation</vt:lpstr>
      <vt:lpstr>What does “targeted” look like?</vt:lpstr>
      <vt:lpstr>Some targeted strategies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Specialist support </vt:lpstr>
      <vt:lpstr>When to refer?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 and organisations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Loxley</dc:creator>
  <cp:lastModifiedBy>Amy Loxley</cp:lastModifiedBy>
  <cp:revision>1</cp:revision>
  <dcterms:created xsi:type="dcterms:W3CDTF">2020-11-26T18:55:01Z</dcterms:created>
  <dcterms:modified xsi:type="dcterms:W3CDTF">2021-04-08T17:09:59Z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0x0101001F0A760110015546A200D6C0C3D98552</vt:lpwstr>
  </property>
</Properties>
</file>