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60" r:id="rId6"/>
    <p:sldId id="277" r:id="rId7"/>
    <p:sldId id="278" r:id="rId8"/>
    <p:sldId id="279" r:id="rId9"/>
    <p:sldId id="303"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D0B23"/>
    <a:srgbClr val="38D2D5"/>
    <a:srgbClr val="389810"/>
    <a:srgbClr val="E13A46"/>
    <a:srgbClr val="FFED00"/>
    <a:srgbClr val="E28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25" autoAdjust="0"/>
  </p:normalViewPr>
  <p:slideViewPr>
    <p:cSldViewPr snapToGrid="0">
      <p:cViewPr varScale="1">
        <p:scale>
          <a:sx n="44" d="100"/>
          <a:sy n="44" d="100"/>
        </p:scale>
        <p:origin x="1428" y="44"/>
      </p:cViewPr>
      <p:guideLst>
        <p:guide orient="horz" pos="2115"/>
        <p:guide pos="3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Black\Documents\Early%20Years\Early%20Talk%20Boost\AICAN%20Early%20yr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Black\Documents\Early%20Years\Early%20Talk%20Boost\ETB%20Staff%20Outco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445520230216643"/>
          <c:y val="4.5363866166297812E-2"/>
          <c:w val="0.52882262416584425"/>
          <c:h val="0.61339128204901561"/>
        </c:manualLayout>
      </c:layout>
      <c:lineChart>
        <c:grouping val="standard"/>
        <c:varyColors val="0"/>
        <c:ser>
          <c:idx val="0"/>
          <c:order val="0"/>
          <c:tx>
            <c:strRef>
              <c:f>Sheet1!$A$4</c:f>
              <c:strCache>
                <c:ptCount val="1"/>
                <c:pt idx="0">
                  <c:v>Millenium Cohort Study</c:v>
                </c:pt>
              </c:strCache>
            </c:strRef>
          </c:tx>
          <c:spPr>
            <a:ln>
              <a:solidFill>
                <a:srgbClr val="E13A46"/>
              </a:solidFill>
            </a:ln>
          </c:spPr>
          <c:marker>
            <c:spPr>
              <a:ln>
                <a:solidFill>
                  <a:srgbClr val="E13A46"/>
                </a:solidFill>
              </a:ln>
            </c:spPr>
          </c:marker>
          <c:cat>
            <c:strRef>
              <c:f>Sheet1!$B$3:$F$3</c:f>
              <c:strCache>
                <c:ptCount val="5"/>
                <c:pt idx="0">
                  <c:v>Quintile 1</c:v>
                </c:pt>
                <c:pt idx="1">
                  <c:v>Quntile 2</c:v>
                </c:pt>
                <c:pt idx="2">
                  <c:v>Quintile 3</c:v>
                </c:pt>
                <c:pt idx="3">
                  <c:v>Quintile 4</c:v>
                </c:pt>
                <c:pt idx="4">
                  <c:v>Quintile 5</c:v>
                </c:pt>
              </c:strCache>
            </c:strRef>
          </c:cat>
          <c:val>
            <c:numRef>
              <c:f>Sheet1!$B$4:$F$4</c:f>
              <c:numCache>
                <c:formatCode>General</c:formatCode>
                <c:ptCount val="5"/>
                <c:pt idx="0">
                  <c:v>18</c:v>
                </c:pt>
                <c:pt idx="1">
                  <c:v>10</c:v>
                </c:pt>
                <c:pt idx="2">
                  <c:v>7</c:v>
                </c:pt>
                <c:pt idx="3">
                  <c:v>5</c:v>
                </c:pt>
                <c:pt idx="4">
                  <c:v>3</c:v>
                </c:pt>
              </c:numCache>
            </c:numRef>
          </c:val>
          <c:smooth val="0"/>
          <c:extLst>
            <c:ext xmlns:c16="http://schemas.microsoft.com/office/drawing/2014/chart" uri="{C3380CC4-5D6E-409C-BE32-E72D297353CC}">
              <c16:uniqueId val="{00000000-D77A-4E19-8909-9D5319FC78AB}"/>
            </c:ext>
          </c:extLst>
        </c:ser>
        <c:ser>
          <c:idx val="1"/>
          <c:order val="1"/>
          <c:tx>
            <c:strRef>
              <c:f>Sheet1!$A$5</c:f>
              <c:strCache>
                <c:ptCount val="1"/>
                <c:pt idx="0">
                  <c:v>Growing up in Scotland</c:v>
                </c:pt>
              </c:strCache>
            </c:strRef>
          </c:tx>
          <c:spPr>
            <a:ln>
              <a:solidFill>
                <a:srgbClr val="389810"/>
              </a:solidFill>
            </a:ln>
          </c:spPr>
          <c:marker>
            <c:spPr>
              <a:ln>
                <a:solidFill>
                  <a:srgbClr val="389810"/>
                </a:solidFill>
              </a:ln>
            </c:spPr>
          </c:marker>
          <c:cat>
            <c:strRef>
              <c:f>Sheet1!$B$3:$F$3</c:f>
              <c:strCache>
                <c:ptCount val="5"/>
                <c:pt idx="0">
                  <c:v>Quintile 1</c:v>
                </c:pt>
                <c:pt idx="1">
                  <c:v>Quntile 2</c:v>
                </c:pt>
                <c:pt idx="2">
                  <c:v>Quintile 3</c:v>
                </c:pt>
                <c:pt idx="3">
                  <c:v>Quintile 4</c:v>
                </c:pt>
                <c:pt idx="4">
                  <c:v>Quintile 5</c:v>
                </c:pt>
              </c:strCache>
            </c:strRef>
          </c:cat>
          <c:val>
            <c:numRef>
              <c:f>Sheet1!$B$5:$F$5</c:f>
              <c:numCache>
                <c:formatCode>General</c:formatCode>
                <c:ptCount val="5"/>
                <c:pt idx="0">
                  <c:v>23</c:v>
                </c:pt>
                <c:pt idx="1">
                  <c:v>18</c:v>
                </c:pt>
                <c:pt idx="2">
                  <c:v>15</c:v>
                </c:pt>
                <c:pt idx="3">
                  <c:v>11</c:v>
                </c:pt>
                <c:pt idx="4">
                  <c:v>10</c:v>
                </c:pt>
              </c:numCache>
            </c:numRef>
          </c:val>
          <c:smooth val="0"/>
          <c:extLst>
            <c:ext xmlns:c16="http://schemas.microsoft.com/office/drawing/2014/chart" uri="{C3380CC4-5D6E-409C-BE32-E72D297353CC}">
              <c16:uniqueId val="{00000001-D77A-4E19-8909-9D5319FC78AB}"/>
            </c:ext>
          </c:extLst>
        </c:ser>
        <c:ser>
          <c:idx val="2"/>
          <c:order val="2"/>
          <c:tx>
            <c:strRef>
              <c:f>Sheet1!$A$6</c:f>
              <c:strCache>
                <c:ptCount val="1"/>
                <c:pt idx="0">
                  <c:v>Early Language in Victoria Study </c:v>
                </c:pt>
              </c:strCache>
            </c:strRef>
          </c:tx>
          <c:spPr>
            <a:ln>
              <a:solidFill>
                <a:srgbClr val="0D0B23"/>
              </a:solidFill>
            </a:ln>
          </c:spPr>
          <c:marker>
            <c:spPr>
              <a:ln>
                <a:solidFill>
                  <a:srgbClr val="0D0B23"/>
                </a:solidFill>
              </a:ln>
            </c:spPr>
          </c:marker>
          <c:cat>
            <c:strRef>
              <c:f>Sheet1!$B$3:$F$3</c:f>
              <c:strCache>
                <c:ptCount val="5"/>
                <c:pt idx="0">
                  <c:v>Quintile 1</c:v>
                </c:pt>
                <c:pt idx="1">
                  <c:v>Quntile 2</c:v>
                </c:pt>
                <c:pt idx="2">
                  <c:v>Quintile 3</c:v>
                </c:pt>
                <c:pt idx="3">
                  <c:v>Quintile 4</c:v>
                </c:pt>
                <c:pt idx="4">
                  <c:v>Quintile 5</c:v>
                </c:pt>
              </c:strCache>
            </c:strRef>
          </c:cat>
          <c:val>
            <c:numRef>
              <c:f>Sheet1!$B$6:$F$6</c:f>
              <c:numCache>
                <c:formatCode>General</c:formatCode>
                <c:ptCount val="5"/>
                <c:pt idx="0">
                  <c:v>21</c:v>
                </c:pt>
                <c:pt idx="1">
                  <c:v>16</c:v>
                </c:pt>
                <c:pt idx="2">
                  <c:v>7</c:v>
                </c:pt>
                <c:pt idx="3">
                  <c:v>12</c:v>
                </c:pt>
                <c:pt idx="4">
                  <c:v>6</c:v>
                </c:pt>
              </c:numCache>
            </c:numRef>
          </c:val>
          <c:smooth val="0"/>
          <c:extLst>
            <c:ext xmlns:c16="http://schemas.microsoft.com/office/drawing/2014/chart" uri="{C3380CC4-5D6E-409C-BE32-E72D297353CC}">
              <c16:uniqueId val="{00000002-D77A-4E19-8909-9D5319FC78AB}"/>
            </c:ext>
          </c:extLst>
        </c:ser>
        <c:dLbls>
          <c:showLegendKey val="0"/>
          <c:showVal val="0"/>
          <c:showCatName val="0"/>
          <c:showSerName val="0"/>
          <c:showPercent val="0"/>
          <c:showBubbleSize val="0"/>
        </c:dLbls>
        <c:marker val="1"/>
        <c:smooth val="0"/>
        <c:axId val="91185152"/>
        <c:axId val="91187072"/>
      </c:lineChart>
      <c:catAx>
        <c:axId val="91185152"/>
        <c:scaling>
          <c:orientation val="minMax"/>
        </c:scaling>
        <c:delete val="0"/>
        <c:axPos val="b"/>
        <c:title>
          <c:tx>
            <c:rich>
              <a:bodyPr/>
              <a:lstStyle/>
              <a:p>
                <a:pPr marL="0" indent="0" algn="l" defTabSz="914400" rtl="0" eaLnBrk="1" latinLnBrk="0" hangingPunct="1">
                  <a:lnSpc>
                    <a:spcPct val="70000"/>
                  </a:lnSpc>
                  <a:spcBef>
                    <a:spcPts val="1000"/>
                  </a:spcBef>
                  <a:buFont typeface="Arial" panose="020B0604020202020204" pitchFamily="34" charset="0"/>
                  <a:buNone/>
                  <a:defRPr lang="en-US" sz="1600" b="1" kern="1200" dirty="0">
                    <a:solidFill>
                      <a:srgbClr val="0D0B23"/>
                    </a:solidFill>
                    <a:latin typeface="Century Gothic" panose="020B0502020202020204" pitchFamily="34" charset="0"/>
                    <a:ea typeface="+mn-ea"/>
                    <a:cs typeface="+mn-cs"/>
                  </a:defRPr>
                </a:pPr>
                <a:r>
                  <a:rPr lang="en-US" sz="1600" b="1" kern="1200" dirty="0">
                    <a:solidFill>
                      <a:srgbClr val="0D0B23"/>
                    </a:solidFill>
                    <a:latin typeface="Century Gothic" panose="020B0502020202020204" pitchFamily="34" charset="0"/>
                    <a:ea typeface="+mn-ea"/>
                    <a:cs typeface="+mn-cs"/>
                  </a:rPr>
                  <a:t>Deprivation (high to low)</a:t>
                </a:r>
              </a:p>
            </c:rich>
          </c:tx>
          <c:overlay val="0"/>
        </c:title>
        <c:numFmt formatCode="General" sourceLinked="0"/>
        <c:majorTickMark val="out"/>
        <c:minorTickMark val="none"/>
        <c:tickLblPos val="nextTo"/>
        <c:txPr>
          <a:bodyPr/>
          <a:lstStyle/>
          <a:p>
            <a:pPr>
              <a:defRPr>
                <a:latin typeface="+mn-lt"/>
              </a:defRPr>
            </a:pPr>
            <a:endParaRPr lang="en-US"/>
          </a:p>
        </c:txPr>
        <c:crossAx val="91187072"/>
        <c:crosses val="autoZero"/>
        <c:auto val="1"/>
        <c:lblAlgn val="ctr"/>
        <c:lblOffset val="100"/>
        <c:noMultiLvlLbl val="0"/>
      </c:catAx>
      <c:valAx>
        <c:axId val="91187072"/>
        <c:scaling>
          <c:orientation val="minMax"/>
        </c:scaling>
        <c:delete val="0"/>
        <c:axPos val="l"/>
        <c:majorGridlines/>
        <c:title>
          <c:tx>
            <c:rich>
              <a:bodyPr rot="-5400000" vert="horz"/>
              <a:lstStyle/>
              <a:p>
                <a:pPr>
                  <a:defRPr/>
                </a:pPr>
                <a:r>
                  <a:rPr lang="en-US" sz="1600" dirty="0">
                    <a:latin typeface="Century Gothic" panose="020B0502020202020204" pitchFamily="34" charset="0"/>
                  </a:rPr>
                  <a:t>% Language delay at 5yrs  </a:t>
                </a:r>
              </a:p>
            </c:rich>
          </c:tx>
          <c:overlay val="0"/>
        </c:title>
        <c:numFmt formatCode="General" sourceLinked="1"/>
        <c:majorTickMark val="out"/>
        <c:minorTickMark val="none"/>
        <c:tickLblPos val="nextTo"/>
        <c:crossAx val="91185152"/>
        <c:crosses val="autoZero"/>
        <c:crossBetween val="between"/>
      </c:valAx>
    </c:plotArea>
    <c:legend>
      <c:legendPos val="r"/>
      <c:overlay val="0"/>
      <c:spPr>
        <a:solidFill>
          <a:sysClr val="window" lastClr="FFFFFF"/>
        </a:solidFill>
      </c:spPr>
    </c:legend>
    <c:plotVisOnly val="1"/>
    <c:dispBlanksAs val="gap"/>
    <c:showDLblsOverMax val="0"/>
  </c:chart>
  <c:txPr>
    <a:bodyPr/>
    <a:lstStyle/>
    <a:p>
      <a:pPr>
        <a:defRPr sz="1800">
          <a:solidFill>
            <a:srgbClr val="0D0B23"/>
          </a:solidFill>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5668232708752"/>
          <c:y val="9.6158807286635714E-2"/>
          <c:w val="0.77674095327792125"/>
          <c:h val="0.6148780844773587"/>
        </c:manualLayout>
      </c:layout>
      <c:barChart>
        <c:barDir val="col"/>
        <c:grouping val="clustered"/>
        <c:varyColors val="0"/>
        <c:ser>
          <c:idx val="0"/>
          <c:order val="0"/>
          <c:tx>
            <c:strRef>
              <c:f>Parents!$C$64</c:f>
              <c:strCache>
                <c:ptCount val="1"/>
                <c:pt idx="0">
                  <c:v>Better</c:v>
                </c:pt>
              </c:strCache>
            </c:strRef>
          </c:tx>
          <c:spPr>
            <a:solidFill>
              <a:srgbClr val="0D0B2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Parents!$D$64:$K$64</c:f>
              <c:numCache>
                <c:formatCode>0%</c:formatCode>
                <c:ptCount val="8"/>
                <c:pt idx="0">
                  <c:v>0.88636363636363702</c:v>
                </c:pt>
                <c:pt idx="1">
                  <c:v>0.72340425531914965</c:v>
                </c:pt>
                <c:pt idx="2">
                  <c:v>0.74468085106383275</c:v>
                </c:pt>
                <c:pt idx="3">
                  <c:v>0.54166666666666652</c:v>
                </c:pt>
                <c:pt idx="4">
                  <c:v>0.59574468085106358</c:v>
                </c:pt>
                <c:pt idx="5">
                  <c:v>0.87234042553191493</c:v>
                </c:pt>
                <c:pt idx="6">
                  <c:v>0.87234042553191493</c:v>
                </c:pt>
                <c:pt idx="7">
                  <c:v>0.74468085106383275</c:v>
                </c:pt>
              </c:numCache>
            </c:numRef>
          </c:val>
          <c:extLst>
            <c:ext xmlns:c16="http://schemas.microsoft.com/office/drawing/2014/chart" uri="{C3380CC4-5D6E-409C-BE32-E72D297353CC}">
              <c16:uniqueId val="{00000000-C626-4DA3-B4E1-88BD303A67A4}"/>
            </c:ext>
          </c:extLst>
        </c:ser>
        <c:ser>
          <c:idx val="1"/>
          <c:order val="1"/>
          <c:tx>
            <c:strRef>
              <c:f>Parents!$C$65</c:f>
              <c:strCache>
                <c:ptCount val="1"/>
                <c:pt idx="0">
                  <c:v>Same</c:v>
                </c:pt>
              </c:strCache>
            </c:strRef>
          </c:tx>
          <c:spPr>
            <a:solidFill>
              <a:srgbClr val="38D2D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Parents!$D$65:$K$65</c:f>
              <c:numCache>
                <c:formatCode>0%</c:formatCode>
                <c:ptCount val="8"/>
                <c:pt idx="0">
                  <c:v>9.0909090909091064E-2</c:v>
                </c:pt>
                <c:pt idx="1">
                  <c:v>0.27659574468085107</c:v>
                </c:pt>
                <c:pt idx="2">
                  <c:v>0.25531914893617019</c:v>
                </c:pt>
                <c:pt idx="3">
                  <c:v>0.45833333333333326</c:v>
                </c:pt>
                <c:pt idx="4">
                  <c:v>0.40425531914893614</c:v>
                </c:pt>
                <c:pt idx="5">
                  <c:v>0.12765957446808454</c:v>
                </c:pt>
                <c:pt idx="6">
                  <c:v>0.12765957446808454</c:v>
                </c:pt>
                <c:pt idx="7">
                  <c:v>0.25531914893617019</c:v>
                </c:pt>
              </c:numCache>
            </c:numRef>
          </c:val>
          <c:extLst>
            <c:ext xmlns:c16="http://schemas.microsoft.com/office/drawing/2014/chart" uri="{C3380CC4-5D6E-409C-BE32-E72D297353CC}">
              <c16:uniqueId val="{00000001-C626-4DA3-B4E1-88BD303A67A4}"/>
            </c:ext>
          </c:extLst>
        </c:ser>
        <c:ser>
          <c:idx val="2"/>
          <c:order val="2"/>
          <c:tx>
            <c:strRef>
              <c:f>Parents!$C$66</c:f>
              <c:strCache>
                <c:ptCount val="1"/>
                <c:pt idx="0">
                  <c:v>Worse</c:v>
                </c:pt>
              </c:strCache>
            </c:strRef>
          </c:tx>
          <c:spPr>
            <a:solidFill>
              <a:srgbClr val="DCDCDC"/>
            </a:solidFill>
          </c:spPr>
          <c:invertIfNegative val="0"/>
          <c:cat>
            <c:strRef>
              <c:f>Parents!$D$63:$K$63</c:f>
              <c:strCache>
                <c:ptCount val="8"/>
                <c:pt idx="0">
                  <c:v>How do you feel your child's communication and language skills are now</c:v>
                </c:pt>
                <c:pt idx="1">
                  <c:v>Talking to family</c:v>
                </c:pt>
                <c:pt idx="2">
                  <c:v>Understands</c:v>
                </c:pt>
                <c:pt idx="3">
                  <c:v>Listens</c:v>
                </c:pt>
                <c:pt idx="4">
                  <c:v>Plays with other children</c:v>
                </c:pt>
                <c:pt idx="5">
                  <c:v>Talks about interests</c:v>
                </c:pt>
                <c:pt idx="6">
                  <c:v>Joins in with songs</c:v>
                </c:pt>
                <c:pt idx="7">
                  <c:v>Shares books</c:v>
                </c:pt>
              </c:strCache>
            </c:strRef>
          </c:cat>
          <c:val>
            <c:numRef>
              <c:f>Parents!$D$66:$K$66</c:f>
              <c:numCache>
                <c:formatCode>0%</c:formatCode>
                <c:ptCount val="8"/>
                <c:pt idx="0">
                  <c:v>2.272727272727286E-2</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2-C626-4DA3-B4E1-88BD303A67A4}"/>
            </c:ext>
          </c:extLst>
        </c:ser>
        <c:dLbls>
          <c:showLegendKey val="0"/>
          <c:showVal val="0"/>
          <c:showCatName val="0"/>
          <c:showSerName val="0"/>
          <c:showPercent val="0"/>
          <c:showBubbleSize val="0"/>
        </c:dLbls>
        <c:gapWidth val="150"/>
        <c:axId val="101987072"/>
        <c:axId val="101988608"/>
      </c:barChart>
      <c:catAx>
        <c:axId val="10198707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01988608"/>
        <c:crosses val="autoZero"/>
        <c:auto val="1"/>
        <c:lblAlgn val="ctr"/>
        <c:lblOffset val="100"/>
        <c:noMultiLvlLbl val="0"/>
      </c:catAx>
      <c:valAx>
        <c:axId val="101988608"/>
        <c:scaling>
          <c:orientation val="minMax"/>
        </c:scaling>
        <c:delete val="0"/>
        <c:axPos val="l"/>
        <c:majorGridlines/>
        <c:numFmt formatCode="0%" sourceLinked="1"/>
        <c:majorTickMark val="out"/>
        <c:minorTickMark val="none"/>
        <c:tickLblPos val="nextTo"/>
        <c:crossAx val="101987072"/>
        <c:crosses val="autoZero"/>
        <c:crossBetween val="between"/>
      </c:valAx>
    </c:plotArea>
    <c:legend>
      <c:legendPos val="r"/>
      <c:overlay val="0"/>
    </c:legend>
    <c:plotVisOnly val="1"/>
    <c:dispBlanksAs val="gap"/>
    <c:showDLblsOverMax val="0"/>
  </c:chart>
  <c:txPr>
    <a:bodyPr/>
    <a:lstStyle/>
    <a:p>
      <a:pPr>
        <a:defRPr>
          <a:solidFill>
            <a:srgbClr val="0D0B23"/>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08165118405649"/>
          <c:y val="9.9348222032951572E-2"/>
          <c:w val="0.74816058135081853"/>
          <c:h val="0.70730399497608809"/>
        </c:manualLayout>
      </c:layout>
      <c:barChart>
        <c:barDir val="col"/>
        <c:grouping val="clustered"/>
        <c:varyColors val="0"/>
        <c:ser>
          <c:idx val="0"/>
          <c:order val="0"/>
          <c:tx>
            <c:strRef>
              <c:f>'T3'!$A$16</c:f>
              <c:strCache>
                <c:ptCount val="1"/>
                <c:pt idx="0">
                  <c:v>Time 1</c:v>
                </c:pt>
              </c:strCache>
            </c:strRef>
          </c:tx>
          <c:spPr>
            <a:solidFill>
              <a:srgbClr val="38D2D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'T3'!$B$16:$C$16</c:f>
              <c:numCache>
                <c:formatCode>0.0</c:formatCode>
                <c:ptCount val="2"/>
                <c:pt idx="0">
                  <c:v>3.6470588235294117</c:v>
                </c:pt>
                <c:pt idx="1">
                  <c:v>3.3529411764705825</c:v>
                </c:pt>
              </c:numCache>
            </c:numRef>
          </c:val>
          <c:extLst>
            <c:ext xmlns:c16="http://schemas.microsoft.com/office/drawing/2014/chart" uri="{C3380CC4-5D6E-409C-BE32-E72D297353CC}">
              <c16:uniqueId val="{00000000-A81F-4C6E-BFD2-2A460C620332}"/>
            </c:ext>
          </c:extLst>
        </c:ser>
        <c:ser>
          <c:idx val="1"/>
          <c:order val="1"/>
          <c:tx>
            <c:strRef>
              <c:f>'T3'!$A$17</c:f>
              <c:strCache>
                <c:ptCount val="1"/>
                <c:pt idx="0">
                  <c:v>Time 2 </c:v>
                </c:pt>
              </c:strCache>
            </c:strRef>
          </c:tx>
          <c:spPr>
            <a:solidFill>
              <a:srgbClr val="0D0B2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'T3'!$B$17:$C$17</c:f>
              <c:numCache>
                <c:formatCode>General</c:formatCode>
                <c:ptCount val="2"/>
                <c:pt idx="0">
                  <c:v>4.5</c:v>
                </c:pt>
                <c:pt idx="1">
                  <c:v>4</c:v>
                </c:pt>
              </c:numCache>
            </c:numRef>
          </c:val>
          <c:extLst>
            <c:ext xmlns:c16="http://schemas.microsoft.com/office/drawing/2014/chart" uri="{C3380CC4-5D6E-409C-BE32-E72D297353CC}">
              <c16:uniqueId val="{00000001-A81F-4C6E-BFD2-2A460C620332}"/>
            </c:ext>
          </c:extLst>
        </c:ser>
        <c:ser>
          <c:idx val="2"/>
          <c:order val="2"/>
          <c:tx>
            <c:strRef>
              <c:f>'T3'!$A$18</c:f>
              <c:strCache>
                <c:ptCount val="1"/>
                <c:pt idx="0">
                  <c:v>Time 3</c:v>
                </c:pt>
              </c:strCache>
            </c:strRef>
          </c:tx>
          <c:spPr>
            <a:solidFill>
              <a:srgbClr val="DCDCD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'T3'!$B$15:$C$15</c:f>
              <c:strCache>
                <c:ptCount val="2"/>
                <c:pt idx="0">
                  <c:v>How confident do you feel in identifying children who are struggling with language?</c:v>
                </c:pt>
                <c:pt idx="1">
                  <c:v>How confident do you feel in supporting children's language skills?</c:v>
                </c:pt>
              </c:strCache>
            </c:strRef>
          </c:cat>
          <c:val>
            <c:numRef>
              <c:f>'T3'!$B$18:$C$18</c:f>
              <c:numCache>
                <c:formatCode>General</c:formatCode>
                <c:ptCount val="2"/>
                <c:pt idx="0">
                  <c:v>4.4000000000000004</c:v>
                </c:pt>
                <c:pt idx="1">
                  <c:v>4.4000000000000004</c:v>
                </c:pt>
              </c:numCache>
            </c:numRef>
          </c:val>
          <c:extLst>
            <c:ext xmlns:c16="http://schemas.microsoft.com/office/drawing/2014/chart" uri="{C3380CC4-5D6E-409C-BE32-E72D297353CC}">
              <c16:uniqueId val="{00000002-A81F-4C6E-BFD2-2A460C620332}"/>
            </c:ext>
          </c:extLst>
        </c:ser>
        <c:dLbls>
          <c:showLegendKey val="0"/>
          <c:showVal val="0"/>
          <c:showCatName val="0"/>
          <c:showSerName val="0"/>
          <c:showPercent val="0"/>
          <c:showBubbleSize val="0"/>
        </c:dLbls>
        <c:gapWidth val="150"/>
        <c:axId val="102044416"/>
        <c:axId val="102045952"/>
      </c:barChart>
      <c:catAx>
        <c:axId val="102044416"/>
        <c:scaling>
          <c:orientation val="minMax"/>
        </c:scaling>
        <c:delete val="0"/>
        <c:axPos val="b"/>
        <c:numFmt formatCode="General" sourceLinked="0"/>
        <c:majorTickMark val="out"/>
        <c:minorTickMark val="none"/>
        <c:tickLblPos val="nextTo"/>
        <c:crossAx val="102045952"/>
        <c:crosses val="autoZero"/>
        <c:auto val="1"/>
        <c:lblAlgn val="ctr"/>
        <c:lblOffset val="100"/>
        <c:noMultiLvlLbl val="0"/>
      </c:catAx>
      <c:valAx>
        <c:axId val="102045952"/>
        <c:scaling>
          <c:orientation val="minMax"/>
          <c:max val="5"/>
          <c:min val="0"/>
        </c:scaling>
        <c:delete val="0"/>
        <c:axPos val="l"/>
        <c:majorGridlines/>
        <c:numFmt formatCode="0.0" sourceLinked="1"/>
        <c:majorTickMark val="out"/>
        <c:minorTickMark val="none"/>
        <c:tickLblPos val="nextTo"/>
        <c:crossAx val="102044416"/>
        <c:crosses val="autoZero"/>
        <c:crossBetween val="between"/>
        <c:majorUnit val="1"/>
      </c:valAx>
    </c:plotArea>
    <c:legend>
      <c:legendPos val="r"/>
      <c:overlay val="0"/>
    </c:legend>
    <c:plotVisOnly val="1"/>
    <c:dispBlanksAs val="gap"/>
    <c:showDLblsOverMax val="0"/>
  </c:chart>
  <c:txPr>
    <a:bodyPr/>
    <a:lstStyle/>
    <a:p>
      <a:pPr>
        <a:defRPr>
          <a:latin typeface="Century Gothic" panose="020B0502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0.0838</cdr:x>
      <cdr:y>0.01014</cdr:y>
    </cdr:from>
    <cdr:to>
      <cdr:x>0.96496</cdr:x>
      <cdr:y>0.12825</cdr:y>
    </cdr:to>
    <cdr:sp macro="" textlink="">
      <cdr:nvSpPr>
        <cdr:cNvPr id="2" name="TextBox 1"/>
        <cdr:cNvSpPr txBox="1"/>
      </cdr:nvSpPr>
      <cdr:spPr>
        <a:xfrm xmlns:a="http://schemas.openxmlformats.org/drawingml/2006/main">
          <a:off x="573902" y="51962"/>
          <a:ext cx="6034602" cy="605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latin typeface="Century Gothic" panose="020B0502020202020204" pitchFamily="34" charset="0"/>
            </a:rPr>
            <a:t>Parent Feedback: % of parents who rated their child's skills as better, the same or worse after </a:t>
          </a:r>
          <a:r>
            <a:rPr lang="en-GB" sz="1200" b="1" i="1" dirty="0">
              <a:latin typeface="Century Gothic" panose="020B0502020202020204" pitchFamily="34" charset="0"/>
            </a:rPr>
            <a:t>Early</a:t>
          </a:r>
          <a:r>
            <a:rPr lang="en-GB" sz="1200" b="1" i="1" baseline="0" dirty="0">
              <a:latin typeface="Century Gothic" panose="020B0502020202020204" pitchFamily="34" charset="0"/>
            </a:rPr>
            <a:t> Talk Boost</a:t>
          </a:r>
          <a:endParaRPr lang="en-GB" sz="1200" b="1" i="1" dirty="0">
            <a:latin typeface="Century Gothic" panose="020B0502020202020204" pitchFamily="34" charset="0"/>
          </a:endParaRPr>
        </a:p>
      </cdr:txBody>
    </cdr:sp>
  </cdr:relSizeAnchor>
  <cdr:relSizeAnchor xmlns:cdr="http://schemas.openxmlformats.org/drawingml/2006/chartDrawing">
    <cdr:from>
      <cdr:x>0.00556</cdr:x>
      <cdr:y>0.22119</cdr:y>
    </cdr:from>
    <cdr:to>
      <cdr:x>0.05007</cdr:x>
      <cdr:y>0.57621</cdr:y>
    </cdr:to>
    <cdr:sp macro="" textlink="">
      <cdr:nvSpPr>
        <cdr:cNvPr id="3" name="TextBox 2"/>
        <cdr:cNvSpPr txBox="1"/>
      </cdr:nvSpPr>
      <cdr:spPr>
        <a:xfrm xmlns:a="http://schemas.openxmlformats.org/drawingml/2006/main">
          <a:off x="38100" y="1133475"/>
          <a:ext cx="304800" cy="18192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dirty="0"/>
            <a:t>% </a:t>
          </a:r>
          <a:r>
            <a:rPr lang="en-GB" sz="1100" dirty="0">
              <a:latin typeface="Century Gothic" panose="020B0502020202020204" pitchFamily="34" charset="0"/>
            </a:rPr>
            <a:t>of</a:t>
          </a:r>
          <a:r>
            <a:rPr lang="en-GB" sz="1100" dirty="0"/>
            <a:t> parents</a:t>
          </a:r>
        </a:p>
      </cdr:txBody>
    </cdr:sp>
  </cdr:relSizeAnchor>
</c:userShapes>
</file>

<file path=ppt/drawings/drawing2.xml><?xml version="1.0" encoding="utf-8"?>
<c:userShapes xmlns:c="http://schemas.openxmlformats.org/drawingml/2006/chart">
  <cdr:relSizeAnchor xmlns:cdr="http://schemas.openxmlformats.org/drawingml/2006/chartDrawing">
    <cdr:from>
      <cdr:x>0.00178</cdr:x>
      <cdr:y>0.16258</cdr:y>
    </cdr:from>
    <cdr:to>
      <cdr:x>0.03915</cdr:x>
      <cdr:y>0.69939</cdr:y>
    </cdr:to>
    <cdr:sp macro="" textlink="">
      <cdr:nvSpPr>
        <cdr:cNvPr id="2" name="TextBox 1"/>
        <cdr:cNvSpPr txBox="1"/>
      </cdr:nvSpPr>
      <cdr:spPr>
        <a:xfrm xmlns:a="http://schemas.openxmlformats.org/drawingml/2006/main">
          <a:off x="9525" y="504825"/>
          <a:ext cx="200025" cy="16668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a:t>Staff rating</a:t>
          </a:r>
        </a:p>
      </cdr:txBody>
    </cdr:sp>
  </cdr:relSizeAnchor>
  <cdr:relSizeAnchor xmlns:cdr="http://schemas.openxmlformats.org/drawingml/2006/chartDrawing">
    <cdr:from>
      <cdr:x>0.00178</cdr:x>
      <cdr:y>0.09782</cdr:y>
    </cdr:from>
    <cdr:to>
      <cdr:x>0.03183</cdr:x>
      <cdr:y>0.69939</cdr:y>
    </cdr:to>
    <cdr:sp macro="" textlink="">
      <cdr:nvSpPr>
        <cdr:cNvPr id="4" name="TextBox 1"/>
        <cdr:cNvSpPr txBox="1"/>
      </cdr:nvSpPr>
      <cdr:spPr>
        <a:xfrm xmlns:a="http://schemas.openxmlformats.org/drawingml/2006/main">
          <a:off x="12897" y="254716"/>
          <a:ext cx="217700" cy="156647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dirty="0">
              <a:latin typeface="Century Gothic" panose="020B0502020202020204" pitchFamily="34" charset="0"/>
            </a:rPr>
            <a:t>Staff rating</a:t>
          </a:r>
        </a:p>
      </cdr:txBody>
    </cdr:sp>
  </cdr:relSizeAnchor>
  <cdr:relSizeAnchor xmlns:cdr="http://schemas.openxmlformats.org/drawingml/2006/chartDrawing">
    <cdr:from>
      <cdr:x>0.04808</cdr:x>
      <cdr:y>0</cdr:y>
    </cdr:from>
    <cdr:to>
      <cdr:x>0.93776</cdr:x>
      <cdr:y>0.1319</cdr:y>
    </cdr:to>
    <cdr:sp macro="" textlink="">
      <cdr:nvSpPr>
        <cdr:cNvPr id="5" name="TextBox 2"/>
        <cdr:cNvSpPr txBox="1"/>
      </cdr:nvSpPr>
      <cdr:spPr>
        <a:xfrm xmlns:a="http://schemas.openxmlformats.org/drawingml/2006/main">
          <a:off x="360040" y="-216024"/>
          <a:ext cx="6662664" cy="56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b="1" dirty="0">
              <a:latin typeface="Century Gothic" panose="020B0502020202020204" pitchFamily="34" charset="0"/>
            </a:rPr>
            <a:t>Staff Outcomes: Staff</a:t>
          </a:r>
          <a:r>
            <a:rPr lang="en-GB" b="1" baseline="0" dirty="0">
              <a:latin typeface="Century Gothic" panose="020B0502020202020204" pitchFamily="34" charset="0"/>
            </a:rPr>
            <a:t> rating of confidence on a scale of 1 (not at all confident)</a:t>
          </a:r>
          <a:r>
            <a:rPr lang="en-GB" b="1" dirty="0">
              <a:latin typeface="Century Gothic" panose="020B0502020202020204" pitchFamily="34" charset="0"/>
            </a:rPr>
            <a:t> to 5 (very confident).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335C8-5976-DF4D-84CE-23E49EC3AE7C}"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49C43-BA2E-C64C-8D16-FBEEB7C02B2A}" type="slidenum">
              <a:rPr lang="en-US" smtClean="0"/>
              <a:t>‹#›</a:t>
            </a:fld>
            <a:endParaRPr lang="en-US"/>
          </a:p>
        </p:txBody>
      </p:sp>
    </p:spTree>
    <p:extLst>
      <p:ext uri="{BB962C8B-B14F-4D97-AF65-F5344CB8AC3E}">
        <p14:creationId xmlns:p14="http://schemas.microsoft.com/office/powerpoint/2010/main" val="109797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Speech and Language UK’s vision, mission and cause. </a:t>
            </a:r>
          </a:p>
        </p:txBody>
      </p:sp>
      <p:sp>
        <p:nvSpPr>
          <p:cNvPr id="4" name="Slide Number Placeholder 3"/>
          <p:cNvSpPr>
            <a:spLocks noGrp="1"/>
          </p:cNvSpPr>
          <p:nvPr>
            <p:ph type="sldNum" sz="quarter" idx="5"/>
          </p:nvPr>
        </p:nvSpPr>
        <p:spPr/>
        <p:txBody>
          <a:bodyPr/>
          <a:lstStyle/>
          <a:p>
            <a:fld id="{FE449C43-BA2E-C64C-8D16-FBEEB7C02B2A}" type="slidenum">
              <a:rPr lang="en-US" smtClean="0"/>
              <a:t>2</a:t>
            </a:fld>
            <a:endParaRPr lang="en-US"/>
          </a:p>
        </p:txBody>
      </p:sp>
    </p:spTree>
    <p:extLst>
      <p:ext uri="{BB962C8B-B14F-4D97-AF65-F5344CB8AC3E}">
        <p14:creationId xmlns:p14="http://schemas.microsoft.com/office/powerpoint/2010/main" val="316027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itchFamily="34" charset="0"/>
              </a:rPr>
              <a:t>Evaluation Assistant = SLTs and students independent of Speech and Language UK and blind to which group the settings were in (i.e. whether children were doing the intervention or were comparisons) </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15</a:t>
            </a:fld>
            <a:endParaRPr lang="en-US"/>
          </a:p>
        </p:txBody>
      </p:sp>
    </p:spTree>
    <p:extLst>
      <p:ext uri="{BB962C8B-B14F-4D97-AF65-F5344CB8AC3E}">
        <p14:creationId xmlns:p14="http://schemas.microsoft.com/office/powerpoint/2010/main" val="414259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questionnaire:</a:t>
            </a:r>
          </a:p>
          <a:p>
            <a:r>
              <a:rPr lang="en-GB" dirty="0"/>
              <a:t>From the Active settings 48 questionnaires were completed (out of 87 children).</a:t>
            </a:r>
          </a:p>
          <a:p>
            <a:r>
              <a:rPr lang="en-GB" dirty="0"/>
              <a:t>A return rate of 55%</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17</a:t>
            </a:fld>
            <a:endParaRPr lang="en-US"/>
          </a:p>
        </p:txBody>
      </p:sp>
    </p:spTree>
    <p:extLst>
      <p:ext uri="{BB962C8B-B14F-4D97-AF65-F5344CB8AC3E}">
        <p14:creationId xmlns:p14="http://schemas.microsoft.com/office/powerpoint/2010/main" val="270142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18</a:t>
            </a:fld>
            <a:endParaRPr lang="en-US"/>
          </a:p>
        </p:txBody>
      </p:sp>
    </p:spTree>
    <p:extLst>
      <p:ext uri="{BB962C8B-B14F-4D97-AF65-F5344CB8AC3E}">
        <p14:creationId xmlns:p14="http://schemas.microsoft.com/office/powerpoint/2010/main" val="352907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22</a:t>
            </a:fld>
            <a:endParaRPr lang="en-US"/>
          </a:p>
        </p:txBody>
      </p:sp>
    </p:spTree>
    <p:extLst>
      <p:ext uri="{BB962C8B-B14F-4D97-AF65-F5344CB8AC3E}">
        <p14:creationId xmlns:p14="http://schemas.microsoft.com/office/powerpoint/2010/main" val="136186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latin typeface="+mn-lt"/>
                <a:ea typeface="+mn-ea"/>
                <a:cs typeface="+mn-cs"/>
              </a:rPr>
              <a:t>Reminder of the context = EYFS framework </a:t>
            </a:r>
          </a:p>
          <a:p>
            <a:pPr>
              <a:defRPr/>
            </a:pPr>
            <a:r>
              <a:rPr lang="en-GB" dirty="0"/>
              <a:t>Prominence given to communication and language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3</a:t>
            </a:fld>
            <a:endParaRPr lang="en-US"/>
          </a:p>
        </p:txBody>
      </p:sp>
    </p:spTree>
    <p:extLst>
      <p:ext uri="{BB962C8B-B14F-4D97-AF65-F5344CB8AC3E}">
        <p14:creationId xmlns:p14="http://schemas.microsoft.com/office/powerpoint/2010/main" val="290961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is what children need to be able to do:</a:t>
            </a:r>
            <a:endParaRPr lang="en-GB" dirty="0">
              <a:latin typeface="+mn-lt"/>
              <a:ea typeface="+mn-ea"/>
              <a:cs typeface="+mn-cs"/>
            </a:endParaRPr>
          </a:p>
          <a:p>
            <a:pPr marL="0" indent="0">
              <a:buFont typeface="Arial" panose="020B0604020202020204" pitchFamily="34" charset="0"/>
              <a:buNone/>
            </a:pPr>
            <a:endParaRPr lang="en-GB" dirty="0">
              <a:ea typeface="MS PGothic"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4</a:t>
            </a:fld>
            <a:endParaRPr lang="en-US"/>
          </a:p>
        </p:txBody>
      </p:sp>
    </p:spTree>
    <p:extLst>
      <p:ext uri="{BB962C8B-B14F-4D97-AF65-F5344CB8AC3E}">
        <p14:creationId xmlns:p14="http://schemas.microsoft.com/office/powerpoint/2010/main" val="194890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rPr>
              <a:t>However we know that many children struggle with communication and language and particularly those from areas of deprivation: </a:t>
            </a:r>
          </a:p>
          <a:p>
            <a:r>
              <a:rPr lang="en-GB" dirty="0">
                <a:latin typeface="Arial" pitchFamily="34" charset="0"/>
              </a:rPr>
              <a:t>From 3 large scale cohort studies </a:t>
            </a: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5</a:t>
            </a:fld>
            <a:endParaRPr lang="en-US"/>
          </a:p>
        </p:txBody>
      </p:sp>
    </p:spTree>
    <p:extLst>
      <p:ext uri="{BB962C8B-B14F-4D97-AF65-F5344CB8AC3E}">
        <p14:creationId xmlns:p14="http://schemas.microsoft.com/office/powerpoint/2010/main" val="356217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Horst, J., Parsons, K., and Bryan, M. (2011)'Get the story straight: contextual repetition promotes word learning from storybooks', </a:t>
            </a:r>
            <a:r>
              <a:rPr lang="en-US" i="1" dirty="0">
                <a:latin typeface="Arial" pitchFamily="34" charset="0"/>
              </a:rPr>
              <a:t>Frontiers in Psychology </a:t>
            </a:r>
            <a:r>
              <a:rPr lang="en-US" b="1" dirty="0">
                <a:latin typeface="Arial" pitchFamily="34" charset="0"/>
              </a:rPr>
              <a:t>www.frontiersin.org</a:t>
            </a:r>
            <a:endParaRPr lang="en-GB" dirty="0">
              <a:latin typeface="Arial" pitchFamily="34" charset="0"/>
            </a:endParaRPr>
          </a:p>
          <a:p>
            <a:r>
              <a:rPr lang="en-GB" dirty="0">
                <a:latin typeface="Arial" pitchFamily="34" charset="0"/>
              </a:rPr>
              <a:t>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8</a:t>
            </a:fld>
            <a:endParaRPr lang="en-US"/>
          </a:p>
        </p:txBody>
      </p:sp>
    </p:spTree>
    <p:extLst>
      <p:ext uri="{BB962C8B-B14F-4D97-AF65-F5344CB8AC3E}">
        <p14:creationId xmlns:p14="http://schemas.microsoft.com/office/powerpoint/2010/main" val="162188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pitchFamily="34" charset="0"/>
              </a:rPr>
              <a:t>EYPs trained to deliver the intervention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9</a:t>
            </a:fld>
            <a:endParaRPr lang="en-US"/>
          </a:p>
        </p:txBody>
      </p:sp>
    </p:spTree>
    <p:extLst>
      <p:ext uri="{BB962C8B-B14F-4D97-AF65-F5344CB8AC3E}">
        <p14:creationId xmlns:p14="http://schemas.microsoft.com/office/powerpoint/2010/main" val="322872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b="1" dirty="0">
                <a:ea typeface="MS PGothic" charset="0"/>
              </a:rPr>
              <a:t>Notes</a:t>
            </a:r>
          </a:p>
          <a:p>
            <a:pPr fontAlgn="auto">
              <a:spcBef>
                <a:spcPts val="0"/>
              </a:spcBef>
              <a:spcAft>
                <a:spcPts val="0"/>
              </a:spcAft>
              <a:defRPr/>
            </a:pPr>
            <a:r>
              <a:rPr lang="en-GB" dirty="0">
                <a:ea typeface="MS PGothic" charset="0"/>
              </a:rPr>
              <a:t>Look at the </a:t>
            </a:r>
            <a:r>
              <a:rPr lang="en-GB" i="1" dirty="0">
                <a:ea typeface="MS PGothic" charset="0"/>
              </a:rPr>
              <a:t>Early Talk Boost </a:t>
            </a:r>
            <a:r>
              <a:rPr lang="en-GB" dirty="0">
                <a:ea typeface="MS PGothic" charset="0"/>
              </a:rPr>
              <a:t>Tracker together and explain:</a:t>
            </a:r>
          </a:p>
          <a:p>
            <a:pPr marL="171450" indent="-171450" fontAlgn="auto">
              <a:spcBef>
                <a:spcPts val="0"/>
              </a:spcBef>
              <a:spcAft>
                <a:spcPts val="0"/>
              </a:spcAft>
              <a:buFont typeface="Arial" panose="020B0604020202020204" pitchFamily="34" charset="0"/>
              <a:buChar char="•"/>
              <a:defRPr/>
            </a:pPr>
            <a:r>
              <a:rPr lang="en-GB" dirty="0">
                <a:ea typeface="MS PGothic" charset="0"/>
              </a:rPr>
              <a:t>You’ll need some of the items from the Toolkit where you see the bag symbol.</a:t>
            </a:r>
          </a:p>
          <a:p>
            <a:pPr marL="171450" indent="-171450" fontAlgn="auto">
              <a:spcBef>
                <a:spcPts val="0"/>
              </a:spcBef>
              <a:spcAft>
                <a:spcPts val="0"/>
              </a:spcAft>
              <a:buFont typeface="Arial" panose="020B0604020202020204" pitchFamily="34" charset="0"/>
              <a:buChar char="•"/>
              <a:defRPr/>
            </a:pPr>
            <a:r>
              <a:rPr lang="en-GB" dirty="0">
                <a:ea typeface="MS PGothic" charset="0"/>
              </a:rPr>
              <a:t>You’ll need to use the pictures where you see the star picture.</a:t>
            </a:r>
          </a:p>
          <a:p>
            <a:pPr marL="171450" indent="-171450" fontAlgn="auto">
              <a:spcBef>
                <a:spcPts val="0"/>
              </a:spcBef>
              <a:spcAft>
                <a:spcPts val="0"/>
              </a:spcAft>
              <a:buFont typeface="Arial" panose="020B0604020202020204" pitchFamily="34" charset="0"/>
              <a:buChar char="•"/>
              <a:defRPr/>
            </a:pPr>
            <a:r>
              <a:rPr lang="en-GB" dirty="0">
                <a:ea typeface="MS PGothic" charset="0"/>
              </a:rPr>
              <a:t>You’ll also need to find the following things:</a:t>
            </a:r>
          </a:p>
          <a:p>
            <a:pPr marL="345600" indent="-171450" fontAlgn="auto">
              <a:spcBef>
                <a:spcPts val="0"/>
              </a:spcBef>
              <a:spcAft>
                <a:spcPts val="0"/>
              </a:spcAft>
              <a:buFont typeface="Calibri" panose="020F0502020204030204" pitchFamily="34" charset="0"/>
              <a:buChar char="–"/>
              <a:defRPr/>
            </a:pPr>
            <a:r>
              <a:rPr lang="en-GB" dirty="0">
                <a:ea typeface="MS PGothic" charset="0"/>
              </a:rPr>
              <a:t>A cup</a:t>
            </a:r>
          </a:p>
          <a:p>
            <a:pPr marL="345600" indent="-171450" fontAlgn="auto">
              <a:spcBef>
                <a:spcPts val="0"/>
              </a:spcBef>
              <a:spcAft>
                <a:spcPts val="0"/>
              </a:spcAft>
              <a:buFont typeface="Calibri" panose="020F0502020204030204" pitchFamily="34" charset="0"/>
              <a:buChar char="–"/>
              <a:defRPr/>
            </a:pPr>
            <a:r>
              <a:rPr lang="en-GB" dirty="0">
                <a:ea typeface="MS PGothic" charset="0"/>
              </a:rPr>
              <a:t>A spoon</a:t>
            </a:r>
          </a:p>
          <a:p>
            <a:pPr marL="345600" indent="-171450" fontAlgn="auto">
              <a:spcBef>
                <a:spcPts val="0"/>
              </a:spcBef>
              <a:spcAft>
                <a:spcPts val="0"/>
              </a:spcAft>
              <a:buFont typeface="Calibri" panose="020F0502020204030204" pitchFamily="34" charset="0"/>
              <a:buChar char="–"/>
              <a:defRPr/>
            </a:pPr>
            <a:r>
              <a:rPr lang="en-GB" dirty="0">
                <a:ea typeface="MS PGothic" charset="0"/>
              </a:rPr>
              <a:t>A banana</a:t>
            </a:r>
          </a:p>
          <a:p>
            <a:pPr marL="345600" indent="-171450" fontAlgn="auto">
              <a:spcBef>
                <a:spcPts val="0"/>
              </a:spcBef>
              <a:spcAft>
                <a:spcPts val="0"/>
              </a:spcAft>
              <a:buFont typeface="Calibri" panose="020F0502020204030204" pitchFamily="34" charset="0"/>
              <a:buChar char="–"/>
              <a:defRPr/>
            </a:pPr>
            <a:r>
              <a:rPr lang="en-GB" dirty="0">
                <a:ea typeface="MS PGothic" charset="0"/>
              </a:rPr>
              <a:t>A box with a lid.</a:t>
            </a:r>
          </a:p>
          <a:p>
            <a:pPr fontAlgn="auto">
              <a:spcBef>
                <a:spcPts val="0"/>
              </a:spcBef>
              <a:spcAft>
                <a:spcPts val="0"/>
              </a:spcAft>
              <a:defRPr/>
            </a:pPr>
            <a:endParaRPr lang="en-GB" dirty="0">
              <a:ea typeface="MS PGothic" charset="0"/>
            </a:endParaRPr>
          </a:p>
          <a:p>
            <a:pPr fontAlgn="auto">
              <a:spcBef>
                <a:spcPts val="0"/>
              </a:spcBef>
              <a:spcAft>
                <a:spcPts val="0"/>
              </a:spcAft>
              <a:defRP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11</a:t>
            </a:fld>
            <a:endParaRPr lang="en-US"/>
          </a:p>
        </p:txBody>
      </p:sp>
    </p:spTree>
    <p:extLst>
      <p:ext uri="{BB962C8B-B14F-4D97-AF65-F5344CB8AC3E}">
        <p14:creationId xmlns:p14="http://schemas.microsoft.com/office/powerpoint/2010/main" val="42689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Arial" pitchFamily="34" charset="0"/>
              </a:rPr>
              <a:t>Discuss challenges of workshop – future plans </a:t>
            </a:r>
          </a:p>
          <a:p>
            <a:endParaRPr lang="en-US" dirty="0"/>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12</a:t>
            </a:fld>
            <a:endParaRPr lang="en-US"/>
          </a:p>
        </p:txBody>
      </p:sp>
    </p:spTree>
    <p:extLst>
      <p:ext uri="{BB962C8B-B14F-4D97-AF65-F5344CB8AC3E}">
        <p14:creationId xmlns:p14="http://schemas.microsoft.com/office/powerpoint/2010/main" val="349786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rPr>
              <a:t>Randomly assigned to active and waiting control groups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E449C43-BA2E-C64C-8D16-FBEEB7C02B2A}" type="slidenum">
              <a:rPr lang="en-US" smtClean="0"/>
              <a:t>13</a:t>
            </a:fld>
            <a:endParaRPr lang="en-US"/>
          </a:p>
        </p:txBody>
      </p:sp>
    </p:spTree>
    <p:extLst>
      <p:ext uri="{BB962C8B-B14F-4D97-AF65-F5344CB8AC3E}">
        <p14:creationId xmlns:p14="http://schemas.microsoft.com/office/powerpoint/2010/main" val="3698122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1">
    <p:bg>
      <p:bgPr>
        <a:solidFill>
          <a:srgbClr val="0D0B23"/>
        </a:solidFill>
        <a:effectLst/>
      </p:bgPr>
    </p:bg>
    <p:spTree>
      <p:nvGrpSpPr>
        <p:cNvPr id="1" name=""/>
        <p:cNvGrpSpPr/>
        <p:nvPr/>
      </p:nvGrpSpPr>
      <p:grpSpPr>
        <a:xfrm>
          <a:off x="0" y="0"/>
          <a:ext cx="0" cy="0"/>
          <a:chOff x="0" y="0"/>
          <a:chExt cx="0" cy="0"/>
        </a:xfrm>
      </p:grpSpPr>
      <p:pic>
        <p:nvPicPr>
          <p:cNvPr id="19" name="Picture 18" descr="Graphical user interface, text, application&#10;&#10;Description automatically generated">
            <a:extLst>
              <a:ext uri="{FF2B5EF4-FFF2-40B4-BE49-F238E27FC236}">
                <a16:creationId xmlns:a16="http://schemas.microsoft.com/office/drawing/2014/main" id="{3EE28BB7-F2F6-5BED-9FF6-42579C379D93}"/>
              </a:ext>
            </a:extLst>
          </p:cNvPr>
          <p:cNvPicPr>
            <a:picLocks noChangeAspect="1"/>
          </p:cNvPicPr>
          <p:nvPr userDrawn="1"/>
        </p:nvPicPr>
        <p:blipFill>
          <a:blip r:embed="rId2"/>
          <a:stretch>
            <a:fillRect/>
          </a:stretch>
        </p:blipFill>
        <p:spPr>
          <a:xfrm>
            <a:off x="108552" y="4879035"/>
            <a:ext cx="3467650" cy="1908625"/>
          </a:xfrm>
          <a:prstGeom prst="rect">
            <a:avLst/>
          </a:prstGeom>
        </p:spPr>
      </p:pic>
      <p:sp>
        <p:nvSpPr>
          <p:cNvPr id="21" name="Title 20">
            <a:extLst>
              <a:ext uri="{FF2B5EF4-FFF2-40B4-BE49-F238E27FC236}">
                <a16:creationId xmlns:a16="http://schemas.microsoft.com/office/drawing/2014/main" id="{11E51F5D-5DF5-2F73-5397-B34EB1CE070B}"/>
              </a:ext>
            </a:extLst>
          </p:cNvPr>
          <p:cNvSpPr>
            <a:spLocks noGrp="1"/>
          </p:cNvSpPr>
          <p:nvPr>
            <p:ph type="title" hasCustomPrompt="1"/>
          </p:nvPr>
        </p:nvSpPr>
        <p:spPr>
          <a:xfrm>
            <a:off x="438487" y="770228"/>
            <a:ext cx="8248313" cy="1089797"/>
          </a:xfrm>
        </p:spPr>
        <p:txBody>
          <a:bodyPr/>
          <a:lstStyle>
            <a:lvl1pPr>
              <a:defRPr sz="7200">
                <a:solidFill>
                  <a:srgbClr val="38D2D5"/>
                </a:solidFill>
              </a:defRPr>
            </a:lvl1pPr>
          </a:lstStyle>
          <a:p>
            <a:r>
              <a:rPr lang="en-GB"/>
              <a:t>Introduction</a:t>
            </a:r>
            <a:endParaRPr lang="en-US"/>
          </a:p>
        </p:txBody>
      </p:sp>
      <p:sp>
        <p:nvSpPr>
          <p:cNvPr id="32" name="Text Placeholder 31">
            <a:extLst>
              <a:ext uri="{FF2B5EF4-FFF2-40B4-BE49-F238E27FC236}">
                <a16:creationId xmlns:a16="http://schemas.microsoft.com/office/drawing/2014/main" id="{191657E5-A13D-387D-042A-340019086B82}"/>
              </a:ext>
            </a:extLst>
          </p:cNvPr>
          <p:cNvSpPr>
            <a:spLocks noGrp="1"/>
          </p:cNvSpPr>
          <p:nvPr>
            <p:ph type="body" sz="quarter" idx="10" hasCustomPrompt="1"/>
          </p:nvPr>
        </p:nvSpPr>
        <p:spPr>
          <a:xfrm>
            <a:off x="438149" y="1951038"/>
            <a:ext cx="6837861" cy="573637"/>
          </a:xfrm>
          <a:prstGeom prst="rect">
            <a:avLst/>
          </a:prstGeom>
        </p:spPr>
        <p:txBody>
          <a:bodyPr>
            <a:no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pic>
        <p:nvPicPr>
          <p:cNvPr id="7" name="Picture 6" descr="Icon&#10;&#10;Description automatically generated">
            <a:extLst>
              <a:ext uri="{FF2B5EF4-FFF2-40B4-BE49-F238E27FC236}">
                <a16:creationId xmlns:a16="http://schemas.microsoft.com/office/drawing/2014/main" id="{D24A9B91-B0D1-EE4A-8ACD-CF16C8584591}"/>
              </a:ext>
            </a:extLst>
          </p:cNvPr>
          <p:cNvPicPr>
            <a:picLocks noChangeAspect="1"/>
          </p:cNvPicPr>
          <p:nvPr userDrawn="1"/>
        </p:nvPicPr>
        <p:blipFill>
          <a:blip r:embed="rId3"/>
          <a:stretch>
            <a:fillRect/>
          </a:stretch>
        </p:blipFill>
        <p:spPr>
          <a:xfrm>
            <a:off x="8920754" y="3973480"/>
            <a:ext cx="2840620" cy="2840620"/>
          </a:xfrm>
          <a:prstGeom prst="rect">
            <a:avLst/>
          </a:prstGeom>
        </p:spPr>
      </p:pic>
    </p:spTree>
    <p:extLst>
      <p:ext uri="{BB962C8B-B14F-4D97-AF65-F5344CB8AC3E}">
        <p14:creationId xmlns:p14="http://schemas.microsoft.com/office/powerpoint/2010/main" val="287094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You">
    <p:bg>
      <p:bgPr>
        <a:solidFill>
          <a:srgbClr val="0D0B2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148FA3-9022-055B-8D7C-9E2C27E73AF5}"/>
              </a:ext>
            </a:extLst>
          </p:cNvPr>
          <p:cNvSpPr txBox="1"/>
          <p:nvPr userDrawn="1"/>
        </p:nvSpPr>
        <p:spPr>
          <a:xfrm>
            <a:off x="403763" y="674559"/>
            <a:ext cx="4811176" cy="1200329"/>
          </a:xfrm>
          <a:prstGeom prst="rect">
            <a:avLst/>
          </a:prstGeom>
          <a:noFill/>
        </p:spPr>
        <p:txBody>
          <a:bodyPr wrap="square" rtlCol="0">
            <a:spAutoFit/>
          </a:bodyPr>
          <a:lstStyle/>
          <a:p>
            <a:r>
              <a:rPr lang="en-US" sz="7200" b="1">
                <a:solidFill>
                  <a:srgbClr val="38D2D5"/>
                </a:solidFill>
                <a:latin typeface="Century Gothic" panose="020B0502020202020204" pitchFamily="34" charset="0"/>
              </a:rPr>
              <a:t>Thank you</a:t>
            </a:r>
          </a:p>
        </p:txBody>
      </p:sp>
      <p:sp>
        <p:nvSpPr>
          <p:cNvPr id="15" name="TextBox 14">
            <a:extLst>
              <a:ext uri="{FF2B5EF4-FFF2-40B4-BE49-F238E27FC236}">
                <a16:creationId xmlns:a16="http://schemas.microsoft.com/office/drawing/2014/main" id="{C6034AFE-5474-733D-E5DB-B93F62E9BF53}"/>
              </a:ext>
            </a:extLst>
          </p:cNvPr>
          <p:cNvSpPr txBox="1"/>
          <p:nvPr userDrawn="1"/>
        </p:nvSpPr>
        <p:spPr>
          <a:xfrm>
            <a:off x="438487" y="1890532"/>
            <a:ext cx="3302240" cy="338554"/>
          </a:xfrm>
          <a:prstGeom prst="rect">
            <a:avLst/>
          </a:prstGeom>
          <a:noFill/>
        </p:spPr>
        <p:txBody>
          <a:bodyPr wrap="square" rtlCol="0">
            <a:spAutoFit/>
          </a:bodyPr>
          <a:lstStyle/>
          <a:p>
            <a:r>
              <a:rPr lang="en-US" sz="1600" b="1">
                <a:solidFill>
                  <a:srgbClr val="38D2D5"/>
                </a:solidFill>
                <a:latin typeface="Century Gothic" panose="020B0502020202020204" pitchFamily="34" charset="0"/>
              </a:rPr>
              <a:t>Speechandlanguage.org.uk</a:t>
            </a:r>
          </a:p>
        </p:txBody>
      </p:sp>
      <p:pic>
        <p:nvPicPr>
          <p:cNvPr id="16" name="Picture 15" descr="Graphical user interface, text, application&#10;&#10;Description automatically generated">
            <a:extLst>
              <a:ext uri="{FF2B5EF4-FFF2-40B4-BE49-F238E27FC236}">
                <a16:creationId xmlns:a16="http://schemas.microsoft.com/office/drawing/2014/main" id="{35422ADF-7E25-BD62-4D4A-FBBB6D9BB350}"/>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26" name="TextBox 25">
            <a:extLst>
              <a:ext uri="{FF2B5EF4-FFF2-40B4-BE49-F238E27FC236}">
                <a16:creationId xmlns:a16="http://schemas.microsoft.com/office/drawing/2014/main" id="{9BF907F8-DA95-E248-0D74-CB5DF6EB0CBE}"/>
              </a:ext>
            </a:extLst>
          </p:cNvPr>
          <p:cNvSpPr txBox="1"/>
          <p:nvPr userDrawn="1"/>
        </p:nvSpPr>
        <p:spPr>
          <a:xfrm>
            <a:off x="427512" y="2390588"/>
            <a:ext cx="2840621" cy="307777"/>
          </a:xfrm>
          <a:prstGeom prst="rect">
            <a:avLst/>
          </a:prstGeom>
          <a:noFill/>
        </p:spPr>
        <p:txBody>
          <a:bodyPr wrap="square" rtlCol="0">
            <a:spAutoFit/>
          </a:bodyPr>
          <a:lstStyle/>
          <a:p>
            <a:r>
              <a:rPr lang="en-GB" sz="1400" b="1">
                <a:solidFill>
                  <a:schemeClr val="bg1"/>
                </a:solidFill>
              </a:rPr>
              <a:t>Follow us @SpeechAndLangUK</a:t>
            </a:r>
            <a:endParaRPr lang="en-US" sz="1200" b="1">
              <a:solidFill>
                <a:schemeClr val="bg1"/>
              </a:solidFill>
              <a:latin typeface="Century Gothic" panose="020B0502020202020204" pitchFamily="34" charset="0"/>
            </a:endParaRPr>
          </a:p>
        </p:txBody>
      </p:sp>
      <p:pic>
        <p:nvPicPr>
          <p:cNvPr id="14" name="Picture 13" descr="A picture containing text, monitor, screen&#10;&#10;Description automatically generated">
            <a:extLst>
              <a:ext uri="{FF2B5EF4-FFF2-40B4-BE49-F238E27FC236}">
                <a16:creationId xmlns:a16="http://schemas.microsoft.com/office/drawing/2014/main" id="{2C21D59C-983F-BDF6-E026-7A69DC054BA9}"/>
              </a:ext>
            </a:extLst>
          </p:cNvPr>
          <p:cNvPicPr>
            <a:picLocks noChangeAspect="1"/>
          </p:cNvPicPr>
          <p:nvPr userDrawn="1"/>
        </p:nvPicPr>
        <p:blipFill>
          <a:blip r:embed="rId3"/>
          <a:stretch>
            <a:fillRect/>
          </a:stretch>
        </p:blipFill>
        <p:spPr>
          <a:xfrm>
            <a:off x="9930034" y="4688133"/>
            <a:ext cx="2002669" cy="2002669"/>
          </a:xfrm>
          <a:prstGeom prst="rect">
            <a:avLst/>
          </a:prstGeom>
        </p:spPr>
      </p:pic>
      <p:pic>
        <p:nvPicPr>
          <p:cNvPr id="17" name="Picture 16" descr="Icon&#10;&#10;Description automatically generated">
            <a:extLst>
              <a:ext uri="{FF2B5EF4-FFF2-40B4-BE49-F238E27FC236}">
                <a16:creationId xmlns:a16="http://schemas.microsoft.com/office/drawing/2014/main" id="{2277998E-9B98-1D0F-F7D8-5402CBA3C98A}"/>
              </a:ext>
            </a:extLst>
          </p:cNvPr>
          <p:cNvPicPr>
            <a:picLocks noChangeAspect="1"/>
          </p:cNvPicPr>
          <p:nvPr userDrawn="1"/>
        </p:nvPicPr>
        <p:blipFill>
          <a:blip r:embed="rId4"/>
          <a:stretch>
            <a:fillRect/>
          </a:stretch>
        </p:blipFill>
        <p:spPr>
          <a:xfrm>
            <a:off x="8138961" y="4643587"/>
            <a:ext cx="2103387" cy="2103387"/>
          </a:xfrm>
          <a:prstGeom prst="rect">
            <a:avLst/>
          </a:prstGeom>
        </p:spPr>
      </p:pic>
      <p:pic>
        <p:nvPicPr>
          <p:cNvPr id="20" name="Picture 19" descr="Icon&#10;&#10;Description automatically generated with low confidence">
            <a:extLst>
              <a:ext uri="{FF2B5EF4-FFF2-40B4-BE49-F238E27FC236}">
                <a16:creationId xmlns:a16="http://schemas.microsoft.com/office/drawing/2014/main" id="{CA099E3B-92B8-13E2-051C-AA2C855EF690}"/>
              </a:ext>
            </a:extLst>
          </p:cNvPr>
          <p:cNvPicPr>
            <a:picLocks noChangeAspect="1"/>
          </p:cNvPicPr>
          <p:nvPr userDrawn="1"/>
        </p:nvPicPr>
        <p:blipFill>
          <a:blip r:embed="rId5"/>
          <a:stretch>
            <a:fillRect/>
          </a:stretch>
        </p:blipFill>
        <p:spPr>
          <a:xfrm>
            <a:off x="6608559" y="4744306"/>
            <a:ext cx="2002668" cy="2002668"/>
          </a:xfrm>
          <a:prstGeom prst="rect">
            <a:avLst/>
          </a:prstGeom>
        </p:spPr>
      </p:pic>
      <p:pic>
        <p:nvPicPr>
          <p:cNvPr id="8" name="Picture 7" descr="Shape, circle&#10;&#10;Description automatically generated with medium confidence">
            <a:extLst>
              <a:ext uri="{FF2B5EF4-FFF2-40B4-BE49-F238E27FC236}">
                <a16:creationId xmlns:a16="http://schemas.microsoft.com/office/drawing/2014/main" id="{0D62DB00-AC02-1EB2-5A39-78F3758CE406}"/>
              </a:ext>
            </a:extLst>
          </p:cNvPr>
          <p:cNvPicPr>
            <a:picLocks noChangeAspect="1"/>
          </p:cNvPicPr>
          <p:nvPr userDrawn="1"/>
        </p:nvPicPr>
        <p:blipFill>
          <a:blip r:embed="rId6"/>
          <a:stretch>
            <a:fillRect/>
          </a:stretch>
        </p:blipFill>
        <p:spPr>
          <a:xfrm>
            <a:off x="9934395" y="3129261"/>
            <a:ext cx="1955215" cy="1955215"/>
          </a:xfrm>
          <a:prstGeom prst="rect">
            <a:avLst/>
          </a:prstGeom>
        </p:spPr>
      </p:pic>
      <p:pic>
        <p:nvPicPr>
          <p:cNvPr id="22" name="Picture 21" descr="Icon&#10;&#10;Description automatically generated">
            <a:extLst>
              <a:ext uri="{FF2B5EF4-FFF2-40B4-BE49-F238E27FC236}">
                <a16:creationId xmlns:a16="http://schemas.microsoft.com/office/drawing/2014/main" id="{999EBC3B-E45E-4CBC-44FE-D0775F1F5DCE}"/>
              </a:ext>
            </a:extLst>
          </p:cNvPr>
          <p:cNvPicPr>
            <a:picLocks noChangeAspect="1"/>
          </p:cNvPicPr>
          <p:nvPr userDrawn="1"/>
        </p:nvPicPr>
        <p:blipFill>
          <a:blip r:embed="rId7"/>
          <a:stretch>
            <a:fillRect/>
          </a:stretch>
        </p:blipFill>
        <p:spPr>
          <a:xfrm>
            <a:off x="1250444" y="2787624"/>
            <a:ext cx="300382" cy="300382"/>
          </a:xfrm>
          <a:prstGeom prst="rect">
            <a:avLst/>
          </a:prstGeom>
        </p:spPr>
      </p:pic>
      <p:pic>
        <p:nvPicPr>
          <p:cNvPr id="23" name="Picture 22" descr="Icon&#10;&#10;Description automatically generated">
            <a:extLst>
              <a:ext uri="{FF2B5EF4-FFF2-40B4-BE49-F238E27FC236}">
                <a16:creationId xmlns:a16="http://schemas.microsoft.com/office/drawing/2014/main" id="{6576A4E9-2C88-354B-04AD-292CCBAC78FA}"/>
              </a:ext>
            </a:extLst>
          </p:cNvPr>
          <p:cNvPicPr>
            <a:picLocks noChangeAspect="1"/>
          </p:cNvPicPr>
          <p:nvPr userDrawn="1"/>
        </p:nvPicPr>
        <p:blipFill>
          <a:blip r:embed="rId8"/>
          <a:stretch>
            <a:fillRect/>
          </a:stretch>
        </p:blipFill>
        <p:spPr>
          <a:xfrm>
            <a:off x="858028" y="2764096"/>
            <a:ext cx="347438" cy="347438"/>
          </a:xfrm>
          <a:prstGeom prst="rect">
            <a:avLst/>
          </a:prstGeom>
        </p:spPr>
      </p:pic>
      <p:pic>
        <p:nvPicPr>
          <p:cNvPr id="24" name="Picture 23" descr="Logo, icon&#10;&#10;Description automatically generated">
            <a:extLst>
              <a:ext uri="{FF2B5EF4-FFF2-40B4-BE49-F238E27FC236}">
                <a16:creationId xmlns:a16="http://schemas.microsoft.com/office/drawing/2014/main" id="{A1579733-4BCA-F36A-C2DD-219B788A3F43}"/>
              </a:ext>
            </a:extLst>
          </p:cNvPr>
          <p:cNvPicPr>
            <a:picLocks noChangeAspect="1"/>
          </p:cNvPicPr>
          <p:nvPr userDrawn="1"/>
        </p:nvPicPr>
        <p:blipFill>
          <a:blip r:embed="rId9"/>
          <a:stretch>
            <a:fillRect/>
          </a:stretch>
        </p:blipFill>
        <p:spPr>
          <a:xfrm>
            <a:off x="1595804" y="2746370"/>
            <a:ext cx="382891" cy="382891"/>
          </a:xfrm>
          <a:prstGeom prst="rect">
            <a:avLst/>
          </a:prstGeom>
        </p:spPr>
      </p:pic>
      <p:pic>
        <p:nvPicPr>
          <p:cNvPr id="27" name="Picture 26" descr="Icon&#10;&#10;Description automatically generated">
            <a:extLst>
              <a:ext uri="{FF2B5EF4-FFF2-40B4-BE49-F238E27FC236}">
                <a16:creationId xmlns:a16="http://schemas.microsoft.com/office/drawing/2014/main" id="{3B6CD8CA-5DDE-0AF8-8042-8E90E0CA2B10}"/>
              </a:ext>
            </a:extLst>
          </p:cNvPr>
          <p:cNvPicPr>
            <a:picLocks noChangeAspect="1"/>
          </p:cNvPicPr>
          <p:nvPr userDrawn="1"/>
        </p:nvPicPr>
        <p:blipFill>
          <a:blip r:embed="rId10"/>
          <a:stretch>
            <a:fillRect/>
          </a:stretch>
        </p:blipFill>
        <p:spPr>
          <a:xfrm>
            <a:off x="494169" y="2761648"/>
            <a:ext cx="352334" cy="352334"/>
          </a:xfrm>
          <a:prstGeom prst="rect">
            <a:avLst/>
          </a:prstGeom>
        </p:spPr>
      </p:pic>
    </p:spTree>
    <p:extLst>
      <p:ext uri="{BB962C8B-B14F-4D97-AF65-F5344CB8AC3E}">
        <p14:creationId xmlns:p14="http://schemas.microsoft.com/office/powerpoint/2010/main" val="14472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B096-9898-71CA-C47D-69CDB27861B1}"/>
              </a:ext>
            </a:extLst>
          </p:cNvPr>
          <p:cNvSpPr>
            <a:spLocks noGrp="1"/>
          </p:cNvSpPr>
          <p:nvPr>
            <p:ph type="title" hasCustomPrompt="1"/>
          </p:nvPr>
        </p:nvSpPr>
        <p:spPr/>
        <p:txBody>
          <a:bodyPr/>
          <a:lstStyle>
            <a:lvl1pPr>
              <a:defRPr>
                <a:solidFill>
                  <a:srgbClr val="0D0B23"/>
                </a:solidFill>
              </a:defRPr>
            </a:lvl1pPr>
          </a:lstStyle>
          <a:p>
            <a:r>
              <a:rPr lang="en-GB"/>
              <a:t>Heading</a:t>
            </a:r>
            <a:endParaRPr lang="en-US"/>
          </a:p>
        </p:txBody>
      </p:sp>
      <p:sp>
        <p:nvSpPr>
          <p:cNvPr id="9" name="Text Placeholder 8">
            <a:extLst>
              <a:ext uri="{FF2B5EF4-FFF2-40B4-BE49-F238E27FC236}">
                <a16:creationId xmlns:a16="http://schemas.microsoft.com/office/drawing/2014/main" id="{89BB77A6-7029-BAE6-40AF-02CD88032B5F}"/>
              </a:ext>
            </a:extLst>
          </p:cNvPr>
          <p:cNvSpPr>
            <a:spLocks noGrp="1"/>
          </p:cNvSpPr>
          <p:nvPr>
            <p:ph type="body" sz="quarter" idx="10" hasCustomPrompt="1"/>
          </p:nvPr>
        </p:nvSpPr>
        <p:spPr>
          <a:xfrm>
            <a:off x="457200" y="1724297"/>
            <a:ext cx="10896600" cy="522514"/>
          </a:xfrm>
        </p:spPr>
        <p:txBody>
          <a:bodyPr/>
          <a:lstStyle>
            <a:lvl1pPr>
              <a:defRPr>
                <a:solidFill>
                  <a:srgbClr val="0D0B23"/>
                </a:solidFill>
              </a:defRPr>
            </a:lvl1pPr>
          </a:lstStyle>
          <a:p>
            <a:pPr lvl="0"/>
            <a:r>
              <a:rPr lang="en-GB"/>
              <a:t>Subheading</a:t>
            </a:r>
          </a:p>
        </p:txBody>
      </p:sp>
      <p:sp>
        <p:nvSpPr>
          <p:cNvPr id="18" name="Text Placeholder 17">
            <a:extLst>
              <a:ext uri="{FF2B5EF4-FFF2-40B4-BE49-F238E27FC236}">
                <a16:creationId xmlns:a16="http://schemas.microsoft.com/office/drawing/2014/main" id="{C00A6AD1-64A6-89A3-A2B7-8372F8EAFE80}"/>
              </a:ext>
            </a:extLst>
          </p:cNvPr>
          <p:cNvSpPr>
            <a:spLocks noGrp="1"/>
          </p:cNvSpPr>
          <p:nvPr>
            <p:ph type="body" sz="quarter" idx="11" hasCustomPrompt="1"/>
          </p:nvPr>
        </p:nvSpPr>
        <p:spPr>
          <a:xfrm>
            <a:off x="457200" y="2377349"/>
            <a:ext cx="10896600" cy="3514725"/>
          </a:xfrm>
        </p:spPr>
        <p:txBody>
          <a:bodyPr>
            <a:normAutofit/>
          </a:bodyPr>
          <a:lstStyle>
            <a:lvl1pPr>
              <a:defRPr sz="1400">
                <a:latin typeface="Century Gothic" panose="020B0502020202020204" pitchFamily="34" charset="0"/>
              </a:defRPr>
            </a:lvl1pPr>
          </a:lstStyle>
          <a:p>
            <a:pPr lvl="0"/>
            <a:r>
              <a:rPr lang="en-GB"/>
              <a:t>Body copy</a:t>
            </a:r>
          </a:p>
        </p:txBody>
      </p:sp>
    </p:spTree>
    <p:extLst>
      <p:ext uri="{BB962C8B-B14F-4D97-AF65-F5344CB8AC3E}">
        <p14:creationId xmlns:p14="http://schemas.microsoft.com/office/powerpoint/2010/main" val="305182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23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3F1431-1254-F389-D11F-ADBADEE1FB08}"/>
              </a:ext>
            </a:extLst>
          </p:cNvPr>
          <p:cNvSpPr/>
          <p:nvPr userDrawn="1"/>
        </p:nvSpPr>
        <p:spPr>
          <a:xfrm>
            <a:off x="9116291" y="0"/>
            <a:ext cx="3075709"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9BB5DCC1-5BAA-B3EE-55D8-553BA92FDD4C}"/>
              </a:ext>
            </a:extLst>
          </p:cNvPr>
          <p:cNvPicPr>
            <a:picLocks noChangeAspect="1"/>
          </p:cNvPicPr>
          <p:nvPr userDrawn="1"/>
        </p:nvPicPr>
        <p:blipFill>
          <a:blip r:embed="rId2"/>
          <a:stretch>
            <a:fillRect/>
          </a:stretch>
        </p:blipFill>
        <p:spPr>
          <a:xfrm>
            <a:off x="75983" y="4904284"/>
            <a:ext cx="3485682" cy="1918550"/>
          </a:xfrm>
          <a:prstGeom prst="rect">
            <a:avLst/>
          </a:prstGeom>
        </p:spPr>
      </p:pic>
      <p:sp>
        <p:nvSpPr>
          <p:cNvPr id="5" name="Title 20">
            <a:extLst>
              <a:ext uri="{FF2B5EF4-FFF2-40B4-BE49-F238E27FC236}">
                <a16:creationId xmlns:a16="http://schemas.microsoft.com/office/drawing/2014/main" id="{3AF22AB4-89BE-FD7F-1A87-177E76E84BD7}"/>
              </a:ext>
            </a:extLst>
          </p:cNvPr>
          <p:cNvSpPr>
            <a:spLocks noGrp="1"/>
          </p:cNvSpPr>
          <p:nvPr>
            <p:ph type="title" hasCustomPrompt="1"/>
          </p:nvPr>
        </p:nvSpPr>
        <p:spPr>
          <a:xfrm>
            <a:off x="438487" y="770228"/>
            <a:ext cx="8052370" cy="1089797"/>
          </a:xfrm>
        </p:spPr>
        <p:txBody>
          <a:bodyPr/>
          <a:lstStyle>
            <a:lvl1pPr>
              <a:defRPr sz="7200">
                <a:solidFill>
                  <a:srgbClr val="0D0B23"/>
                </a:solidFill>
              </a:defRPr>
            </a:lvl1pPr>
          </a:lstStyle>
          <a:p>
            <a:r>
              <a:rPr lang="en-GB"/>
              <a:t>Introduction</a:t>
            </a:r>
            <a:endParaRPr lang="en-US"/>
          </a:p>
        </p:txBody>
      </p:sp>
      <p:sp>
        <p:nvSpPr>
          <p:cNvPr id="6" name="Text Placeholder 31">
            <a:extLst>
              <a:ext uri="{FF2B5EF4-FFF2-40B4-BE49-F238E27FC236}">
                <a16:creationId xmlns:a16="http://schemas.microsoft.com/office/drawing/2014/main" id="{C34A62E3-1F0C-DB33-A601-A9C6A5910E25}"/>
              </a:ext>
            </a:extLst>
          </p:cNvPr>
          <p:cNvSpPr>
            <a:spLocks noGrp="1"/>
          </p:cNvSpPr>
          <p:nvPr>
            <p:ph type="body" sz="quarter" idx="10" hasCustomPrompt="1"/>
          </p:nvPr>
        </p:nvSpPr>
        <p:spPr>
          <a:xfrm>
            <a:off x="438149" y="1951038"/>
            <a:ext cx="6837861" cy="573637"/>
          </a:xfrm>
          <a:prstGeom prst="rect">
            <a:avLst/>
          </a:prstGeom>
        </p:spPr>
        <p:txBody>
          <a:bodyPr>
            <a:noAutofit/>
          </a:bodyPr>
          <a:lstStyle>
            <a:lvl1pPr>
              <a:defRPr sz="3600">
                <a:solidFill>
                  <a:srgbClr val="0D0B2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Subheading</a:t>
            </a:r>
          </a:p>
        </p:txBody>
      </p:sp>
    </p:spTree>
    <p:extLst>
      <p:ext uri="{BB962C8B-B14F-4D97-AF65-F5344CB8AC3E}">
        <p14:creationId xmlns:p14="http://schemas.microsoft.com/office/powerpoint/2010/main" val="183753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BlueWithHighlightPanel">
    <p:bg>
      <p:bgPr>
        <a:solidFill>
          <a:srgbClr val="0D0B2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E8411E-176F-3327-1F4D-ADF9881FCD75}"/>
              </a:ext>
            </a:extLst>
          </p:cNvPr>
          <p:cNvSpPr/>
          <p:nvPr userDrawn="1"/>
        </p:nvSpPr>
        <p:spPr>
          <a:xfrm>
            <a:off x="9116291" y="0"/>
            <a:ext cx="3075709" cy="685800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7" name="Picture 6" descr="Graphical user interface, text, application&#10;&#10;Description automatically generated">
            <a:extLst>
              <a:ext uri="{FF2B5EF4-FFF2-40B4-BE49-F238E27FC236}">
                <a16:creationId xmlns:a16="http://schemas.microsoft.com/office/drawing/2014/main" id="{1C593B9D-CD40-4A99-4C96-E86C60179A42}"/>
              </a:ext>
            </a:extLst>
          </p:cNvPr>
          <p:cNvPicPr>
            <a:picLocks noChangeAspect="1"/>
          </p:cNvPicPr>
          <p:nvPr userDrawn="1"/>
        </p:nvPicPr>
        <p:blipFill>
          <a:blip r:embed="rId2"/>
          <a:stretch>
            <a:fillRect/>
          </a:stretch>
        </p:blipFill>
        <p:spPr>
          <a:xfrm>
            <a:off x="108552" y="4939870"/>
            <a:ext cx="3467650" cy="1908625"/>
          </a:xfrm>
          <a:prstGeom prst="rect">
            <a:avLst/>
          </a:prstGeom>
        </p:spPr>
      </p:pic>
      <p:sp>
        <p:nvSpPr>
          <p:cNvPr id="9" name="Text Placeholder 31">
            <a:extLst>
              <a:ext uri="{FF2B5EF4-FFF2-40B4-BE49-F238E27FC236}">
                <a16:creationId xmlns:a16="http://schemas.microsoft.com/office/drawing/2014/main" id="{2657AFFD-3718-DD63-53B4-C1D7AA433079}"/>
              </a:ext>
            </a:extLst>
          </p:cNvPr>
          <p:cNvSpPr>
            <a:spLocks noGrp="1"/>
          </p:cNvSpPr>
          <p:nvPr>
            <p:ph type="body" sz="quarter" idx="10" hasCustomPrompt="1"/>
          </p:nvPr>
        </p:nvSpPr>
        <p:spPr>
          <a:xfrm>
            <a:off x="524493"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10" name="Text Placeholder 31">
            <a:extLst>
              <a:ext uri="{FF2B5EF4-FFF2-40B4-BE49-F238E27FC236}">
                <a16:creationId xmlns:a16="http://schemas.microsoft.com/office/drawing/2014/main" id="{B1375422-B8D4-DA8C-6476-509D14BC1254}"/>
              </a:ext>
            </a:extLst>
          </p:cNvPr>
          <p:cNvSpPr>
            <a:spLocks noGrp="1"/>
          </p:cNvSpPr>
          <p:nvPr>
            <p:ph type="body" sz="quarter" idx="11" hasCustomPrompt="1"/>
          </p:nvPr>
        </p:nvSpPr>
        <p:spPr>
          <a:xfrm>
            <a:off x="524493" y="539803"/>
            <a:ext cx="6837861" cy="573637"/>
          </a:xfrm>
          <a:prstGeom prst="rect">
            <a:avLst/>
          </a:prstGeom>
        </p:spPr>
        <p:txBody>
          <a:bodyPr>
            <a:no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11" name="Text Placeholder 31">
            <a:extLst>
              <a:ext uri="{FF2B5EF4-FFF2-40B4-BE49-F238E27FC236}">
                <a16:creationId xmlns:a16="http://schemas.microsoft.com/office/drawing/2014/main" id="{565963F9-121D-E01D-4858-2C541C7B2DA2}"/>
              </a:ext>
            </a:extLst>
          </p:cNvPr>
          <p:cNvSpPr>
            <a:spLocks noGrp="1"/>
          </p:cNvSpPr>
          <p:nvPr>
            <p:ph type="body" sz="quarter" idx="12" hasCustomPrompt="1"/>
          </p:nvPr>
        </p:nvSpPr>
        <p:spPr>
          <a:xfrm>
            <a:off x="4407364"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14" name="Text Placeholder 31">
            <a:extLst>
              <a:ext uri="{FF2B5EF4-FFF2-40B4-BE49-F238E27FC236}">
                <a16:creationId xmlns:a16="http://schemas.microsoft.com/office/drawing/2014/main" id="{B7867F74-BB00-77F7-0DF3-4E8247CFDB9F}"/>
              </a:ext>
            </a:extLst>
          </p:cNvPr>
          <p:cNvSpPr>
            <a:spLocks noGrp="1"/>
          </p:cNvSpPr>
          <p:nvPr>
            <p:ph type="body" sz="quarter" idx="13" hasCustomPrompt="1"/>
          </p:nvPr>
        </p:nvSpPr>
        <p:spPr>
          <a:xfrm>
            <a:off x="9435830" y="539802"/>
            <a:ext cx="2218731" cy="573637"/>
          </a:xfrm>
          <a:prstGeom prst="rect">
            <a:avLst/>
          </a:prstGeom>
        </p:spPr>
        <p:txBody>
          <a:bodyPr>
            <a:noAutofit/>
          </a:bodyPr>
          <a:lstStyle>
            <a:lvl1pPr>
              <a:defRPr sz="2400" b="1">
                <a:solidFill>
                  <a:srgbClr val="0D0B23"/>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Highlight</a:t>
            </a:r>
          </a:p>
        </p:txBody>
      </p:sp>
      <p:sp>
        <p:nvSpPr>
          <p:cNvPr id="17" name="Text Placeholder 16">
            <a:extLst>
              <a:ext uri="{FF2B5EF4-FFF2-40B4-BE49-F238E27FC236}">
                <a16:creationId xmlns:a16="http://schemas.microsoft.com/office/drawing/2014/main" id="{34939E0B-51EE-B8F1-1ED6-E614A9A30C74}"/>
              </a:ext>
            </a:extLst>
          </p:cNvPr>
          <p:cNvSpPr>
            <a:spLocks noGrp="1"/>
          </p:cNvSpPr>
          <p:nvPr>
            <p:ph type="body" sz="quarter" idx="14" hasCustomPrompt="1"/>
          </p:nvPr>
        </p:nvSpPr>
        <p:spPr>
          <a:xfrm>
            <a:off x="9436100" y="1385888"/>
            <a:ext cx="2398713" cy="3773487"/>
          </a:xfrm>
          <a:prstGeom prst="rect">
            <a:avLst/>
          </a:prstGeom>
        </p:spPr>
        <p:txBody>
          <a:bodyPr>
            <a:normAutofit/>
          </a:bodyPr>
          <a:lstStyle>
            <a:lvl1pPr>
              <a:defRPr sz="1400">
                <a:latin typeface="Century Gothic" panose="020B0502020202020204" pitchFamily="34" charset="0"/>
              </a:defRPr>
            </a:lvl1pPr>
          </a:lstStyle>
          <a:p>
            <a:pPr lvl="0"/>
            <a:r>
              <a:rPr lang="en-US"/>
              <a:t>Highlight text here</a:t>
            </a:r>
          </a:p>
        </p:txBody>
      </p:sp>
    </p:spTree>
    <p:extLst>
      <p:ext uri="{BB962C8B-B14F-4D97-AF65-F5344CB8AC3E}">
        <p14:creationId xmlns:p14="http://schemas.microsoft.com/office/powerpoint/2010/main" val="34377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TurquoisePanel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7DBE11-E834-40A7-C592-5AA198C488A8}"/>
              </a:ext>
            </a:extLst>
          </p:cNvPr>
          <p:cNvSpPr/>
          <p:nvPr userDrawn="1"/>
        </p:nvSpPr>
        <p:spPr>
          <a:xfrm>
            <a:off x="1" y="0"/>
            <a:ext cx="1744394" cy="6858000"/>
          </a:xfrm>
          <a:prstGeom prst="rect">
            <a:avLst/>
          </a:prstGeom>
          <a:solidFill>
            <a:srgbClr val="38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385CAFB6-E8BD-C923-38EE-6602EB613B5B}"/>
              </a:ext>
            </a:extLst>
          </p:cNvPr>
          <p:cNvPicPr>
            <a:picLocks noChangeAspect="1"/>
          </p:cNvPicPr>
          <p:nvPr userDrawn="1"/>
        </p:nvPicPr>
        <p:blipFill>
          <a:blip r:embed="rId2"/>
          <a:stretch>
            <a:fillRect/>
          </a:stretch>
        </p:blipFill>
        <p:spPr>
          <a:xfrm>
            <a:off x="8633621" y="4912470"/>
            <a:ext cx="3485682" cy="1918550"/>
          </a:xfrm>
          <a:prstGeom prst="rect">
            <a:avLst/>
          </a:prstGeom>
        </p:spPr>
      </p:pic>
      <p:sp>
        <p:nvSpPr>
          <p:cNvPr id="12" name="Text Placeholder 11">
            <a:extLst>
              <a:ext uri="{FF2B5EF4-FFF2-40B4-BE49-F238E27FC236}">
                <a16:creationId xmlns:a16="http://schemas.microsoft.com/office/drawing/2014/main" id="{E5341518-CFA4-CA14-B841-B32B08A7A0D8}"/>
              </a:ext>
            </a:extLst>
          </p:cNvPr>
          <p:cNvSpPr>
            <a:spLocks noGrp="1"/>
          </p:cNvSpPr>
          <p:nvPr>
            <p:ph type="body" sz="quarter" idx="11" hasCustomPrompt="1"/>
          </p:nvPr>
        </p:nvSpPr>
        <p:spPr>
          <a:xfrm>
            <a:off x="2222011" y="487064"/>
            <a:ext cx="4806950"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7" name="Text Placeholder 16">
            <a:extLst>
              <a:ext uri="{FF2B5EF4-FFF2-40B4-BE49-F238E27FC236}">
                <a16:creationId xmlns:a16="http://schemas.microsoft.com/office/drawing/2014/main" id="{6AF45DF3-85B5-5E53-735B-B158CB1574E5}"/>
              </a:ext>
            </a:extLst>
          </p:cNvPr>
          <p:cNvSpPr>
            <a:spLocks noGrp="1"/>
          </p:cNvSpPr>
          <p:nvPr>
            <p:ph type="body" sz="quarter" idx="13" hasCustomPrompt="1"/>
          </p:nvPr>
        </p:nvSpPr>
        <p:spPr>
          <a:xfrm>
            <a:off x="2222500" y="3030538"/>
            <a:ext cx="7261225" cy="496433"/>
          </a:xfrm>
          <a:prstGeom prst="rect">
            <a:avLst/>
          </a:prstGeom>
        </p:spPr>
        <p:txBody>
          <a:bodyPr>
            <a:normAutofit/>
          </a:bodyPr>
          <a:lstStyle>
            <a:lvl1pPr>
              <a:defRPr sz="2400"/>
            </a:lvl1pPr>
          </a:lstStyle>
          <a:p>
            <a:pPr lvl="0"/>
            <a:r>
              <a:rPr lang="en-GB"/>
              <a:t>Subheading</a:t>
            </a:r>
          </a:p>
        </p:txBody>
      </p:sp>
      <p:sp>
        <p:nvSpPr>
          <p:cNvPr id="20" name="Text Placeholder 19">
            <a:extLst>
              <a:ext uri="{FF2B5EF4-FFF2-40B4-BE49-F238E27FC236}">
                <a16:creationId xmlns:a16="http://schemas.microsoft.com/office/drawing/2014/main" id="{6B5F03AE-9F48-6DC9-F99A-4B3BDCC58140}"/>
              </a:ext>
            </a:extLst>
          </p:cNvPr>
          <p:cNvSpPr>
            <a:spLocks noGrp="1"/>
          </p:cNvSpPr>
          <p:nvPr>
            <p:ph type="body" sz="quarter" idx="14" hasCustomPrompt="1"/>
          </p:nvPr>
        </p:nvSpPr>
        <p:spPr>
          <a:xfrm>
            <a:off x="2222500" y="132397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
        <p:nvSpPr>
          <p:cNvPr id="21" name="Text Placeholder 19">
            <a:extLst>
              <a:ext uri="{FF2B5EF4-FFF2-40B4-BE49-F238E27FC236}">
                <a16:creationId xmlns:a16="http://schemas.microsoft.com/office/drawing/2014/main" id="{47CAD6E0-621F-9358-88EA-066EE6F9DAFD}"/>
              </a:ext>
            </a:extLst>
          </p:cNvPr>
          <p:cNvSpPr>
            <a:spLocks noGrp="1"/>
          </p:cNvSpPr>
          <p:nvPr>
            <p:ph type="body" sz="quarter" idx="15" hasCustomPrompt="1"/>
          </p:nvPr>
        </p:nvSpPr>
        <p:spPr>
          <a:xfrm>
            <a:off x="2222500" y="359181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0662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BlueWithAssets">
    <p:bg>
      <p:bgPr>
        <a:solidFill>
          <a:srgbClr val="0D0B23"/>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4C29DE99-0ACB-DE9C-F748-31783D429259}"/>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12" name="Text Placeholder 11">
            <a:extLst>
              <a:ext uri="{FF2B5EF4-FFF2-40B4-BE49-F238E27FC236}">
                <a16:creationId xmlns:a16="http://schemas.microsoft.com/office/drawing/2014/main" id="{5746A8D1-D7F1-726B-1D27-6051E280845B}"/>
              </a:ext>
            </a:extLst>
          </p:cNvPr>
          <p:cNvSpPr>
            <a:spLocks noGrp="1"/>
          </p:cNvSpPr>
          <p:nvPr>
            <p:ph type="body" sz="quarter" idx="10" hasCustomPrompt="1"/>
          </p:nvPr>
        </p:nvSpPr>
        <p:spPr>
          <a:xfrm>
            <a:off x="549275" y="574676"/>
            <a:ext cx="9209088" cy="640170"/>
          </a:xfrm>
          <a:prstGeom prst="rect">
            <a:avLst/>
          </a:prstGeom>
        </p:spPr>
        <p:txBody>
          <a:bodyPr>
            <a:norm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14" name="Text Placeholder 31">
            <a:extLst>
              <a:ext uri="{FF2B5EF4-FFF2-40B4-BE49-F238E27FC236}">
                <a16:creationId xmlns:a16="http://schemas.microsoft.com/office/drawing/2014/main" id="{03E83EB0-470C-B627-6F38-4BCCB4D4F7A3}"/>
              </a:ext>
            </a:extLst>
          </p:cNvPr>
          <p:cNvSpPr>
            <a:spLocks noGrp="1"/>
          </p:cNvSpPr>
          <p:nvPr>
            <p:ph type="body" sz="quarter" idx="11" hasCustomPrompt="1"/>
          </p:nvPr>
        </p:nvSpPr>
        <p:spPr>
          <a:xfrm>
            <a:off x="524493" y="1385981"/>
            <a:ext cx="9414060"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pic>
        <p:nvPicPr>
          <p:cNvPr id="7" name="Picture 6" descr="A picture containing text, monitor, screen&#10;&#10;Description automatically generated">
            <a:extLst>
              <a:ext uri="{FF2B5EF4-FFF2-40B4-BE49-F238E27FC236}">
                <a16:creationId xmlns:a16="http://schemas.microsoft.com/office/drawing/2014/main" id="{8D95FEBB-D5B4-F42E-8675-D3A847C9746F}"/>
              </a:ext>
            </a:extLst>
          </p:cNvPr>
          <p:cNvPicPr>
            <a:picLocks noChangeAspect="1"/>
          </p:cNvPicPr>
          <p:nvPr userDrawn="1"/>
        </p:nvPicPr>
        <p:blipFill>
          <a:blip r:embed="rId3"/>
          <a:stretch>
            <a:fillRect/>
          </a:stretch>
        </p:blipFill>
        <p:spPr>
          <a:xfrm>
            <a:off x="9719156" y="4564463"/>
            <a:ext cx="2002669" cy="2002669"/>
          </a:xfrm>
          <a:prstGeom prst="rect">
            <a:avLst/>
          </a:prstGeom>
        </p:spPr>
      </p:pic>
      <p:pic>
        <p:nvPicPr>
          <p:cNvPr id="9" name="Picture 8" descr="Icon&#10;&#10;Description automatically generated">
            <a:extLst>
              <a:ext uri="{FF2B5EF4-FFF2-40B4-BE49-F238E27FC236}">
                <a16:creationId xmlns:a16="http://schemas.microsoft.com/office/drawing/2014/main" id="{1AA95201-F280-2A90-EC3A-4AB1665973C9}"/>
              </a:ext>
            </a:extLst>
          </p:cNvPr>
          <p:cNvPicPr>
            <a:picLocks noChangeAspect="1"/>
          </p:cNvPicPr>
          <p:nvPr userDrawn="1"/>
        </p:nvPicPr>
        <p:blipFill>
          <a:blip r:embed="rId4"/>
          <a:stretch>
            <a:fillRect/>
          </a:stretch>
        </p:blipFill>
        <p:spPr>
          <a:xfrm>
            <a:off x="7952029" y="4564463"/>
            <a:ext cx="2103387" cy="2103387"/>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15937B69-D617-95C1-A9B3-4B90BA25E580}"/>
              </a:ext>
            </a:extLst>
          </p:cNvPr>
          <p:cNvPicPr>
            <a:picLocks noChangeAspect="1"/>
          </p:cNvPicPr>
          <p:nvPr userDrawn="1"/>
        </p:nvPicPr>
        <p:blipFill>
          <a:blip r:embed="rId5"/>
          <a:stretch>
            <a:fillRect/>
          </a:stretch>
        </p:blipFill>
        <p:spPr>
          <a:xfrm>
            <a:off x="9643932" y="3097427"/>
            <a:ext cx="2002668" cy="2002668"/>
          </a:xfrm>
          <a:prstGeom prst="rect">
            <a:avLst/>
          </a:prstGeom>
        </p:spPr>
      </p:pic>
    </p:spTree>
    <p:extLst>
      <p:ext uri="{BB962C8B-B14F-4D97-AF65-F5344CB8AC3E}">
        <p14:creationId xmlns:p14="http://schemas.microsoft.com/office/powerpoint/2010/main" val="58330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Heading">
    <p:bg>
      <p:bgPr>
        <a:solidFill>
          <a:srgbClr val="38D2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E922-18EB-1274-BF26-6B7E1250A123}"/>
              </a:ext>
            </a:extLst>
          </p:cNvPr>
          <p:cNvSpPr>
            <a:spLocks noGrp="1"/>
          </p:cNvSpPr>
          <p:nvPr>
            <p:ph type="title" hasCustomPrompt="1"/>
          </p:nvPr>
        </p:nvSpPr>
        <p:spPr>
          <a:xfrm>
            <a:off x="613954" y="431073"/>
            <a:ext cx="10739846" cy="1990578"/>
          </a:xfrm>
        </p:spPr>
        <p:txBody>
          <a:bodyPr/>
          <a:lstStyle>
            <a:lvl1pPr>
              <a:defRPr sz="6600"/>
            </a:lvl1pPr>
          </a:lstStyle>
          <a:p>
            <a:r>
              <a:rPr lang="en-GB"/>
              <a:t>Chapter heading</a:t>
            </a: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75791350-8500-9814-F5A9-CB9BAB8ECFFF}"/>
              </a:ext>
            </a:extLst>
          </p:cNvPr>
          <p:cNvPicPr>
            <a:picLocks noChangeAspect="1"/>
          </p:cNvPicPr>
          <p:nvPr userDrawn="1"/>
        </p:nvPicPr>
        <p:blipFill>
          <a:blip r:embed="rId2"/>
          <a:stretch>
            <a:fillRect/>
          </a:stretch>
        </p:blipFill>
        <p:spPr>
          <a:xfrm>
            <a:off x="8575455" y="4839286"/>
            <a:ext cx="3616545" cy="1990578"/>
          </a:xfrm>
          <a:prstGeom prst="rect">
            <a:avLst/>
          </a:prstGeom>
        </p:spPr>
      </p:pic>
    </p:spTree>
    <p:extLst>
      <p:ext uri="{BB962C8B-B14F-4D97-AF65-F5344CB8AC3E}">
        <p14:creationId xmlns:p14="http://schemas.microsoft.com/office/powerpoint/2010/main" val="121951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DarkBluePanel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7DBE11-E834-40A7-C592-5AA198C488A8}"/>
              </a:ext>
            </a:extLst>
          </p:cNvPr>
          <p:cNvSpPr/>
          <p:nvPr userDrawn="1"/>
        </p:nvSpPr>
        <p:spPr>
          <a:xfrm>
            <a:off x="1" y="0"/>
            <a:ext cx="1744394"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10;&#10;Description automatically generated">
            <a:extLst>
              <a:ext uri="{FF2B5EF4-FFF2-40B4-BE49-F238E27FC236}">
                <a16:creationId xmlns:a16="http://schemas.microsoft.com/office/drawing/2014/main" id="{385CAFB6-E8BD-C923-38EE-6602EB613B5B}"/>
              </a:ext>
            </a:extLst>
          </p:cNvPr>
          <p:cNvPicPr>
            <a:picLocks noChangeAspect="1"/>
          </p:cNvPicPr>
          <p:nvPr userDrawn="1"/>
        </p:nvPicPr>
        <p:blipFill>
          <a:blip r:embed="rId2"/>
          <a:stretch>
            <a:fillRect/>
          </a:stretch>
        </p:blipFill>
        <p:spPr>
          <a:xfrm>
            <a:off x="8633621" y="4912470"/>
            <a:ext cx="3485682" cy="1918550"/>
          </a:xfrm>
          <a:prstGeom prst="rect">
            <a:avLst/>
          </a:prstGeom>
        </p:spPr>
      </p:pic>
      <p:sp>
        <p:nvSpPr>
          <p:cNvPr id="12" name="Text Placeholder 11">
            <a:extLst>
              <a:ext uri="{FF2B5EF4-FFF2-40B4-BE49-F238E27FC236}">
                <a16:creationId xmlns:a16="http://schemas.microsoft.com/office/drawing/2014/main" id="{E5341518-CFA4-CA14-B841-B32B08A7A0D8}"/>
              </a:ext>
            </a:extLst>
          </p:cNvPr>
          <p:cNvSpPr>
            <a:spLocks noGrp="1"/>
          </p:cNvSpPr>
          <p:nvPr>
            <p:ph type="body" sz="quarter" idx="11" hasCustomPrompt="1"/>
          </p:nvPr>
        </p:nvSpPr>
        <p:spPr>
          <a:xfrm>
            <a:off x="2222011" y="487064"/>
            <a:ext cx="4806950"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7" name="Text Placeholder 16">
            <a:extLst>
              <a:ext uri="{FF2B5EF4-FFF2-40B4-BE49-F238E27FC236}">
                <a16:creationId xmlns:a16="http://schemas.microsoft.com/office/drawing/2014/main" id="{6AF45DF3-85B5-5E53-735B-B158CB1574E5}"/>
              </a:ext>
            </a:extLst>
          </p:cNvPr>
          <p:cNvSpPr>
            <a:spLocks noGrp="1"/>
          </p:cNvSpPr>
          <p:nvPr>
            <p:ph type="body" sz="quarter" idx="13" hasCustomPrompt="1"/>
          </p:nvPr>
        </p:nvSpPr>
        <p:spPr>
          <a:xfrm>
            <a:off x="2222500" y="3030538"/>
            <a:ext cx="7261225" cy="496433"/>
          </a:xfrm>
          <a:prstGeom prst="rect">
            <a:avLst/>
          </a:prstGeom>
        </p:spPr>
        <p:txBody>
          <a:bodyPr>
            <a:normAutofit/>
          </a:bodyPr>
          <a:lstStyle>
            <a:lvl1pPr>
              <a:defRPr sz="2400"/>
            </a:lvl1pPr>
          </a:lstStyle>
          <a:p>
            <a:pPr lvl="0"/>
            <a:r>
              <a:rPr lang="en-GB"/>
              <a:t>Subheading</a:t>
            </a:r>
          </a:p>
        </p:txBody>
      </p:sp>
      <p:sp>
        <p:nvSpPr>
          <p:cNvPr id="8" name="Text Placeholder 19">
            <a:extLst>
              <a:ext uri="{FF2B5EF4-FFF2-40B4-BE49-F238E27FC236}">
                <a16:creationId xmlns:a16="http://schemas.microsoft.com/office/drawing/2014/main" id="{FC0DBC6F-5F08-2D8F-A027-D671CF83299F}"/>
              </a:ext>
            </a:extLst>
          </p:cNvPr>
          <p:cNvSpPr>
            <a:spLocks noGrp="1"/>
          </p:cNvSpPr>
          <p:nvPr>
            <p:ph type="body" sz="quarter" idx="14" hasCustomPrompt="1"/>
          </p:nvPr>
        </p:nvSpPr>
        <p:spPr>
          <a:xfrm>
            <a:off x="2222500" y="1323975"/>
            <a:ext cx="7870825" cy="1606550"/>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
        <p:nvSpPr>
          <p:cNvPr id="9" name="Text Placeholder 19">
            <a:extLst>
              <a:ext uri="{FF2B5EF4-FFF2-40B4-BE49-F238E27FC236}">
                <a16:creationId xmlns:a16="http://schemas.microsoft.com/office/drawing/2014/main" id="{3423F47C-ED78-C552-12C0-3197B641AA14}"/>
              </a:ext>
            </a:extLst>
          </p:cNvPr>
          <p:cNvSpPr>
            <a:spLocks noGrp="1"/>
          </p:cNvSpPr>
          <p:nvPr>
            <p:ph type="body" sz="quarter" idx="15" hasCustomPrompt="1"/>
          </p:nvPr>
        </p:nvSpPr>
        <p:spPr>
          <a:xfrm>
            <a:off x="2222500" y="3546657"/>
            <a:ext cx="7870825" cy="1767205"/>
          </a:xfrm>
        </p:spPr>
        <p:txBody>
          <a:bodyPr>
            <a:normAutofit/>
          </a:bodyPr>
          <a:lstStyle>
            <a:lvl1pPr>
              <a:defRPr sz="1400">
                <a:solidFill>
                  <a:srgbClr val="0D0B23"/>
                </a:solidFill>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69328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7DEBCA-9322-42C5-E492-4AE28EF3A1C4}"/>
              </a:ext>
            </a:extLst>
          </p:cNvPr>
          <p:cNvSpPr/>
          <p:nvPr userDrawn="1"/>
        </p:nvSpPr>
        <p:spPr>
          <a:xfrm>
            <a:off x="0" y="0"/>
            <a:ext cx="4631377" cy="6858000"/>
          </a:xfrm>
          <a:prstGeom prst="rect">
            <a:avLst/>
          </a:prstGeom>
          <a:solidFill>
            <a:srgbClr val="0D0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1CCF6411-E85B-3D7E-257F-B30FF754BDB4}"/>
              </a:ext>
            </a:extLst>
          </p:cNvPr>
          <p:cNvPicPr>
            <a:picLocks noChangeAspect="1"/>
          </p:cNvPicPr>
          <p:nvPr userDrawn="1"/>
        </p:nvPicPr>
        <p:blipFill>
          <a:blip r:embed="rId2"/>
          <a:stretch>
            <a:fillRect/>
          </a:stretch>
        </p:blipFill>
        <p:spPr>
          <a:xfrm>
            <a:off x="108552" y="4867788"/>
            <a:ext cx="3467650" cy="1908625"/>
          </a:xfrm>
          <a:prstGeom prst="rect">
            <a:avLst/>
          </a:prstGeom>
        </p:spPr>
      </p:pic>
      <p:sp>
        <p:nvSpPr>
          <p:cNvPr id="5" name="Text Placeholder 31">
            <a:extLst>
              <a:ext uri="{FF2B5EF4-FFF2-40B4-BE49-F238E27FC236}">
                <a16:creationId xmlns:a16="http://schemas.microsoft.com/office/drawing/2014/main" id="{26338657-0102-8AEE-1029-DCB9AAD1B1A2}"/>
              </a:ext>
            </a:extLst>
          </p:cNvPr>
          <p:cNvSpPr>
            <a:spLocks noGrp="1"/>
          </p:cNvSpPr>
          <p:nvPr>
            <p:ph type="body" sz="quarter" idx="10" hasCustomPrompt="1"/>
          </p:nvPr>
        </p:nvSpPr>
        <p:spPr>
          <a:xfrm>
            <a:off x="524493" y="1385981"/>
            <a:ext cx="3622761" cy="3081516"/>
          </a:xfrm>
          <a:prstGeom prst="rect">
            <a:avLst/>
          </a:prstGeom>
        </p:spPr>
        <p:txBody>
          <a:bodyPr>
            <a:noAutofit/>
          </a:bodyPr>
          <a:lstStyle>
            <a:lvl1pPr>
              <a:defRPr sz="14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sz="1400">
                <a:solidFill>
                  <a:srgbClr val="DCDCDC"/>
                </a:solidFill>
                <a:latin typeface="Century Gothic" panose="020B0502020202020204" pitchFamily="34" charset="0"/>
              </a:rPr>
              <a:t>Lorem ipsum </a:t>
            </a:r>
            <a:r>
              <a:rPr lang="en-GB" sz="1400" err="1">
                <a:solidFill>
                  <a:srgbClr val="DCDCDC"/>
                </a:solidFill>
                <a:latin typeface="Century Gothic" panose="020B0502020202020204" pitchFamily="34" charset="0"/>
              </a:rPr>
              <a:t>dolor</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adipiscing</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elit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Suspendisse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sodales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risus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hendrerit</a:t>
            </a:r>
            <a:r>
              <a:rPr lang="en-GB" sz="1400">
                <a:solidFill>
                  <a:srgbClr val="DCDCDC"/>
                </a:solidFill>
                <a:latin typeface="Century Gothic" panose="020B0502020202020204" pitchFamily="34" charset="0"/>
              </a:rPr>
              <a:t> semper </a:t>
            </a:r>
            <a:r>
              <a:rPr lang="en-GB" sz="1400" err="1">
                <a:solidFill>
                  <a:srgbClr val="DCDCDC"/>
                </a:solidFill>
                <a:latin typeface="Century Gothic" panose="020B0502020202020204" pitchFamily="34" charset="0"/>
              </a:rPr>
              <a:t>fringilla</a:t>
            </a:r>
            <a:r>
              <a:rPr lang="en-GB" sz="1400">
                <a:solidFill>
                  <a:srgbClr val="DCDCDC"/>
                </a:solidFill>
                <a:latin typeface="Century Gothic" panose="020B0502020202020204" pitchFamily="34" charset="0"/>
              </a:rPr>
              <a:t>. Nunc </a:t>
            </a:r>
            <a:r>
              <a:rPr lang="en-GB" sz="1400" err="1">
                <a:solidFill>
                  <a:srgbClr val="DCDCDC"/>
                </a:solidFill>
                <a:latin typeface="Century Gothic" panose="020B0502020202020204" pitchFamily="34" charset="0"/>
              </a:rPr>
              <a:t>mollis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venenatis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Donec </a:t>
            </a:r>
            <a:r>
              <a:rPr lang="en-GB" sz="1400" err="1">
                <a:solidFill>
                  <a:srgbClr val="DCDCDC"/>
                </a:solidFill>
                <a:latin typeface="Century Gothic" panose="020B0502020202020204" pitchFamily="34" charset="0"/>
              </a:rPr>
              <a:t>volutpat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consectetur</a:t>
            </a:r>
            <a:r>
              <a:rPr lang="en-GB" sz="1400">
                <a:solidFill>
                  <a:srgbClr val="DCDCDC"/>
                </a:solidFill>
                <a:latin typeface="Century Gothic" panose="020B0502020202020204" pitchFamily="34" charset="0"/>
              </a:rPr>
              <a:t> ipsum ac </a:t>
            </a:r>
            <a:r>
              <a:rPr lang="en-GB" sz="1400" err="1">
                <a:solidFill>
                  <a:srgbClr val="DCDCDC"/>
                </a:solidFill>
                <a:latin typeface="Century Gothic" panose="020B0502020202020204" pitchFamily="34" charset="0"/>
              </a:rPr>
              <a:t>commodo</a:t>
            </a:r>
            <a:r>
              <a:rPr lang="en-GB" sz="1400">
                <a:solidFill>
                  <a:srgbClr val="DCDCDC"/>
                </a:solidFill>
                <a:latin typeface="Century Gothic" panose="020B0502020202020204" pitchFamily="34" charset="0"/>
              </a:rPr>
              <a:t>. Cras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sapien</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faucibus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erat</a:t>
            </a:r>
            <a:r>
              <a:rPr lang="en-GB" sz="1400">
                <a:solidFill>
                  <a:srgbClr val="DCDCDC"/>
                </a:solidFill>
                <a:latin typeface="Century Gothic" panose="020B0502020202020204" pitchFamily="34" charset="0"/>
              </a:rPr>
              <a:t> pulvinar et. Nunc </a:t>
            </a:r>
            <a:r>
              <a:rPr lang="en-GB" sz="1400" err="1">
                <a:solidFill>
                  <a:srgbClr val="DCDCDC"/>
                </a:solidFill>
                <a:latin typeface="Century Gothic" panose="020B0502020202020204" pitchFamily="34" charset="0"/>
              </a:rPr>
              <a:t>blandit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laoreet</a:t>
            </a:r>
            <a:r>
              <a:rPr lang="en-GB" sz="1400">
                <a:solidFill>
                  <a:srgbClr val="DCDCDC"/>
                </a:solidFill>
                <a:latin typeface="Century Gothic" panose="020B0502020202020204" pitchFamily="34" charset="0"/>
              </a:rPr>
              <a:t>. Aenean non </a:t>
            </a:r>
            <a:r>
              <a:rPr lang="en-GB" sz="1400" err="1">
                <a:solidFill>
                  <a:srgbClr val="DCDCDC"/>
                </a:solidFill>
                <a:latin typeface="Century Gothic" panose="020B0502020202020204" pitchFamily="34" charset="0"/>
              </a:rPr>
              <a:t>orci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congue</a:t>
            </a:r>
            <a:r>
              <a:rPr lang="en-GB" sz="1400">
                <a:solidFill>
                  <a:srgbClr val="DCDCDC"/>
                </a:solidFill>
                <a:latin typeface="Century Gothic" panose="020B0502020202020204" pitchFamily="34" charset="0"/>
              </a:rPr>
              <a:t> eros </a:t>
            </a:r>
            <a:r>
              <a:rPr lang="en-GB" sz="1400" err="1">
                <a:solidFill>
                  <a:srgbClr val="DCDCDC"/>
                </a:solidFill>
                <a:latin typeface="Century Gothic" panose="020B0502020202020204" pitchFamily="34" charset="0"/>
              </a:rPr>
              <a:t>facilisis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dignissim</a:t>
            </a:r>
            <a:r>
              <a:rPr lang="en-GB" sz="1400">
                <a:solidFill>
                  <a:srgbClr val="DCDCDC"/>
                </a:solidFill>
                <a:latin typeface="Century Gothic" panose="020B0502020202020204" pitchFamily="34" charset="0"/>
              </a:rPr>
              <a:t>. Integer </a:t>
            </a:r>
            <a:r>
              <a:rPr lang="en-GB" sz="1400" err="1">
                <a:solidFill>
                  <a:srgbClr val="DCDCDC"/>
                </a:solidFill>
                <a:latin typeface="Century Gothic" panose="020B0502020202020204" pitchFamily="34" charset="0"/>
              </a:rPr>
              <a:t>viverra</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augue</a:t>
            </a:r>
            <a:r>
              <a:rPr lang="en-GB" sz="1400">
                <a:solidFill>
                  <a:srgbClr val="DCDCDC"/>
                </a:solidFill>
                <a:latin typeface="Century Gothic" panose="020B0502020202020204" pitchFamily="34" charset="0"/>
              </a:rPr>
              <a:t> in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mattis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Aliquam</a:t>
            </a:r>
            <a:r>
              <a:rPr lang="en-GB" sz="1400">
                <a:solidFill>
                  <a:srgbClr val="DCDCDC"/>
                </a:solidFill>
                <a:latin typeface="Century Gothic" panose="020B0502020202020204" pitchFamily="34" charset="0"/>
              </a:rPr>
              <a:t> sit </a:t>
            </a:r>
            <a:r>
              <a:rPr lang="en-GB" sz="1400" err="1">
                <a:solidFill>
                  <a:srgbClr val="DCDCDC"/>
                </a:solidFill>
                <a:latin typeface="Century Gothic" panose="020B0502020202020204" pitchFamily="34" charset="0"/>
              </a:rPr>
              <a:t>amet</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interdum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quam</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Pellentesque</a:t>
            </a:r>
            <a:r>
              <a:rPr lang="en-GB" sz="1400">
                <a:solidFill>
                  <a:srgbClr val="DCDCDC"/>
                </a:solidFill>
                <a:latin typeface="Century Gothic" panose="020B0502020202020204" pitchFamily="34" charset="0"/>
              </a:rPr>
              <a:t> habitant </a:t>
            </a:r>
            <a:r>
              <a:rPr lang="en-GB" sz="1400" err="1">
                <a:solidFill>
                  <a:srgbClr val="DCDCDC"/>
                </a:solidFill>
                <a:latin typeface="Century Gothic" panose="020B0502020202020204" pitchFamily="34" charset="0"/>
              </a:rPr>
              <a:t>morbi</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tristique</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senectus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netus</a:t>
            </a:r>
            <a:r>
              <a:rPr lang="en-GB" sz="1400">
                <a:solidFill>
                  <a:srgbClr val="DCDCDC"/>
                </a:solidFill>
                <a:latin typeface="Century Gothic" panose="020B0502020202020204" pitchFamily="34" charset="0"/>
              </a:rPr>
              <a:t> et </a:t>
            </a:r>
            <a:r>
              <a:rPr lang="en-GB" sz="1400" err="1">
                <a:solidFill>
                  <a:srgbClr val="DCDCDC"/>
                </a:solidFill>
                <a:latin typeface="Century Gothic" panose="020B0502020202020204" pitchFamily="34" charset="0"/>
              </a:rPr>
              <a:t>malesuada</a:t>
            </a:r>
            <a:r>
              <a:rPr lang="en-GB" sz="1400">
                <a:solidFill>
                  <a:srgbClr val="DCDCDC"/>
                </a:solidFill>
                <a:latin typeface="Century Gothic" panose="020B0502020202020204" pitchFamily="34" charset="0"/>
              </a:rPr>
              <a:t> fames ac </a:t>
            </a:r>
            <a:r>
              <a:rPr lang="en-GB" sz="1400" err="1">
                <a:solidFill>
                  <a:srgbClr val="DCDCDC"/>
                </a:solidFill>
                <a:latin typeface="Century Gothic" panose="020B0502020202020204" pitchFamily="34" charset="0"/>
              </a:rPr>
              <a:t>turpis</a:t>
            </a:r>
            <a:r>
              <a:rPr lang="en-GB" sz="1400">
                <a:solidFill>
                  <a:srgbClr val="DCDCDC"/>
                </a:solidFill>
                <a:latin typeface="Century Gothic" panose="020B0502020202020204" pitchFamily="34" charset="0"/>
              </a:rPr>
              <a:t> </a:t>
            </a:r>
            <a:r>
              <a:rPr lang="en-GB" sz="1400" err="1">
                <a:solidFill>
                  <a:srgbClr val="DCDCDC"/>
                </a:solidFill>
                <a:latin typeface="Century Gothic" panose="020B0502020202020204" pitchFamily="34" charset="0"/>
              </a:rPr>
              <a:t>egestas</a:t>
            </a:r>
            <a:r>
              <a:rPr lang="en-GB" sz="1400">
                <a:solidFill>
                  <a:srgbClr val="DCDCDC"/>
                </a:solidFill>
                <a:latin typeface="Century Gothic" panose="020B0502020202020204" pitchFamily="34" charset="0"/>
              </a:rPr>
              <a:t>. Maecenas non cursus </a:t>
            </a:r>
            <a:r>
              <a:rPr lang="en-GB" sz="1400" err="1">
                <a:solidFill>
                  <a:srgbClr val="DCDCDC"/>
                </a:solidFill>
                <a:latin typeface="Century Gothic" panose="020B0502020202020204" pitchFamily="34" charset="0"/>
              </a:rPr>
              <a:t>purus</a:t>
            </a:r>
            <a:r>
              <a:rPr lang="en-GB" sz="1400">
                <a:solidFill>
                  <a:srgbClr val="DCDCDC"/>
                </a:solidFill>
                <a:latin typeface="Century Gothic" panose="020B0502020202020204" pitchFamily="34" charset="0"/>
              </a:rPr>
              <a:t>.</a:t>
            </a:r>
            <a:endParaRPr lang="en-US" sz="1200">
              <a:solidFill>
                <a:srgbClr val="DCDCDC"/>
              </a:solidFill>
              <a:latin typeface="Century Gothic" panose="020B0502020202020204" pitchFamily="34" charset="0"/>
            </a:endParaRPr>
          </a:p>
        </p:txBody>
      </p:sp>
      <p:sp>
        <p:nvSpPr>
          <p:cNvPr id="6" name="Text Placeholder 31">
            <a:extLst>
              <a:ext uri="{FF2B5EF4-FFF2-40B4-BE49-F238E27FC236}">
                <a16:creationId xmlns:a16="http://schemas.microsoft.com/office/drawing/2014/main" id="{2EEEAB27-60B7-BDD0-9B49-84769A109027}"/>
              </a:ext>
            </a:extLst>
          </p:cNvPr>
          <p:cNvSpPr>
            <a:spLocks noGrp="1"/>
          </p:cNvSpPr>
          <p:nvPr>
            <p:ph type="body" sz="quarter" idx="11" hasCustomPrompt="1"/>
          </p:nvPr>
        </p:nvSpPr>
        <p:spPr>
          <a:xfrm>
            <a:off x="524493" y="539803"/>
            <a:ext cx="3622761" cy="573637"/>
          </a:xfrm>
          <a:prstGeom prst="rect">
            <a:avLst/>
          </a:prstGeom>
        </p:spPr>
        <p:txBody>
          <a:bodyPr>
            <a:noAutofit/>
          </a:bodyPr>
          <a:lstStyle>
            <a:lvl1pPr>
              <a:defRPr sz="4000" b="1">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Heading</a:t>
            </a:r>
          </a:p>
        </p:txBody>
      </p:sp>
      <p:sp>
        <p:nvSpPr>
          <p:cNvPr id="8" name="Picture Placeholder 7">
            <a:extLst>
              <a:ext uri="{FF2B5EF4-FFF2-40B4-BE49-F238E27FC236}">
                <a16:creationId xmlns:a16="http://schemas.microsoft.com/office/drawing/2014/main" id="{9F2B578C-720E-9D6B-8E48-9A00F1EB9F37}"/>
              </a:ext>
            </a:extLst>
          </p:cNvPr>
          <p:cNvSpPr>
            <a:spLocks noGrp="1"/>
          </p:cNvSpPr>
          <p:nvPr>
            <p:ph type="pic" sz="quarter" idx="12"/>
          </p:nvPr>
        </p:nvSpPr>
        <p:spPr>
          <a:xfrm>
            <a:off x="4630738" y="0"/>
            <a:ext cx="7561262" cy="6858000"/>
          </a:xfrm>
          <a:prstGeom prst="rect">
            <a:avLst/>
          </a:prstGeom>
        </p:spPr>
        <p:txBody>
          <a:bodyPr/>
          <a:lstStyle/>
          <a:p>
            <a:endParaRPr lang="en-US"/>
          </a:p>
        </p:txBody>
      </p:sp>
    </p:spTree>
    <p:extLst>
      <p:ext uri="{BB962C8B-B14F-4D97-AF65-F5344CB8AC3E}">
        <p14:creationId xmlns:p14="http://schemas.microsoft.com/office/powerpoint/2010/main" val="25805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7DEBCA-9322-42C5-E492-4AE28EF3A1C4}"/>
              </a:ext>
            </a:extLst>
          </p:cNvPr>
          <p:cNvSpPr/>
          <p:nvPr userDrawn="1"/>
        </p:nvSpPr>
        <p:spPr>
          <a:xfrm>
            <a:off x="7560623" y="0"/>
            <a:ext cx="4631377" cy="6858000"/>
          </a:xfrm>
          <a:prstGeom prst="rect">
            <a:avLst/>
          </a:prstGeom>
          <a:solidFill>
            <a:srgbClr val="38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sp>
        <p:nvSpPr>
          <p:cNvPr id="8" name="Picture Placeholder 7">
            <a:extLst>
              <a:ext uri="{FF2B5EF4-FFF2-40B4-BE49-F238E27FC236}">
                <a16:creationId xmlns:a16="http://schemas.microsoft.com/office/drawing/2014/main" id="{9F2B578C-720E-9D6B-8E48-9A00F1EB9F37}"/>
              </a:ext>
            </a:extLst>
          </p:cNvPr>
          <p:cNvSpPr>
            <a:spLocks noGrp="1"/>
          </p:cNvSpPr>
          <p:nvPr>
            <p:ph type="pic" sz="quarter" idx="12"/>
          </p:nvPr>
        </p:nvSpPr>
        <p:spPr>
          <a:xfrm>
            <a:off x="0" y="0"/>
            <a:ext cx="7561262" cy="6858000"/>
          </a:xfrm>
          <a:prstGeom prst="rect">
            <a:avLst/>
          </a:prstGeom>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CC49CC0A-39AE-10CF-3BA7-F9DF06E486D9}"/>
              </a:ext>
            </a:extLst>
          </p:cNvPr>
          <p:cNvPicPr>
            <a:picLocks noChangeAspect="1"/>
          </p:cNvPicPr>
          <p:nvPr userDrawn="1"/>
        </p:nvPicPr>
        <p:blipFill>
          <a:blip r:embed="rId2"/>
          <a:stretch>
            <a:fillRect/>
          </a:stretch>
        </p:blipFill>
        <p:spPr>
          <a:xfrm>
            <a:off x="8575455" y="4839286"/>
            <a:ext cx="3616545" cy="1990578"/>
          </a:xfrm>
          <a:prstGeom prst="rect">
            <a:avLst/>
          </a:prstGeom>
        </p:spPr>
      </p:pic>
      <p:sp>
        <p:nvSpPr>
          <p:cNvPr id="9" name="Text Placeholder 11">
            <a:extLst>
              <a:ext uri="{FF2B5EF4-FFF2-40B4-BE49-F238E27FC236}">
                <a16:creationId xmlns:a16="http://schemas.microsoft.com/office/drawing/2014/main" id="{6A2E95D6-6354-298B-5A81-4290270E88B6}"/>
              </a:ext>
            </a:extLst>
          </p:cNvPr>
          <p:cNvSpPr>
            <a:spLocks noGrp="1"/>
          </p:cNvSpPr>
          <p:nvPr>
            <p:ph type="body" sz="quarter" idx="11" hasCustomPrompt="1"/>
          </p:nvPr>
        </p:nvSpPr>
        <p:spPr>
          <a:xfrm>
            <a:off x="7927709" y="487064"/>
            <a:ext cx="3720993" cy="740845"/>
          </a:xfrm>
          <a:prstGeom prst="rect">
            <a:avLst/>
          </a:prstGeom>
        </p:spPr>
        <p:txBody>
          <a:bodyPr>
            <a:normAutofit/>
          </a:bodyPr>
          <a:lstStyle>
            <a:lvl1pPr>
              <a:defRPr sz="4000" b="1">
                <a:latin typeface="Century Gothic" panose="020B0502020202020204" pitchFamily="34" charset="0"/>
              </a:defRPr>
            </a:lvl1pPr>
          </a:lstStyle>
          <a:p>
            <a:pPr lvl="0"/>
            <a:r>
              <a:rPr lang="en-US"/>
              <a:t>Heading</a:t>
            </a:r>
          </a:p>
        </p:txBody>
      </p:sp>
      <p:sp>
        <p:nvSpPr>
          <p:cNvPr id="11" name="Text Placeholder 10">
            <a:extLst>
              <a:ext uri="{FF2B5EF4-FFF2-40B4-BE49-F238E27FC236}">
                <a16:creationId xmlns:a16="http://schemas.microsoft.com/office/drawing/2014/main" id="{D4187BA6-6E1A-4D98-72DB-5A72A245B35D}"/>
              </a:ext>
            </a:extLst>
          </p:cNvPr>
          <p:cNvSpPr>
            <a:spLocks noGrp="1"/>
          </p:cNvSpPr>
          <p:nvPr>
            <p:ph type="body" sz="quarter" idx="13" hasCustomPrompt="1"/>
          </p:nvPr>
        </p:nvSpPr>
        <p:spPr>
          <a:xfrm>
            <a:off x="7927975" y="1382713"/>
            <a:ext cx="3994150" cy="3622675"/>
          </a:xfrm>
        </p:spPr>
        <p:txBody>
          <a:bodyPr>
            <a:normAutofit/>
          </a:bodyPr>
          <a:lstStyle>
            <a:lvl1pPr>
              <a:defRPr sz="1400">
                <a:latin typeface="Century Gothic" panose="020B0502020202020204" pitchFamily="34" charset="0"/>
              </a:defRPr>
            </a:lvl1pPr>
          </a:lstStyle>
          <a:p>
            <a:pPr lvl="0"/>
            <a:r>
              <a:rPr lang="en-US"/>
              <a:t>Text here</a:t>
            </a:r>
          </a:p>
        </p:txBody>
      </p:sp>
    </p:spTree>
    <p:extLst>
      <p:ext uri="{BB962C8B-B14F-4D97-AF65-F5344CB8AC3E}">
        <p14:creationId xmlns:p14="http://schemas.microsoft.com/office/powerpoint/2010/main" val="119719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86DD8-5E44-FEB5-5302-C92AEEEB0080}"/>
              </a:ext>
            </a:extLst>
          </p:cNvPr>
          <p:cNvSpPr>
            <a:spLocks noGrp="1"/>
          </p:cNvSpPr>
          <p:nvPr>
            <p:ph type="title"/>
          </p:nvPr>
        </p:nvSpPr>
        <p:spPr>
          <a:xfrm>
            <a:off x="457200" y="600891"/>
            <a:ext cx="10896600" cy="1123406"/>
          </a:xfrm>
          <a:prstGeom prst="rect">
            <a:avLst/>
          </a:prstGeom>
        </p:spPr>
        <p:txBody>
          <a:bodyPr vert="horz" lIns="91440" tIns="45720" rIns="91440" bIns="45720" rtlCol="0" anchor="ctr">
            <a:noAutofit/>
          </a:bodyPr>
          <a:lstStyle/>
          <a:p>
            <a:r>
              <a:rPr lang="en-GB"/>
              <a:t>Click to edit Master title style</a:t>
            </a:r>
            <a:endParaRPr lang="en-US"/>
          </a:p>
        </p:txBody>
      </p:sp>
      <p:sp>
        <p:nvSpPr>
          <p:cNvPr id="9" name="Text Placeholder 8">
            <a:extLst>
              <a:ext uri="{FF2B5EF4-FFF2-40B4-BE49-F238E27FC236}">
                <a16:creationId xmlns:a16="http://schemas.microsoft.com/office/drawing/2014/main" id="{CEC0889D-ED46-31D0-7B6D-B1297B8538A9}"/>
              </a:ext>
            </a:extLst>
          </p:cNvPr>
          <p:cNvSpPr>
            <a:spLocks noGrp="1"/>
          </p:cNvSpPr>
          <p:nvPr>
            <p:ph type="body" idx="1"/>
          </p:nvPr>
        </p:nvSpPr>
        <p:spPr>
          <a:xfrm>
            <a:off x="457200" y="1825625"/>
            <a:ext cx="10896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33635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6" r:id="rId5"/>
    <p:sldLayoutId id="2147483667" r:id="rId6"/>
    <p:sldLayoutId id="2147483668" r:id="rId7"/>
    <p:sldLayoutId id="2147483670" r:id="rId8"/>
    <p:sldLayoutId id="2147483672" r:id="rId9"/>
    <p:sldLayoutId id="2147483673" r:id="rId10"/>
    <p:sldLayoutId id="2147483650" r:id="rId11"/>
    <p:sldLayoutId id="2147483674" r:id="rId12"/>
  </p:sldLayoutIdLst>
  <p:txStyles>
    <p:titleStyle>
      <a:lvl1pPr algn="l" defTabSz="914400" rtl="0" eaLnBrk="1" latinLnBrk="0" hangingPunct="1">
        <a:lnSpc>
          <a:spcPct val="90000"/>
        </a:lnSpc>
        <a:spcBef>
          <a:spcPct val="0"/>
        </a:spcBef>
        <a:buNone/>
        <a:defRPr sz="4800" b="1" kern="1200">
          <a:solidFill>
            <a:srgbClr val="0D0B23"/>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D0B23"/>
          </a:solidFill>
          <a:latin typeface="Georgia" panose="02040502050405020303" pitchFamily="18"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B2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EBE2D4-BED1-159E-42C3-516CDFEBF038}"/>
              </a:ext>
            </a:extLst>
          </p:cNvPr>
          <p:cNvSpPr txBox="1"/>
          <p:nvPr/>
        </p:nvSpPr>
        <p:spPr>
          <a:xfrm>
            <a:off x="403762" y="674559"/>
            <a:ext cx="11294069" cy="923330"/>
          </a:xfrm>
          <a:prstGeom prst="rect">
            <a:avLst/>
          </a:prstGeom>
          <a:noFill/>
        </p:spPr>
        <p:txBody>
          <a:bodyPr wrap="square" rtlCol="0">
            <a:spAutoFit/>
          </a:bodyPr>
          <a:lstStyle/>
          <a:p>
            <a:r>
              <a:rPr lang="en-US" sz="5400" b="1" dirty="0">
                <a:solidFill>
                  <a:srgbClr val="38D2D5"/>
                </a:solidFill>
                <a:latin typeface="Century Gothic" panose="020B0502020202020204" pitchFamily="34" charset="0"/>
              </a:rPr>
              <a:t>Early Talk Boost</a:t>
            </a:r>
          </a:p>
        </p:txBody>
      </p:sp>
      <p:sp>
        <p:nvSpPr>
          <p:cNvPr id="7" name="TextBox 6">
            <a:extLst>
              <a:ext uri="{FF2B5EF4-FFF2-40B4-BE49-F238E27FC236}">
                <a16:creationId xmlns:a16="http://schemas.microsoft.com/office/drawing/2014/main" id="{68E142C9-4DC6-E7B8-1A3E-1C7495B13F32}"/>
              </a:ext>
            </a:extLst>
          </p:cNvPr>
          <p:cNvSpPr txBox="1"/>
          <p:nvPr/>
        </p:nvSpPr>
        <p:spPr>
          <a:xfrm>
            <a:off x="427512" y="1813606"/>
            <a:ext cx="5185888" cy="646331"/>
          </a:xfrm>
          <a:prstGeom prst="rect">
            <a:avLst/>
          </a:prstGeom>
          <a:noFill/>
        </p:spPr>
        <p:txBody>
          <a:bodyPr wrap="square" rtlCol="0">
            <a:spAutoFit/>
          </a:bodyPr>
          <a:lstStyle/>
          <a:p>
            <a:r>
              <a:rPr lang="en-US" sz="3600" dirty="0">
                <a:solidFill>
                  <a:schemeClr val="bg1"/>
                </a:solidFill>
                <a:latin typeface="Georgia" panose="02040502050405020303" pitchFamily="18" charset="0"/>
              </a:rPr>
              <a:t>Overview</a:t>
            </a:r>
          </a:p>
        </p:txBody>
      </p:sp>
      <p:pic>
        <p:nvPicPr>
          <p:cNvPr id="20" name="Picture 19" descr="Icon&#10;&#10;Description automatically generated">
            <a:extLst>
              <a:ext uri="{FF2B5EF4-FFF2-40B4-BE49-F238E27FC236}">
                <a16:creationId xmlns:a16="http://schemas.microsoft.com/office/drawing/2014/main" id="{3EFB3A14-56C8-5429-E4D5-ACC39140A2CD}"/>
              </a:ext>
            </a:extLst>
          </p:cNvPr>
          <p:cNvPicPr>
            <a:picLocks noChangeAspect="1"/>
          </p:cNvPicPr>
          <p:nvPr/>
        </p:nvPicPr>
        <p:blipFill>
          <a:blip r:embed="rId2"/>
          <a:stretch>
            <a:fillRect/>
          </a:stretch>
        </p:blipFill>
        <p:spPr>
          <a:xfrm>
            <a:off x="1250444" y="3444197"/>
            <a:ext cx="300382" cy="300382"/>
          </a:xfrm>
          <a:prstGeom prst="rect">
            <a:avLst/>
          </a:prstGeom>
        </p:spPr>
      </p:pic>
      <p:pic>
        <p:nvPicPr>
          <p:cNvPr id="21" name="Picture 20" descr="Icon&#10;&#10;Description automatically generated">
            <a:extLst>
              <a:ext uri="{FF2B5EF4-FFF2-40B4-BE49-F238E27FC236}">
                <a16:creationId xmlns:a16="http://schemas.microsoft.com/office/drawing/2014/main" id="{81336C30-706C-1091-9A57-E1CC0A7F515C}"/>
              </a:ext>
            </a:extLst>
          </p:cNvPr>
          <p:cNvPicPr>
            <a:picLocks noChangeAspect="1"/>
          </p:cNvPicPr>
          <p:nvPr/>
        </p:nvPicPr>
        <p:blipFill>
          <a:blip r:embed="rId3"/>
          <a:stretch>
            <a:fillRect/>
          </a:stretch>
        </p:blipFill>
        <p:spPr>
          <a:xfrm>
            <a:off x="858028" y="3420669"/>
            <a:ext cx="347438" cy="347438"/>
          </a:xfrm>
          <a:prstGeom prst="rect">
            <a:avLst/>
          </a:prstGeom>
        </p:spPr>
      </p:pic>
      <p:pic>
        <p:nvPicPr>
          <p:cNvPr id="23" name="Picture 22" descr="Logo, icon&#10;&#10;Description automatically generated">
            <a:extLst>
              <a:ext uri="{FF2B5EF4-FFF2-40B4-BE49-F238E27FC236}">
                <a16:creationId xmlns:a16="http://schemas.microsoft.com/office/drawing/2014/main" id="{96ADA1E6-5C75-D124-1355-A6CF4EB4A59C}"/>
              </a:ext>
            </a:extLst>
          </p:cNvPr>
          <p:cNvPicPr>
            <a:picLocks noChangeAspect="1"/>
          </p:cNvPicPr>
          <p:nvPr/>
        </p:nvPicPr>
        <p:blipFill>
          <a:blip r:embed="rId4"/>
          <a:stretch>
            <a:fillRect/>
          </a:stretch>
        </p:blipFill>
        <p:spPr>
          <a:xfrm>
            <a:off x="1595804" y="3402943"/>
            <a:ext cx="382891" cy="382891"/>
          </a:xfrm>
          <a:prstGeom prst="rect">
            <a:avLst/>
          </a:prstGeom>
        </p:spPr>
      </p:pic>
      <p:pic>
        <p:nvPicPr>
          <p:cNvPr id="24" name="Picture 23" descr="Icon&#10;&#10;Description automatically generated">
            <a:extLst>
              <a:ext uri="{FF2B5EF4-FFF2-40B4-BE49-F238E27FC236}">
                <a16:creationId xmlns:a16="http://schemas.microsoft.com/office/drawing/2014/main" id="{B84E2D34-987E-F2E2-3D66-FFFBDB7EA884}"/>
              </a:ext>
            </a:extLst>
          </p:cNvPr>
          <p:cNvPicPr>
            <a:picLocks noChangeAspect="1"/>
          </p:cNvPicPr>
          <p:nvPr/>
        </p:nvPicPr>
        <p:blipFill>
          <a:blip r:embed="rId5"/>
          <a:stretch>
            <a:fillRect/>
          </a:stretch>
        </p:blipFill>
        <p:spPr>
          <a:xfrm>
            <a:off x="494169" y="3418221"/>
            <a:ext cx="352334" cy="352334"/>
          </a:xfrm>
          <a:prstGeom prst="rect">
            <a:avLst/>
          </a:prstGeom>
        </p:spPr>
      </p:pic>
      <p:sp>
        <p:nvSpPr>
          <p:cNvPr id="27" name="TextBox 26">
            <a:extLst>
              <a:ext uri="{FF2B5EF4-FFF2-40B4-BE49-F238E27FC236}">
                <a16:creationId xmlns:a16="http://schemas.microsoft.com/office/drawing/2014/main" id="{F5507572-88DF-C662-94F5-B478FE8C9F9E}"/>
              </a:ext>
            </a:extLst>
          </p:cNvPr>
          <p:cNvSpPr txBox="1"/>
          <p:nvPr/>
        </p:nvSpPr>
        <p:spPr>
          <a:xfrm>
            <a:off x="438487" y="2524675"/>
            <a:ext cx="3302240" cy="338554"/>
          </a:xfrm>
          <a:prstGeom prst="rect">
            <a:avLst/>
          </a:prstGeom>
          <a:noFill/>
        </p:spPr>
        <p:txBody>
          <a:bodyPr wrap="square" rtlCol="0">
            <a:spAutoFit/>
          </a:bodyPr>
          <a:lstStyle/>
          <a:p>
            <a:r>
              <a:rPr lang="en-US" sz="1600" b="1">
                <a:solidFill>
                  <a:srgbClr val="38D2D5"/>
                </a:solidFill>
                <a:latin typeface="Century Gothic" panose="020B0502020202020204" pitchFamily="34" charset="0"/>
              </a:rPr>
              <a:t>speechandlanguage.org.uk</a:t>
            </a:r>
          </a:p>
        </p:txBody>
      </p:sp>
      <p:sp>
        <p:nvSpPr>
          <p:cNvPr id="15" name="TextBox 14">
            <a:extLst>
              <a:ext uri="{FF2B5EF4-FFF2-40B4-BE49-F238E27FC236}">
                <a16:creationId xmlns:a16="http://schemas.microsoft.com/office/drawing/2014/main" id="{34774DC0-D7C3-115B-1E87-DFB997ADD760}"/>
              </a:ext>
            </a:extLst>
          </p:cNvPr>
          <p:cNvSpPr txBox="1"/>
          <p:nvPr/>
        </p:nvSpPr>
        <p:spPr>
          <a:xfrm>
            <a:off x="427512" y="3013935"/>
            <a:ext cx="2840621" cy="307777"/>
          </a:xfrm>
          <a:prstGeom prst="rect">
            <a:avLst/>
          </a:prstGeom>
          <a:noFill/>
        </p:spPr>
        <p:txBody>
          <a:bodyPr wrap="square" rtlCol="0">
            <a:spAutoFit/>
          </a:bodyPr>
          <a:lstStyle/>
          <a:p>
            <a:r>
              <a:rPr lang="en-GB" sz="1400" b="1">
                <a:solidFill>
                  <a:schemeClr val="bg1"/>
                </a:solidFill>
              </a:rPr>
              <a:t>Follow us @SpeechAndLangUK</a:t>
            </a:r>
            <a:endParaRPr lang="en-US" sz="12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2419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9DECEC5-EA22-59F2-470D-8629AA17BC62}"/>
              </a:ext>
            </a:extLst>
          </p:cNvPr>
          <p:cNvSpPr>
            <a:spLocks noGrp="1"/>
          </p:cNvSpPr>
          <p:nvPr>
            <p:ph type="body" sz="quarter" idx="11"/>
          </p:nvPr>
        </p:nvSpPr>
        <p:spPr>
          <a:xfrm>
            <a:off x="2222011" y="487064"/>
            <a:ext cx="8983018" cy="740845"/>
          </a:xfrm>
        </p:spPr>
        <p:txBody>
          <a:bodyPr>
            <a:normAutofit fontScale="77500" lnSpcReduction="20000"/>
          </a:bodyPr>
          <a:lstStyle/>
          <a:p>
            <a:r>
              <a:rPr lang="en-GB" dirty="0"/>
              <a:t>Overview of focus and content of intervention</a:t>
            </a:r>
          </a:p>
        </p:txBody>
      </p:sp>
      <p:graphicFrame>
        <p:nvGraphicFramePr>
          <p:cNvPr id="5" name="Table 4">
            <a:extLst>
              <a:ext uri="{FF2B5EF4-FFF2-40B4-BE49-F238E27FC236}">
                <a16:creationId xmlns:a16="http://schemas.microsoft.com/office/drawing/2014/main" id="{2FA2AE0C-9F04-8D79-5EA7-9BAD0C3FC09D}"/>
              </a:ext>
            </a:extLst>
          </p:cNvPr>
          <p:cNvGraphicFramePr>
            <a:graphicFrameLocks noGrp="1"/>
          </p:cNvGraphicFramePr>
          <p:nvPr>
            <p:extLst>
              <p:ext uri="{D42A27DB-BD31-4B8C-83A1-F6EECF244321}">
                <p14:modId xmlns:p14="http://schemas.microsoft.com/office/powerpoint/2010/main" val="3312970456"/>
              </p:ext>
            </p:extLst>
          </p:nvPr>
        </p:nvGraphicFramePr>
        <p:xfrm>
          <a:off x="2222011" y="1227909"/>
          <a:ext cx="8983019" cy="4018979"/>
        </p:xfrm>
        <a:graphic>
          <a:graphicData uri="http://schemas.openxmlformats.org/drawingml/2006/table">
            <a:tbl>
              <a:tblPr firstRow="1" bandRow="1">
                <a:tableStyleId>{5C22544A-7EE6-4342-B048-85BDC9FD1C3A}</a:tableStyleId>
              </a:tblPr>
              <a:tblGrid>
                <a:gridCol w="3307932">
                  <a:extLst>
                    <a:ext uri="{9D8B030D-6E8A-4147-A177-3AD203B41FA5}">
                      <a16:colId xmlns:a16="http://schemas.microsoft.com/office/drawing/2014/main" val="1709918899"/>
                    </a:ext>
                  </a:extLst>
                </a:gridCol>
                <a:gridCol w="2822660">
                  <a:extLst>
                    <a:ext uri="{9D8B030D-6E8A-4147-A177-3AD203B41FA5}">
                      <a16:colId xmlns:a16="http://schemas.microsoft.com/office/drawing/2014/main" val="1957018639"/>
                    </a:ext>
                  </a:extLst>
                </a:gridCol>
                <a:gridCol w="2852427">
                  <a:extLst>
                    <a:ext uri="{9D8B030D-6E8A-4147-A177-3AD203B41FA5}">
                      <a16:colId xmlns:a16="http://schemas.microsoft.com/office/drawing/2014/main" val="2226919816"/>
                    </a:ext>
                  </a:extLst>
                </a:gridCol>
              </a:tblGrid>
              <a:tr h="791015">
                <a:tc>
                  <a:txBody>
                    <a:bodyPr/>
                    <a:lstStyle/>
                    <a:p>
                      <a:pPr algn="ctr"/>
                      <a:endParaRPr lang="en-US" b="1" dirty="0">
                        <a:solidFill>
                          <a:srgbClr val="0D0B23"/>
                        </a:solidFill>
                        <a:latin typeface="+mn-lt"/>
                      </a:endParaRPr>
                    </a:p>
                  </a:txBody>
                  <a:tcPr anchor="ctr">
                    <a:lnL w="12700" cap="flat" cmpd="sng" algn="ctr">
                      <a:solidFill>
                        <a:srgbClr val="DCDCDC"/>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D0B23"/>
                          </a:solidFill>
                          <a:latin typeface="+mn-lt"/>
                        </a:rPr>
                        <a:t>Weeks </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D0B23"/>
                          </a:solidFill>
                          <a:latin typeface="+mn-lt"/>
                        </a:rPr>
                        <a:t>Topics</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rgbClr val="DCDCDC"/>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rgbClr val="DCDCDC"/>
                      </a:solidFill>
                      <a:prstDash val="solid"/>
                      <a:round/>
                      <a:headEnd type="none" w="med" len="med"/>
                      <a:tailEnd type="none" w="med" len="med"/>
                    </a:lnB>
                    <a:solidFill>
                      <a:srgbClr val="DCDCDC"/>
                    </a:solidFill>
                  </a:tcPr>
                </a:tc>
                <a:extLst>
                  <a:ext uri="{0D108BD9-81ED-4DB2-BD59-A6C34878D82A}">
                    <a16:rowId xmlns:a16="http://schemas.microsoft.com/office/drawing/2014/main" val="2609873225"/>
                  </a:ext>
                </a:extLst>
              </a:tr>
              <a:tr h="666557">
                <a:tc>
                  <a:txBody>
                    <a:bodyPr/>
                    <a:lstStyle/>
                    <a:p>
                      <a:r>
                        <a:rPr lang="en-US" b="1" dirty="0">
                          <a:solidFill>
                            <a:srgbClr val="0D0B23"/>
                          </a:solidFill>
                          <a:latin typeface="+mn-lt"/>
                        </a:rPr>
                        <a:t>Attention and listening</a:t>
                      </a:r>
                    </a:p>
                    <a:p>
                      <a:endParaRPr lang="en-US" b="1" dirty="0">
                        <a:solidFill>
                          <a:srgbClr val="0D0B23"/>
                        </a:solidFill>
                        <a:latin typeface="+mn-lt"/>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1 and 2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Learning to Listen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rgbClr val="DCDCDC"/>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1493008"/>
                  </a:ext>
                </a:extLst>
              </a:tr>
              <a:tr h="458287">
                <a:tc>
                  <a:txBody>
                    <a:bodyPr/>
                    <a:lstStyle/>
                    <a:p>
                      <a:r>
                        <a:rPr lang="en-US" b="1" dirty="0">
                          <a:solidFill>
                            <a:srgbClr val="0D0B23"/>
                          </a:solidFill>
                          <a:latin typeface="+mn-lt"/>
                        </a:rPr>
                        <a:t>Developing vocabulary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3 and 4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Food</a:t>
                      </a:r>
                    </a:p>
                    <a:p>
                      <a:r>
                        <a:rPr lang="en-US" b="1" dirty="0">
                          <a:solidFill>
                            <a:srgbClr val="0D0B23"/>
                          </a:solidFill>
                          <a:latin typeface="+mn-lt"/>
                        </a:rPr>
                        <a:t>Big and Little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26193205"/>
                  </a:ext>
                </a:extLst>
              </a:tr>
              <a:tr h="458287">
                <a:tc>
                  <a:txBody>
                    <a:bodyPr/>
                    <a:lstStyle/>
                    <a:p>
                      <a:r>
                        <a:rPr lang="en-US" b="1" dirty="0">
                          <a:solidFill>
                            <a:srgbClr val="0D0B23"/>
                          </a:solidFill>
                          <a:latin typeface="+mn-lt"/>
                        </a:rPr>
                        <a:t>Building sentences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5 to 8</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defTabSz="457200" rtl="0" eaLnBrk="1" latinLnBrk="0" hangingPunct="1">
                        <a:buNone/>
                      </a:pPr>
                      <a:r>
                        <a:rPr lang="en-US" sz="1800" b="1" i="0" kern="1200" dirty="0">
                          <a:solidFill>
                            <a:srgbClr val="0D0B23"/>
                          </a:solidFill>
                          <a:latin typeface="+mn-lt"/>
                          <a:ea typeface="+mn-ea"/>
                          <a:cs typeface="Arial"/>
                        </a:rPr>
                        <a:t>Action words</a:t>
                      </a:r>
                    </a:p>
                    <a:p>
                      <a:pPr marL="0" indent="0" algn="l" defTabSz="457200" rtl="0" eaLnBrk="1" latinLnBrk="0" hangingPunct="1">
                        <a:buNone/>
                      </a:pPr>
                      <a:r>
                        <a:rPr lang="en-US" sz="1800" b="1" i="0" kern="1200" dirty="0">
                          <a:solidFill>
                            <a:srgbClr val="0D0B23"/>
                          </a:solidFill>
                          <a:latin typeface="+mn-lt"/>
                          <a:ea typeface="+mn-ea"/>
                          <a:cs typeface="Arial"/>
                        </a:rPr>
                        <a:t>On, under and in	</a:t>
                      </a:r>
                    </a:p>
                    <a:p>
                      <a:pPr marL="0" indent="0" algn="l" defTabSz="457200" rtl="0" eaLnBrk="1" latinLnBrk="0" hangingPunct="1">
                        <a:buNone/>
                      </a:pPr>
                      <a:r>
                        <a:rPr lang="en-US" sz="1800" b="1" i="0" kern="1200" dirty="0">
                          <a:solidFill>
                            <a:srgbClr val="0D0B23"/>
                          </a:solidFill>
                          <a:latin typeface="+mn-lt"/>
                          <a:ea typeface="+mn-ea"/>
                          <a:cs typeface="Arial"/>
                        </a:rPr>
                        <a:t>Three-key-word sentences </a:t>
                      </a:r>
                    </a:p>
                    <a:p>
                      <a:pPr marL="0" indent="0" algn="l" defTabSz="457200" rtl="0" eaLnBrk="1" latinLnBrk="0" hangingPunct="1">
                        <a:buNone/>
                      </a:pPr>
                      <a:r>
                        <a:rPr lang="en-US" sz="1800" b="1" i="0" kern="1200" dirty="0">
                          <a:solidFill>
                            <a:srgbClr val="0D0B23"/>
                          </a:solidFill>
                          <a:latin typeface="+mn-lt"/>
                          <a:ea typeface="+mn-ea"/>
                          <a:cs typeface="Arial"/>
                        </a:rPr>
                        <a:t>First, next and last</a:t>
                      </a:r>
                      <a:endParaRPr lang="en-GB" sz="1800" b="1" i="0" kern="1200" dirty="0">
                        <a:solidFill>
                          <a:srgbClr val="0D0B23"/>
                        </a:solidFill>
                        <a:latin typeface="+mn-lt"/>
                        <a:ea typeface="+mn-ea"/>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54252874"/>
                  </a:ext>
                </a:extLst>
              </a:tr>
              <a:tr h="458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D0B23"/>
                          </a:solidFill>
                          <a:latin typeface="+mn-lt"/>
                          <a:cs typeface="Arial"/>
                        </a:rPr>
                        <a:t>Having conversations</a:t>
                      </a:r>
                      <a:endParaRPr lang="en-GB" sz="1800" b="1" i="0" dirty="0">
                        <a:solidFill>
                          <a:srgbClr val="0D0B23"/>
                        </a:solidFill>
                        <a:latin typeface="+mn-lt"/>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b="1" dirty="0">
                          <a:solidFill>
                            <a:srgbClr val="0D0B23"/>
                          </a:solidFill>
                          <a:latin typeface="+mn-lt"/>
                        </a:rPr>
                        <a:t>9</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D0B23"/>
                          </a:solidFill>
                          <a:latin typeface="+mn-lt"/>
                          <a:cs typeface="Arial"/>
                        </a:rPr>
                        <a:t>Making friends</a:t>
                      </a:r>
                      <a:endParaRPr lang="en-GB" sz="1800" b="1" i="0" dirty="0">
                        <a:solidFill>
                          <a:srgbClr val="0D0B23"/>
                        </a:solidFill>
                        <a:latin typeface="+mn-lt"/>
                        <a:cs typeface="Aria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7161008"/>
                  </a:ext>
                </a:extLst>
              </a:tr>
            </a:tbl>
          </a:graphicData>
        </a:graphic>
      </p:graphicFrame>
    </p:spTree>
    <p:extLst>
      <p:ext uri="{BB962C8B-B14F-4D97-AF65-F5344CB8AC3E}">
        <p14:creationId xmlns:p14="http://schemas.microsoft.com/office/powerpoint/2010/main" val="262689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397978" cy="740845"/>
          </a:xfrm>
        </p:spPr>
        <p:txBody>
          <a:bodyPr>
            <a:normAutofit/>
          </a:bodyPr>
          <a:lstStyle/>
          <a:p>
            <a:r>
              <a:rPr lang="en-GB" dirty="0"/>
              <a:t>Early Talk Boost Tracker</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9426705" cy="4137373"/>
          </a:xfrm>
        </p:spPr>
        <p:txBody>
          <a:bodyPr/>
          <a:lstStyle/>
          <a:p>
            <a:pPr>
              <a:lnSpc>
                <a:spcPct val="150000"/>
              </a:lnSpc>
            </a:pPr>
            <a:r>
              <a:rPr lang="en-GB" sz="2000" dirty="0"/>
              <a:t>The Tracker has four sections:</a:t>
            </a:r>
          </a:p>
          <a:p>
            <a:pPr marL="342900" indent="-342900">
              <a:lnSpc>
                <a:spcPct val="150000"/>
              </a:lnSpc>
              <a:buFont typeface="Arial" panose="020B0604020202020204" pitchFamily="34" charset="0"/>
              <a:buChar char="•"/>
            </a:pPr>
            <a:r>
              <a:rPr lang="en-GB" sz="2000" dirty="0"/>
              <a:t>Attention and listening</a:t>
            </a:r>
          </a:p>
          <a:p>
            <a:pPr marL="342900" indent="-342900">
              <a:lnSpc>
                <a:spcPct val="150000"/>
              </a:lnSpc>
              <a:buFont typeface="Arial" panose="020B0604020202020204" pitchFamily="34" charset="0"/>
              <a:buChar char="•"/>
            </a:pPr>
            <a:r>
              <a:rPr lang="en-GB" sz="2000" dirty="0"/>
              <a:t>Communication: Understanding of language</a:t>
            </a:r>
          </a:p>
          <a:p>
            <a:pPr marL="342900" indent="-342900">
              <a:lnSpc>
                <a:spcPct val="150000"/>
              </a:lnSpc>
              <a:buFont typeface="Arial" panose="020B0604020202020204" pitchFamily="34" charset="0"/>
              <a:buChar char="•"/>
            </a:pPr>
            <a:r>
              <a:rPr lang="en-GB" sz="2000" dirty="0"/>
              <a:t>Communication: Speaking</a:t>
            </a:r>
          </a:p>
          <a:p>
            <a:pPr marL="342900" indent="-342900">
              <a:lnSpc>
                <a:spcPct val="150000"/>
              </a:lnSpc>
              <a:buFont typeface="Arial" panose="020B0604020202020204" pitchFamily="34" charset="0"/>
              <a:buChar char="•"/>
            </a:pPr>
            <a:r>
              <a:rPr lang="en-GB" sz="2000" dirty="0"/>
              <a:t>Personal, social and emotional skills</a:t>
            </a:r>
          </a:p>
          <a:p>
            <a:endParaRPr lang="en-GB" dirty="0"/>
          </a:p>
        </p:txBody>
      </p:sp>
      <p:pic>
        <p:nvPicPr>
          <p:cNvPr id="3" name="Picture 2">
            <a:extLst>
              <a:ext uri="{FF2B5EF4-FFF2-40B4-BE49-F238E27FC236}">
                <a16:creationId xmlns:a16="http://schemas.microsoft.com/office/drawing/2014/main" id="{5E528B92-1AB4-FBA0-6E61-DEDC3581D286}"/>
              </a:ext>
            </a:extLst>
          </p:cNvPr>
          <p:cNvPicPr>
            <a:picLocks noChangeAspect="1" noChangeArrowheads="1"/>
          </p:cNvPicPr>
          <p:nvPr/>
        </p:nvPicPr>
        <p:blipFill>
          <a:blip r:embed="rId3"/>
          <a:srcRect/>
          <a:stretch>
            <a:fillRect/>
          </a:stretch>
        </p:blipFill>
        <p:spPr bwMode="auto">
          <a:xfrm>
            <a:off x="1741002" y="4245310"/>
            <a:ext cx="2880861" cy="2624203"/>
          </a:xfrm>
          <a:prstGeom prst="rect">
            <a:avLst/>
          </a:prstGeom>
          <a:noFill/>
          <a:ln w="9525">
            <a:noFill/>
            <a:miter lim="800000"/>
            <a:headEnd/>
            <a:tailEnd/>
          </a:ln>
          <a:effectLst/>
        </p:spPr>
      </p:pic>
    </p:spTree>
    <p:extLst>
      <p:ext uri="{BB962C8B-B14F-4D97-AF65-F5344CB8AC3E}">
        <p14:creationId xmlns:p14="http://schemas.microsoft.com/office/powerpoint/2010/main" val="367628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normAutofit fontScale="77500" lnSpcReduction="20000"/>
          </a:bodyPr>
          <a:lstStyle/>
          <a:p>
            <a:r>
              <a:rPr lang="en-GB" dirty="0"/>
              <a:t>Partnership with parents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9945538" cy="4062217"/>
          </a:xfrm>
        </p:spPr>
        <p:txBody>
          <a:bodyPr>
            <a:normAutofit/>
          </a:bodyPr>
          <a:lstStyle/>
          <a:p>
            <a:pPr marL="342900" indent="-342900">
              <a:lnSpc>
                <a:spcPct val="150000"/>
              </a:lnSpc>
              <a:buFont typeface="Arial" panose="020B0604020202020204" pitchFamily="34" charset="0"/>
              <a:buChar char="•"/>
            </a:pPr>
            <a:r>
              <a:rPr lang="en-GB" sz="1800" dirty="0"/>
              <a:t>All parents will have a copy of the eight weekly Jake &amp; Tizzy story books to share at home.</a:t>
            </a:r>
          </a:p>
          <a:p>
            <a:pPr marL="342900" indent="-342900">
              <a:lnSpc>
                <a:spcPct val="150000"/>
              </a:lnSpc>
              <a:buFont typeface="Arial" panose="020B0604020202020204" pitchFamily="34" charset="0"/>
              <a:buChar char="•"/>
            </a:pPr>
            <a:r>
              <a:rPr lang="en-GB" sz="1800" dirty="0"/>
              <a:t>Parents will be invited to attend a workshop on how sharing books can help language development.</a:t>
            </a:r>
          </a:p>
          <a:p>
            <a:pPr marL="342900" indent="-342900">
              <a:lnSpc>
                <a:spcPct val="150000"/>
              </a:lnSpc>
              <a:buFont typeface="Arial" panose="020B0604020202020204" pitchFamily="34" charset="0"/>
              <a:buChar char="•"/>
            </a:pPr>
            <a:r>
              <a:rPr lang="en-GB" sz="1800" dirty="0"/>
              <a:t>These practical strategies will show parents what they can do to encourage their child’s talking.</a:t>
            </a:r>
          </a:p>
          <a:p>
            <a:endParaRPr lang="en-GB" dirty="0"/>
          </a:p>
        </p:txBody>
      </p:sp>
      <p:pic>
        <p:nvPicPr>
          <p:cNvPr id="3" name="Picture 2">
            <a:extLst>
              <a:ext uri="{FF2B5EF4-FFF2-40B4-BE49-F238E27FC236}">
                <a16:creationId xmlns:a16="http://schemas.microsoft.com/office/drawing/2014/main" id="{C104DF0D-8086-359F-E469-FD2899E6776D}"/>
              </a:ext>
            </a:extLst>
          </p:cNvPr>
          <p:cNvPicPr>
            <a:picLocks noChangeAspect="1" noChangeArrowheads="1"/>
          </p:cNvPicPr>
          <p:nvPr/>
        </p:nvPicPr>
        <p:blipFill>
          <a:blip r:embed="rId3"/>
          <a:srcRect/>
          <a:stretch>
            <a:fillRect/>
          </a:stretch>
        </p:blipFill>
        <p:spPr bwMode="auto">
          <a:xfrm>
            <a:off x="4146115" y="3918400"/>
            <a:ext cx="4251589" cy="2939600"/>
          </a:xfrm>
          <a:prstGeom prst="rect">
            <a:avLst/>
          </a:prstGeom>
          <a:noFill/>
          <a:ln w="9525">
            <a:noFill/>
            <a:miter lim="800000"/>
            <a:headEnd/>
            <a:tailEnd/>
          </a:ln>
          <a:effectLst/>
        </p:spPr>
      </p:pic>
    </p:spTree>
    <p:extLst>
      <p:ext uri="{BB962C8B-B14F-4D97-AF65-F5344CB8AC3E}">
        <p14:creationId xmlns:p14="http://schemas.microsoft.com/office/powerpoint/2010/main" val="378933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8074384" cy="740845"/>
          </a:xfrm>
        </p:spPr>
        <p:txBody>
          <a:bodyPr>
            <a:normAutofit/>
          </a:bodyPr>
          <a:lstStyle/>
          <a:p>
            <a:r>
              <a:rPr lang="en-GB" dirty="0"/>
              <a:t>3 Pilot Areas – January 2015</a:t>
            </a:r>
          </a:p>
        </p:txBody>
      </p:sp>
      <p:graphicFrame>
        <p:nvGraphicFramePr>
          <p:cNvPr id="3" name="Table 2">
            <a:extLst>
              <a:ext uri="{FF2B5EF4-FFF2-40B4-BE49-F238E27FC236}">
                <a16:creationId xmlns:a16="http://schemas.microsoft.com/office/drawing/2014/main" id="{0EDAC21A-C879-4188-6A51-7F34E5A15356}"/>
              </a:ext>
            </a:extLst>
          </p:cNvPr>
          <p:cNvGraphicFramePr>
            <a:graphicFrameLocks noGrp="1"/>
          </p:cNvGraphicFramePr>
          <p:nvPr>
            <p:extLst>
              <p:ext uri="{D42A27DB-BD31-4B8C-83A1-F6EECF244321}">
                <p14:modId xmlns:p14="http://schemas.microsoft.com/office/powerpoint/2010/main" val="87621689"/>
              </p:ext>
            </p:extLst>
          </p:nvPr>
        </p:nvGraphicFramePr>
        <p:xfrm>
          <a:off x="2222010" y="1637373"/>
          <a:ext cx="6846834" cy="2761984"/>
        </p:xfrm>
        <a:graphic>
          <a:graphicData uri="http://schemas.openxmlformats.org/drawingml/2006/table">
            <a:tbl>
              <a:tblPr firstRow="1" bandRow="1">
                <a:tableStyleId>{5C22544A-7EE6-4342-B048-85BDC9FD1C3A}</a:tableStyleId>
              </a:tblPr>
              <a:tblGrid>
                <a:gridCol w="1626124">
                  <a:extLst>
                    <a:ext uri="{9D8B030D-6E8A-4147-A177-3AD203B41FA5}">
                      <a16:colId xmlns:a16="http://schemas.microsoft.com/office/drawing/2014/main" val="20000"/>
                    </a:ext>
                  </a:extLst>
                </a:gridCol>
                <a:gridCol w="5220710">
                  <a:extLst>
                    <a:ext uri="{9D8B030D-6E8A-4147-A177-3AD203B41FA5}">
                      <a16:colId xmlns:a16="http://schemas.microsoft.com/office/drawing/2014/main" val="20001"/>
                    </a:ext>
                  </a:extLst>
                </a:gridCol>
              </a:tblGrid>
              <a:tr h="933184">
                <a:tc>
                  <a:txBody>
                    <a:bodyPr/>
                    <a:lstStyle/>
                    <a:p>
                      <a:r>
                        <a:rPr lang="en-GB" b="1" dirty="0">
                          <a:solidFill>
                            <a:srgbClr val="0D0B23"/>
                          </a:solidFill>
                          <a:latin typeface="Arial" pitchFamily="34" charset="0"/>
                          <a:cs typeface="Arial" pitchFamily="34" charset="0"/>
                        </a:rPr>
                        <a:t>Sunderland</a:t>
                      </a: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8 Nursery Settings</a:t>
                      </a: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4098">
                <a:tc>
                  <a:txBody>
                    <a:bodyPr/>
                    <a:lstStyle/>
                    <a:p>
                      <a:r>
                        <a:rPr lang="en-GB" b="1" dirty="0">
                          <a:solidFill>
                            <a:srgbClr val="0D0B23"/>
                          </a:solidFill>
                          <a:latin typeface="Arial" pitchFamily="34" charset="0"/>
                          <a:cs typeface="Arial" pitchFamily="34" charset="0"/>
                        </a:rPr>
                        <a:t>St Helens</a:t>
                      </a: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8 Nursery Settings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3671">
                <a:tc>
                  <a:txBody>
                    <a:bodyPr/>
                    <a:lstStyle/>
                    <a:p>
                      <a:r>
                        <a:rPr lang="en-GB" b="1" dirty="0">
                          <a:solidFill>
                            <a:srgbClr val="0D0B23"/>
                          </a:solidFill>
                          <a:latin typeface="Arial" pitchFamily="34" charset="0"/>
                          <a:cs typeface="Arial" pitchFamily="34" charset="0"/>
                        </a:rPr>
                        <a:t>London</a:t>
                      </a:r>
                      <a:r>
                        <a:rPr lang="en-GB" b="1" baseline="0" dirty="0">
                          <a:solidFill>
                            <a:srgbClr val="0D0B23"/>
                          </a:solidFill>
                          <a:latin typeface="Arial" pitchFamily="34" charset="0"/>
                          <a:cs typeface="Arial" pitchFamily="34" charset="0"/>
                        </a:rPr>
                        <a:t> Area</a:t>
                      </a: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cap="none" normalizeH="0" baseline="0" dirty="0">
                          <a:ln>
                            <a:noFill/>
                          </a:ln>
                          <a:solidFill>
                            <a:srgbClr val="0D0B23"/>
                          </a:solidFill>
                          <a:effectLst/>
                          <a:latin typeface="Arial" pitchFamily="34" charset="0"/>
                          <a:ea typeface="MS PGothic" charset="0"/>
                          <a:cs typeface="Arial" pitchFamily="34" charset="0"/>
                        </a:rPr>
                        <a:t>7 Nursery Settings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solidFill>
                          <a:srgbClr val="0D0B23"/>
                        </a:solidFill>
                        <a:latin typeface="Arial" pitchFamily="34" charset="0"/>
                        <a:cs typeface="Arial" pitchFamily="34" charset="0"/>
                      </a:endParaRPr>
                    </a:p>
                  </a:txBody>
                  <a:tcPr>
                    <a:lnL w="76200" cap="flat" cmpd="sng" algn="ctr">
                      <a:solidFill>
                        <a:srgbClr val="38D2D5"/>
                      </a:solidFill>
                      <a:prstDash val="solid"/>
                      <a:round/>
                      <a:headEnd type="none" w="med" len="med"/>
                      <a:tailEnd type="none" w="med" len="med"/>
                    </a:lnL>
                    <a:lnR w="76200" cap="flat" cmpd="sng" algn="ctr">
                      <a:solidFill>
                        <a:srgbClr val="38D2D5"/>
                      </a:solidFill>
                      <a:prstDash val="solid"/>
                      <a:round/>
                      <a:headEnd type="none" w="med" len="med"/>
                      <a:tailEnd type="none" w="med" len="med"/>
                    </a:lnR>
                    <a:lnT w="76200" cap="flat" cmpd="sng" algn="ctr">
                      <a:solidFill>
                        <a:srgbClr val="38D2D5"/>
                      </a:solidFill>
                      <a:prstDash val="solid"/>
                      <a:round/>
                      <a:headEnd type="none" w="med" len="med"/>
                      <a:tailEnd type="none" w="med" len="med"/>
                    </a:lnT>
                    <a:lnB w="76200" cap="flat" cmpd="sng" algn="ctr">
                      <a:solidFill>
                        <a:srgbClr val="38D2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612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lstStyle/>
          <a:p>
            <a:r>
              <a:rPr lang="en-GB" dirty="0"/>
              <a:t>Outcomes </a:t>
            </a:r>
          </a:p>
        </p:txBody>
      </p:sp>
      <p:sp>
        <p:nvSpPr>
          <p:cNvPr id="13" name="Rectangle: Rounded Corners 12">
            <a:extLst>
              <a:ext uri="{FF2B5EF4-FFF2-40B4-BE49-F238E27FC236}">
                <a16:creationId xmlns:a16="http://schemas.microsoft.com/office/drawing/2014/main" id="{E920806C-2156-6A9F-33AB-A241A6079D75}"/>
              </a:ext>
            </a:extLst>
          </p:cNvPr>
          <p:cNvSpPr/>
          <p:nvPr/>
        </p:nvSpPr>
        <p:spPr>
          <a:xfrm>
            <a:off x="2222011"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EYPs</a:t>
            </a:r>
          </a:p>
          <a:p>
            <a:pPr marL="285750" lvl="0" indent="-285750">
              <a:buFont typeface="Arial" panose="020B0604020202020204" pitchFamily="34" charset="0"/>
              <a:buChar char="•"/>
            </a:pPr>
            <a:r>
              <a:rPr lang="en-GB" sz="1800" dirty="0">
                <a:solidFill>
                  <a:srgbClr val="0D0B23"/>
                </a:solidFill>
                <a:ea typeface="Calibri"/>
                <a:cs typeface="Times New Roman"/>
              </a:rPr>
              <a:t>Knowing about / supporting SLC</a:t>
            </a:r>
            <a:endParaRPr lang="en-GB" sz="1800" dirty="0">
              <a:solidFill>
                <a:srgbClr val="0D0B23"/>
              </a:solidFill>
            </a:endParaRPr>
          </a:p>
          <a:p>
            <a:pPr marL="285750" lvl="0" indent="-285750">
              <a:buFont typeface="Arial" panose="020B0604020202020204" pitchFamily="34" charset="0"/>
              <a:buChar char="•"/>
            </a:pPr>
            <a:r>
              <a:rPr lang="en-GB" sz="1800" dirty="0">
                <a:solidFill>
                  <a:srgbClr val="0D0B23"/>
                </a:solidFill>
                <a:ea typeface="Calibri"/>
                <a:cs typeface="Times New Roman"/>
              </a:rPr>
              <a:t>Identifying SLCN </a:t>
            </a:r>
          </a:p>
          <a:p>
            <a:pPr marL="285750" lvl="0" indent="-285750">
              <a:buFont typeface="Arial" panose="020B0604020202020204" pitchFamily="34" charset="0"/>
              <a:buChar char="•"/>
            </a:pPr>
            <a:r>
              <a:rPr lang="en-GB" sz="1800" dirty="0">
                <a:solidFill>
                  <a:srgbClr val="0D0B23"/>
                </a:solidFill>
                <a:ea typeface="Calibri"/>
                <a:cs typeface="Times New Roman"/>
              </a:rPr>
              <a:t>Having strategies to use </a:t>
            </a:r>
          </a:p>
        </p:txBody>
      </p:sp>
      <p:sp>
        <p:nvSpPr>
          <p:cNvPr id="14" name="Rectangle: Rounded Corners 13">
            <a:extLst>
              <a:ext uri="{FF2B5EF4-FFF2-40B4-BE49-F238E27FC236}">
                <a16:creationId xmlns:a16="http://schemas.microsoft.com/office/drawing/2014/main" id="{73D51BE1-D1A7-D5F6-4235-4BC36B10CC4D}"/>
              </a:ext>
            </a:extLst>
          </p:cNvPr>
          <p:cNvSpPr/>
          <p:nvPr/>
        </p:nvSpPr>
        <p:spPr>
          <a:xfrm>
            <a:off x="5551117"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Children</a:t>
            </a:r>
          </a:p>
          <a:p>
            <a:pPr marL="285750" lvl="0" indent="-285750">
              <a:buFont typeface="Arial" panose="020B0604020202020204" pitchFamily="34" charset="0"/>
              <a:buChar char="•"/>
            </a:pPr>
            <a:r>
              <a:rPr lang="en-GB" dirty="0">
                <a:solidFill>
                  <a:srgbClr val="0D0B23"/>
                </a:solidFill>
              </a:rPr>
              <a:t>improved language and communication skills</a:t>
            </a:r>
          </a:p>
        </p:txBody>
      </p:sp>
      <p:sp>
        <p:nvSpPr>
          <p:cNvPr id="15" name="Rectangle: Rounded Corners 14">
            <a:extLst>
              <a:ext uri="{FF2B5EF4-FFF2-40B4-BE49-F238E27FC236}">
                <a16:creationId xmlns:a16="http://schemas.microsoft.com/office/drawing/2014/main" id="{8C8520FC-BE4C-8DD4-196A-41C7A0C90D2B}"/>
              </a:ext>
            </a:extLst>
          </p:cNvPr>
          <p:cNvSpPr/>
          <p:nvPr/>
        </p:nvSpPr>
        <p:spPr>
          <a:xfrm>
            <a:off x="8880223" y="1707438"/>
            <a:ext cx="3219189" cy="2855934"/>
          </a:xfrm>
          <a:prstGeom prst="roundRect">
            <a:avLst/>
          </a:prstGeom>
          <a:solidFill>
            <a:srgbClr val="DCDCDC"/>
          </a:solidFill>
          <a:ln w="76200">
            <a:solidFill>
              <a:srgbClr val="38D2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rgbClr val="0D0B23"/>
                </a:solidFill>
              </a:rPr>
              <a:t>Parents</a:t>
            </a:r>
          </a:p>
          <a:p>
            <a:pPr marL="342900" lvl="0" indent="-342900">
              <a:buFont typeface="Arial" panose="020B0604020202020204" pitchFamily="34" charset="0"/>
              <a:buChar char="•"/>
            </a:pPr>
            <a:r>
              <a:rPr lang="en-GB" dirty="0">
                <a:solidFill>
                  <a:srgbClr val="0D0B23"/>
                </a:solidFill>
              </a:rPr>
              <a:t>know how to support child’s SLC</a:t>
            </a:r>
          </a:p>
          <a:p>
            <a:pPr marL="342900" lvl="0" indent="-342900">
              <a:buFont typeface="Arial" panose="020B0604020202020204" pitchFamily="34" charset="0"/>
              <a:buChar char="•"/>
            </a:pPr>
            <a:r>
              <a:rPr lang="en-GB" dirty="0">
                <a:solidFill>
                  <a:srgbClr val="0D0B23"/>
                </a:solidFill>
              </a:rPr>
              <a:t>Identify an improvement in child’s  SLC</a:t>
            </a:r>
          </a:p>
        </p:txBody>
      </p:sp>
    </p:spTree>
    <p:extLst>
      <p:ext uri="{BB962C8B-B14F-4D97-AF65-F5344CB8AC3E}">
        <p14:creationId xmlns:p14="http://schemas.microsoft.com/office/powerpoint/2010/main" val="199299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870824" cy="740845"/>
          </a:xfrm>
        </p:spPr>
        <p:txBody>
          <a:bodyPr/>
          <a:lstStyle/>
          <a:p>
            <a:r>
              <a:rPr lang="en-GB" dirty="0"/>
              <a:t>Evaluation Process</a:t>
            </a:r>
          </a:p>
        </p:txBody>
      </p:sp>
      <p:graphicFrame>
        <p:nvGraphicFramePr>
          <p:cNvPr id="3" name="Content Placeholder 3">
            <a:extLst>
              <a:ext uri="{FF2B5EF4-FFF2-40B4-BE49-F238E27FC236}">
                <a16:creationId xmlns:a16="http://schemas.microsoft.com/office/drawing/2014/main" id="{D5FA39D6-4F68-B5CE-17BE-0AA286BA9C7A}"/>
              </a:ext>
            </a:extLst>
          </p:cNvPr>
          <p:cNvGraphicFramePr>
            <a:graphicFrameLocks/>
          </p:cNvGraphicFramePr>
          <p:nvPr>
            <p:extLst>
              <p:ext uri="{D42A27DB-BD31-4B8C-83A1-F6EECF244321}">
                <p14:modId xmlns:p14="http://schemas.microsoft.com/office/powerpoint/2010/main" val="2423277077"/>
              </p:ext>
            </p:extLst>
          </p:nvPr>
        </p:nvGraphicFramePr>
        <p:xfrm>
          <a:off x="2222011" y="1248453"/>
          <a:ext cx="9389615" cy="4002886"/>
        </p:xfrm>
        <a:graphic>
          <a:graphicData uri="http://schemas.openxmlformats.org/drawingml/2006/table">
            <a:tbl>
              <a:tblPr firstRow="1" bandRow="1">
                <a:tableStyleId>{5C22544A-7EE6-4342-B048-85BDC9FD1C3A}</a:tableStyleId>
              </a:tblPr>
              <a:tblGrid>
                <a:gridCol w="3555567">
                  <a:extLst>
                    <a:ext uri="{9D8B030D-6E8A-4147-A177-3AD203B41FA5}">
                      <a16:colId xmlns:a16="http://schemas.microsoft.com/office/drawing/2014/main" val="20000"/>
                    </a:ext>
                  </a:extLst>
                </a:gridCol>
                <a:gridCol w="3248587">
                  <a:extLst>
                    <a:ext uri="{9D8B030D-6E8A-4147-A177-3AD203B41FA5}">
                      <a16:colId xmlns:a16="http://schemas.microsoft.com/office/drawing/2014/main" val="20001"/>
                    </a:ext>
                  </a:extLst>
                </a:gridCol>
                <a:gridCol w="2585461">
                  <a:extLst>
                    <a:ext uri="{9D8B030D-6E8A-4147-A177-3AD203B41FA5}">
                      <a16:colId xmlns:a16="http://schemas.microsoft.com/office/drawing/2014/main" val="20002"/>
                    </a:ext>
                  </a:extLst>
                </a:gridCol>
              </a:tblGrid>
              <a:tr h="316336">
                <a:tc>
                  <a:txBody>
                    <a:bodyPr/>
                    <a:lstStyle/>
                    <a:p>
                      <a:r>
                        <a:rPr lang="en-GB" sz="2000" b="1" dirty="0">
                          <a:solidFill>
                            <a:srgbClr val="0D0B23"/>
                          </a:solidFill>
                          <a:latin typeface="Century Gothic" panose="020B0502020202020204" pitchFamily="34" charset="0"/>
                          <a:cs typeface="Arial" pitchFamily="34" charset="0"/>
                        </a:rPr>
                        <a:t>Assessment</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tc>
                  <a:txBody>
                    <a:bodyPr/>
                    <a:lstStyle/>
                    <a:p>
                      <a:r>
                        <a:rPr lang="en-GB" sz="2000" b="1" dirty="0">
                          <a:solidFill>
                            <a:srgbClr val="0D0B23"/>
                          </a:solidFill>
                          <a:latin typeface="Century Gothic" panose="020B0502020202020204" pitchFamily="34" charset="0"/>
                          <a:cs typeface="Arial" pitchFamily="34" charset="0"/>
                        </a:rPr>
                        <a:t>Who administers</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tc>
                  <a:txBody>
                    <a:bodyPr/>
                    <a:lstStyle/>
                    <a:p>
                      <a:r>
                        <a:rPr lang="en-GB" sz="2000" b="1" dirty="0">
                          <a:solidFill>
                            <a:srgbClr val="0D0B23"/>
                          </a:solidFill>
                          <a:latin typeface="Century Gothic" panose="020B0502020202020204" pitchFamily="34" charset="0"/>
                          <a:cs typeface="Arial" pitchFamily="34" charset="0"/>
                        </a:rPr>
                        <a:t>When</a:t>
                      </a:r>
                    </a:p>
                  </a:txBody>
                  <a:tcPr>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solidFill>
                      <a:srgbClr val="DCDCDC"/>
                    </a:solidFill>
                  </a:tcPr>
                </a:tc>
                <a:extLst>
                  <a:ext uri="{0D108BD9-81ED-4DB2-BD59-A6C34878D82A}">
                    <a16:rowId xmlns:a16="http://schemas.microsoft.com/office/drawing/2014/main" val="10000"/>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PLS- 4</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Evaluation Assistant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1"/>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Parent Rating Scale</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Evaluation Assistant with parent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2"/>
                  </a:ext>
                </a:extLst>
              </a:tr>
              <a:tr h="380597">
                <a:tc>
                  <a:txBody>
                    <a:bodyPr/>
                    <a:lstStyle/>
                    <a:p>
                      <a:pPr marL="0" marR="0">
                        <a:lnSpc>
                          <a:spcPct val="115000"/>
                        </a:lnSpc>
                        <a:spcBef>
                          <a:spcPts val="0"/>
                        </a:spcBef>
                        <a:spcAft>
                          <a:spcPts val="1000"/>
                        </a:spcAft>
                      </a:pPr>
                      <a:r>
                        <a:rPr lang="en-GB" sz="1600" b="1" dirty="0" err="1">
                          <a:latin typeface="Century Gothic" panose="020B0502020202020204" pitchFamily="34" charset="0"/>
                          <a:ea typeface="Calibri"/>
                          <a:cs typeface="Arial" pitchFamily="34" charset="0"/>
                        </a:rPr>
                        <a:t>Ferre</a:t>
                      </a:r>
                      <a:r>
                        <a:rPr lang="en-GB" sz="1600" b="1" dirty="0">
                          <a:latin typeface="Century Gothic" panose="020B0502020202020204" pitchFamily="34" charset="0"/>
                          <a:ea typeface="Calibri"/>
                          <a:cs typeface="Arial" pitchFamily="34" charset="0"/>
                        </a:rPr>
                        <a:t> </a:t>
                      </a:r>
                      <a:r>
                        <a:rPr lang="en-GB" sz="1600" b="1" dirty="0" err="1">
                          <a:latin typeface="Century Gothic" panose="020B0502020202020204" pitchFamily="34" charset="0"/>
                          <a:ea typeface="Calibri"/>
                          <a:cs typeface="Arial" pitchFamily="34" charset="0"/>
                        </a:rPr>
                        <a:t>Laevers</a:t>
                      </a:r>
                      <a:r>
                        <a:rPr lang="en-GB" sz="1600" b="1" dirty="0">
                          <a:latin typeface="Century Gothic" panose="020B0502020202020204" pitchFamily="34" charset="0"/>
                          <a:ea typeface="Calibri"/>
                          <a:cs typeface="Arial" pitchFamily="34" charset="0"/>
                        </a:rPr>
                        <a:t> checklist</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T1; T2</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3"/>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ETB Selection Tool</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T1; T2; T3</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4"/>
                  </a:ext>
                </a:extLst>
              </a:tr>
              <a:tr h="380597">
                <a:tc>
                  <a:txBody>
                    <a:bodyPr/>
                    <a:lstStyle/>
                    <a:p>
                      <a:pPr marL="0" marR="0">
                        <a:lnSpc>
                          <a:spcPct val="115000"/>
                        </a:lnSpc>
                        <a:spcBef>
                          <a:spcPts val="0"/>
                        </a:spcBef>
                        <a:spcAft>
                          <a:spcPts val="1000"/>
                        </a:spcAft>
                      </a:pPr>
                      <a:r>
                        <a:rPr lang="en-GB" sz="1600" b="1">
                          <a:latin typeface="Century Gothic" panose="020B0502020202020204" pitchFamily="34" charset="0"/>
                          <a:ea typeface="Calibri"/>
                          <a:cs typeface="Arial" pitchFamily="34" charset="0"/>
                        </a:rPr>
                        <a:t>Child rating scale</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Early Years practitioner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endParaRPr lang="en-GB" sz="1600" b="1" dirty="0">
                        <a:latin typeface="Century Gothic" panose="020B0502020202020204" pitchFamily="34" charset="0"/>
                        <a:ea typeface="Calibri"/>
                        <a:cs typeface="Arial" pitchFamily="34" charset="0"/>
                      </a:endParaRP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5"/>
                  </a:ext>
                </a:extLst>
              </a:tr>
              <a:tr h="767525">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Staff Outcome  Measures –  (Questionnaire pre training and post intervention delivery)</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T1; T2</a:t>
                      </a:r>
                    </a:p>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Waiting and active settings</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6"/>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Quality audit parent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Following parent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7"/>
                  </a:ext>
                </a:extLst>
              </a:tr>
              <a:tr h="380597">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Quality audit of staff training</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Paper version - CA</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GB" sz="1600" b="1" dirty="0">
                          <a:latin typeface="Century Gothic" panose="020B0502020202020204" pitchFamily="34" charset="0"/>
                          <a:ea typeface="Calibri"/>
                          <a:cs typeface="Arial" pitchFamily="34" charset="0"/>
                        </a:rPr>
                        <a:t>Following staff training </a:t>
                      </a:r>
                    </a:p>
                  </a:txBody>
                  <a:tcPr marL="68580" marR="68580" marT="0" marB="0">
                    <a:lnL w="28575" cap="flat" cmpd="sng" algn="ctr">
                      <a:solidFill>
                        <a:srgbClr val="38D2D5"/>
                      </a:solidFill>
                      <a:prstDash val="solid"/>
                      <a:round/>
                      <a:headEnd type="none" w="med" len="med"/>
                      <a:tailEnd type="none" w="med" len="med"/>
                    </a:lnL>
                    <a:lnR w="28575" cap="flat" cmpd="sng" algn="ctr">
                      <a:solidFill>
                        <a:srgbClr val="38D2D5"/>
                      </a:solidFill>
                      <a:prstDash val="solid"/>
                      <a:round/>
                      <a:headEnd type="none" w="med" len="med"/>
                      <a:tailEnd type="none" w="med" len="med"/>
                    </a:lnR>
                    <a:lnT w="28575" cap="flat" cmpd="sng" algn="ctr">
                      <a:solidFill>
                        <a:srgbClr val="38D2D5"/>
                      </a:solidFill>
                      <a:prstDash val="solid"/>
                      <a:round/>
                      <a:headEnd type="none" w="med" len="med"/>
                      <a:tailEnd type="none" w="med" len="med"/>
                    </a:lnT>
                    <a:lnB w="28575" cap="flat" cmpd="sng" algn="ctr">
                      <a:solidFill>
                        <a:srgbClr val="38D2D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372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5782121" cy="740845"/>
          </a:xfrm>
        </p:spPr>
        <p:txBody>
          <a:bodyPr/>
          <a:lstStyle/>
          <a:p>
            <a:r>
              <a:rPr lang="en-GB" dirty="0"/>
              <a:t>Initial Findings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5"/>
            <a:ext cx="4378716" cy="4400420"/>
          </a:xfrm>
        </p:spPr>
        <p:txBody>
          <a:bodyPr>
            <a:normAutofit/>
          </a:bodyPr>
          <a:lstStyle/>
          <a:p>
            <a:pPr algn="just">
              <a:lnSpc>
                <a:spcPct val="150000"/>
              </a:lnSpc>
            </a:pPr>
            <a:r>
              <a:rPr lang="en-GB" sz="1800" dirty="0"/>
              <a:t>After Early Talk Boost, children make statistically significant progress in their early language. On average they make 6 months progress after a nine week intervention helping them to catch up with other children their age. This is twice the amount of progress of children not having the intervention.</a:t>
            </a:r>
          </a:p>
          <a:p>
            <a:endParaRPr lang="en-GB" dirty="0"/>
          </a:p>
        </p:txBody>
      </p:sp>
      <p:pic>
        <p:nvPicPr>
          <p:cNvPr id="3" name="Picture 2">
            <a:extLst>
              <a:ext uri="{FF2B5EF4-FFF2-40B4-BE49-F238E27FC236}">
                <a16:creationId xmlns:a16="http://schemas.microsoft.com/office/drawing/2014/main" id="{ED663F20-C4BB-CB12-C71E-745961E2B0FD}"/>
              </a:ext>
            </a:extLst>
          </p:cNvPr>
          <p:cNvPicPr>
            <a:picLocks noChangeAspect="1" noChangeArrowheads="1"/>
          </p:cNvPicPr>
          <p:nvPr/>
        </p:nvPicPr>
        <p:blipFill>
          <a:blip r:embed="rId2"/>
          <a:srcRect/>
          <a:stretch>
            <a:fillRect/>
          </a:stretch>
        </p:blipFill>
        <p:spPr bwMode="auto">
          <a:xfrm flipH="1">
            <a:off x="6789106" y="3156559"/>
            <a:ext cx="2101436" cy="3565860"/>
          </a:xfrm>
          <a:prstGeom prst="rect">
            <a:avLst/>
          </a:prstGeom>
          <a:noFill/>
          <a:ln w="9525">
            <a:noFill/>
            <a:miter lim="800000"/>
            <a:headEnd/>
            <a:tailEnd/>
          </a:ln>
          <a:effectLst/>
        </p:spPr>
      </p:pic>
    </p:spTree>
    <p:extLst>
      <p:ext uri="{BB962C8B-B14F-4D97-AF65-F5344CB8AC3E}">
        <p14:creationId xmlns:p14="http://schemas.microsoft.com/office/powerpoint/2010/main" val="261983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8349956" cy="740845"/>
          </a:xfrm>
        </p:spPr>
        <p:txBody>
          <a:bodyPr>
            <a:normAutofit fontScale="70000" lnSpcReduction="20000"/>
          </a:bodyPr>
          <a:lstStyle/>
          <a:p>
            <a:r>
              <a:rPr lang="en-GB" dirty="0"/>
              <a:t>Parent’s rating of their child’s communication skills</a:t>
            </a:r>
          </a:p>
        </p:txBody>
      </p:sp>
      <p:graphicFrame>
        <p:nvGraphicFramePr>
          <p:cNvPr id="3" name="Content Placeholder 5">
            <a:extLst>
              <a:ext uri="{FF2B5EF4-FFF2-40B4-BE49-F238E27FC236}">
                <a16:creationId xmlns:a16="http://schemas.microsoft.com/office/drawing/2014/main" id="{5738199C-D6DC-06E4-19A7-0E0049FC65C0}"/>
              </a:ext>
            </a:extLst>
          </p:cNvPr>
          <p:cNvGraphicFramePr>
            <a:graphicFrameLocks/>
          </p:cNvGraphicFramePr>
          <p:nvPr>
            <p:extLst>
              <p:ext uri="{D42A27DB-BD31-4B8C-83A1-F6EECF244321}">
                <p14:modId xmlns:p14="http://schemas.microsoft.com/office/powerpoint/2010/main" val="2009180621"/>
              </p:ext>
            </p:extLst>
          </p:nvPr>
        </p:nvGraphicFramePr>
        <p:xfrm>
          <a:off x="2222011" y="1407743"/>
          <a:ext cx="9239303" cy="3865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86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lstStyle/>
          <a:p>
            <a:r>
              <a:rPr lang="en-GB" dirty="0"/>
              <a:t>Children’s Voice</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6420459" cy="5202085"/>
          </a:xfrm>
        </p:spPr>
        <p:txBody>
          <a:bodyPr>
            <a:normAutofit/>
          </a:bodyPr>
          <a:lstStyle/>
          <a:p>
            <a:r>
              <a:rPr lang="en-GB" sz="1600" b="1" dirty="0"/>
              <a:t>Key summaries from child voice data</a:t>
            </a:r>
          </a:p>
          <a:p>
            <a:r>
              <a:rPr lang="en-GB" b="1" dirty="0"/>
              <a:t>After the intervention:</a:t>
            </a:r>
          </a:p>
          <a:p>
            <a:pPr marL="285750" indent="-285750">
              <a:lnSpc>
                <a:spcPct val="120000"/>
              </a:lnSpc>
              <a:buFont typeface="Arial" panose="020B0604020202020204" pitchFamily="34" charset="0"/>
              <a:buChar char="•"/>
            </a:pPr>
            <a:r>
              <a:rPr lang="en-GB" dirty="0"/>
              <a:t>28% more children said they were happy when they went to nursery. </a:t>
            </a:r>
          </a:p>
          <a:p>
            <a:pPr marL="285750" indent="-285750">
              <a:lnSpc>
                <a:spcPct val="120000"/>
              </a:lnSpc>
              <a:buFont typeface="Arial" panose="020B0604020202020204" pitchFamily="34" charset="0"/>
              <a:buChar char="•"/>
            </a:pPr>
            <a:r>
              <a:rPr lang="en-GB" dirty="0"/>
              <a:t>42% more children said that they were good at talking with their friends. </a:t>
            </a:r>
          </a:p>
          <a:p>
            <a:pPr marL="285750" indent="-285750">
              <a:lnSpc>
                <a:spcPct val="120000"/>
              </a:lnSpc>
              <a:buFont typeface="Arial" panose="020B0604020202020204" pitchFamily="34" charset="0"/>
              <a:buChar char="•"/>
            </a:pPr>
            <a:r>
              <a:rPr lang="en-GB" dirty="0"/>
              <a:t>27% more children said that they could listen when their teacher/keyworker was speaking. </a:t>
            </a:r>
          </a:p>
          <a:p>
            <a:pPr marL="285750" indent="-285750">
              <a:lnSpc>
                <a:spcPct val="120000"/>
              </a:lnSpc>
              <a:buFont typeface="Arial" panose="020B0604020202020204" pitchFamily="34" charset="0"/>
              <a:buChar char="•"/>
            </a:pPr>
            <a:r>
              <a:rPr lang="en-GB" dirty="0"/>
              <a:t>80% children said that they were happy telling stories (60% before).</a:t>
            </a:r>
          </a:p>
          <a:p>
            <a:pPr marL="285750" indent="-285750">
              <a:lnSpc>
                <a:spcPct val="120000"/>
              </a:lnSpc>
              <a:buFont typeface="Arial" panose="020B0604020202020204" pitchFamily="34" charset="0"/>
              <a:buChar char="•"/>
            </a:pPr>
            <a:r>
              <a:rPr lang="en-GB" dirty="0"/>
              <a:t>Numbers of children who felt sad about their communication skills in a number of areas decreased. </a:t>
            </a:r>
          </a:p>
          <a:p>
            <a:pPr marL="285750" indent="-285750">
              <a:lnSpc>
                <a:spcPct val="120000"/>
              </a:lnSpc>
              <a:buFont typeface="Arial" panose="020B0604020202020204" pitchFamily="34" charset="0"/>
              <a:buChar char="•"/>
            </a:pPr>
            <a:r>
              <a:rPr lang="en-GB" dirty="0"/>
              <a:t>40% more children were able to complete the child voice questionnaire after the intervention. </a:t>
            </a:r>
          </a:p>
          <a:p>
            <a:pPr marL="285750" indent="-285750">
              <a:lnSpc>
                <a:spcPct val="120000"/>
              </a:lnSpc>
              <a:buFont typeface="Arial" panose="020B0604020202020204" pitchFamily="34" charset="0"/>
              <a:buChar char="•"/>
            </a:pPr>
            <a:r>
              <a:rPr lang="en-GB" dirty="0"/>
              <a:t>Samples of children's speech showed an increase in MLU (the number of words they used)  and complexity of sentence structure. </a:t>
            </a:r>
          </a:p>
          <a:p>
            <a:endParaRPr lang="en-GB" dirty="0"/>
          </a:p>
        </p:txBody>
      </p:sp>
      <p:pic>
        <p:nvPicPr>
          <p:cNvPr id="3" name="Picture 7">
            <a:extLst>
              <a:ext uri="{FF2B5EF4-FFF2-40B4-BE49-F238E27FC236}">
                <a16:creationId xmlns:a16="http://schemas.microsoft.com/office/drawing/2014/main" id="{366F844A-578C-1A4D-3B65-C4E81BD9D648}"/>
              </a:ext>
            </a:extLst>
          </p:cNvPr>
          <p:cNvPicPr>
            <a:picLocks noChangeAspect="1" noChangeArrowheads="1"/>
          </p:cNvPicPr>
          <p:nvPr/>
        </p:nvPicPr>
        <p:blipFill>
          <a:blip r:embed="rId3"/>
          <a:srcRect/>
          <a:stretch>
            <a:fillRect/>
          </a:stretch>
        </p:blipFill>
        <p:spPr bwMode="auto">
          <a:xfrm>
            <a:off x="9065011" y="2054270"/>
            <a:ext cx="2302297" cy="3201418"/>
          </a:xfrm>
          <a:prstGeom prst="rect">
            <a:avLst/>
          </a:prstGeom>
          <a:noFill/>
          <a:ln w="9525">
            <a:noFill/>
            <a:miter lim="800000"/>
            <a:headEnd/>
            <a:tailEnd/>
          </a:ln>
          <a:effectLst/>
        </p:spPr>
      </p:pic>
    </p:spTree>
    <p:extLst>
      <p:ext uri="{BB962C8B-B14F-4D97-AF65-F5344CB8AC3E}">
        <p14:creationId xmlns:p14="http://schemas.microsoft.com/office/powerpoint/2010/main" val="318765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1" y="487064"/>
            <a:ext cx="7185036" cy="740845"/>
          </a:xfrm>
        </p:spPr>
        <p:txBody>
          <a:bodyPr>
            <a:normAutofit/>
          </a:bodyPr>
          <a:lstStyle/>
          <a:p>
            <a:r>
              <a:rPr lang="en-GB" dirty="0"/>
              <a:t>Staff Outcome Measures</a:t>
            </a:r>
          </a:p>
        </p:txBody>
      </p:sp>
      <p:graphicFrame>
        <p:nvGraphicFramePr>
          <p:cNvPr id="3" name="Content Placeholder 4">
            <a:extLst>
              <a:ext uri="{FF2B5EF4-FFF2-40B4-BE49-F238E27FC236}">
                <a16:creationId xmlns:a16="http://schemas.microsoft.com/office/drawing/2014/main" id="{2F698192-242B-255C-62A0-EBF2EE29B1D8}"/>
              </a:ext>
            </a:extLst>
          </p:cNvPr>
          <p:cNvGraphicFramePr>
            <a:graphicFrameLocks/>
          </p:cNvGraphicFramePr>
          <p:nvPr>
            <p:extLst>
              <p:ext uri="{D42A27DB-BD31-4B8C-83A1-F6EECF244321}">
                <p14:modId xmlns:p14="http://schemas.microsoft.com/office/powerpoint/2010/main" val="138551052"/>
              </p:ext>
            </p:extLst>
          </p:nvPr>
        </p:nvGraphicFramePr>
        <p:xfrm>
          <a:off x="2222010" y="1540702"/>
          <a:ext cx="9276883" cy="37077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9A98D2-1EA7-366B-471D-042C5A593584}"/>
              </a:ext>
            </a:extLst>
          </p:cNvPr>
          <p:cNvSpPr txBox="1"/>
          <p:nvPr/>
        </p:nvSpPr>
        <p:spPr>
          <a:xfrm>
            <a:off x="2222009" y="5317298"/>
            <a:ext cx="6621365" cy="830997"/>
          </a:xfrm>
          <a:prstGeom prst="rect">
            <a:avLst/>
          </a:prstGeom>
          <a:noFill/>
        </p:spPr>
        <p:txBody>
          <a:bodyPr wrap="square">
            <a:spAutoFit/>
          </a:bodyPr>
          <a:lstStyle/>
          <a:p>
            <a:pPr eaLnBrk="1" hangingPunct="1">
              <a:buClr>
                <a:srgbClr val="E30713"/>
              </a:buClr>
            </a:pPr>
            <a:r>
              <a:rPr lang="en-GB" sz="1600" dirty="0">
                <a:latin typeface="Century Gothic" panose="020B0502020202020204" pitchFamily="34" charset="0"/>
              </a:rPr>
              <a:t>The active settings completed their follow up outcome forms at Time 2 (after ETB) the control settings completed them at Time 3 (once they had had ETB).</a:t>
            </a:r>
          </a:p>
        </p:txBody>
      </p:sp>
    </p:spTree>
    <p:extLst>
      <p:ext uri="{BB962C8B-B14F-4D97-AF65-F5344CB8AC3E}">
        <p14:creationId xmlns:p14="http://schemas.microsoft.com/office/powerpoint/2010/main" val="23836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66E8D0-9180-2D7A-3E19-F3A909F1A0A9}"/>
              </a:ext>
            </a:extLst>
          </p:cNvPr>
          <p:cNvSpPr/>
          <p:nvPr/>
        </p:nvSpPr>
        <p:spPr>
          <a:xfrm>
            <a:off x="0" y="0"/>
            <a:ext cx="3075709" cy="6858000"/>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DCDC"/>
              </a:solidFill>
            </a:endParaRPr>
          </a:p>
        </p:txBody>
      </p:sp>
      <p:sp>
        <p:nvSpPr>
          <p:cNvPr id="10" name="TextBox 9">
            <a:extLst>
              <a:ext uri="{FF2B5EF4-FFF2-40B4-BE49-F238E27FC236}">
                <a16:creationId xmlns:a16="http://schemas.microsoft.com/office/drawing/2014/main" id="{9DA56578-F233-205E-C908-123B9E81B3B1}"/>
              </a:ext>
            </a:extLst>
          </p:cNvPr>
          <p:cNvSpPr txBox="1"/>
          <p:nvPr/>
        </p:nvSpPr>
        <p:spPr>
          <a:xfrm>
            <a:off x="4094018" y="472679"/>
            <a:ext cx="6828311" cy="1661993"/>
          </a:xfrm>
          <a:prstGeom prst="rect">
            <a:avLst/>
          </a:prstGeom>
          <a:noFill/>
        </p:spPr>
        <p:txBody>
          <a:bodyPr wrap="square" rtlCol="0">
            <a:spAutoFit/>
          </a:bodyPr>
          <a:lstStyle/>
          <a:p>
            <a:r>
              <a:rPr lang="en-US" sz="2400" b="1" dirty="0">
                <a:solidFill>
                  <a:srgbClr val="0D0B23"/>
                </a:solidFill>
                <a:latin typeface="Century Gothic" panose="020B0502020202020204" pitchFamily="34" charset="0"/>
              </a:rPr>
              <a:t>Our vision, mission and charitable cause</a:t>
            </a:r>
          </a:p>
          <a:p>
            <a:endParaRPr lang="en-US" sz="2400" b="1" dirty="0">
              <a:solidFill>
                <a:srgbClr val="0D0B23"/>
              </a:solidFill>
              <a:latin typeface="Century Gothic" panose="020B0502020202020204" pitchFamily="34" charset="0"/>
            </a:endParaRPr>
          </a:p>
          <a:p>
            <a:endParaRPr lang="en-US" dirty="0">
              <a:solidFill>
                <a:srgbClr val="0D0B23"/>
              </a:solidFill>
              <a:latin typeface="Century Gothic" panose="020B0502020202020204" pitchFamily="34" charset="0"/>
            </a:endParaRPr>
          </a:p>
          <a:p>
            <a:r>
              <a:rPr lang="en-US" sz="1600" dirty="0">
                <a:solidFill>
                  <a:srgbClr val="0D0B23"/>
                </a:solidFill>
                <a:latin typeface="Georgia" panose="02040502050405020303" pitchFamily="18" charset="0"/>
              </a:rPr>
              <a:t>Every child who is facing challenges  with talking and understanding words can look to the future with confidence.</a:t>
            </a:r>
            <a:endParaRPr lang="en-US" dirty="0">
              <a:solidFill>
                <a:srgbClr val="0D0B23"/>
              </a:solidFill>
              <a:latin typeface="Georgia" panose="02040502050405020303" pitchFamily="18" charset="0"/>
            </a:endParaRPr>
          </a:p>
        </p:txBody>
      </p:sp>
      <p:sp>
        <p:nvSpPr>
          <p:cNvPr id="15" name="TextBox 14">
            <a:extLst>
              <a:ext uri="{FF2B5EF4-FFF2-40B4-BE49-F238E27FC236}">
                <a16:creationId xmlns:a16="http://schemas.microsoft.com/office/drawing/2014/main" id="{17E64874-98B7-7B8C-0F65-9B70028E7F2F}"/>
              </a:ext>
            </a:extLst>
          </p:cNvPr>
          <p:cNvSpPr txBox="1"/>
          <p:nvPr/>
        </p:nvSpPr>
        <p:spPr>
          <a:xfrm>
            <a:off x="4117768" y="5168488"/>
            <a:ext cx="6020788" cy="830997"/>
          </a:xfrm>
          <a:prstGeom prst="rect">
            <a:avLst/>
          </a:prstGeom>
          <a:noFill/>
        </p:spPr>
        <p:txBody>
          <a:bodyPr wrap="square">
            <a:spAutoFit/>
          </a:bodyPr>
          <a:lstStyle/>
          <a:p>
            <a:r>
              <a:rPr lang="en-US" sz="1600">
                <a:solidFill>
                  <a:srgbClr val="0D0B23"/>
                </a:solidFill>
                <a:latin typeface="Georgia" panose="02040502050405020303" pitchFamily="18" charset="0"/>
              </a:rPr>
              <a:t>For 1.7 million children in the UK, learning to talk and understand words feels like an impossible hurdle. Without the right help this can destroy their world.</a:t>
            </a:r>
          </a:p>
        </p:txBody>
      </p:sp>
      <p:sp>
        <p:nvSpPr>
          <p:cNvPr id="17" name="TextBox 16">
            <a:extLst>
              <a:ext uri="{FF2B5EF4-FFF2-40B4-BE49-F238E27FC236}">
                <a16:creationId xmlns:a16="http://schemas.microsoft.com/office/drawing/2014/main" id="{10BFFEEB-9DAE-61E7-14EF-639DFE64E3CC}"/>
              </a:ext>
            </a:extLst>
          </p:cNvPr>
          <p:cNvSpPr txBox="1"/>
          <p:nvPr/>
        </p:nvSpPr>
        <p:spPr>
          <a:xfrm>
            <a:off x="4094018" y="2943818"/>
            <a:ext cx="5940481" cy="1569660"/>
          </a:xfrm>
          <a:prstGeom prst="rect">
            <a:avLst/>
          </a:prstGeom>
          <a:noFill/>
        </p:spPr>
        <p:txBody>
          <a:bodyPr wrap="square">
            <a:spAutoFit/>
          </a:bodyPr>
          <a:lstStyle/>
          <a:p>
            <a:r>
              <a:rPr lang="en-US" sz="1600" dirty="0">
                <a:solidFill>
                  <a:srgbClr val="0D0B23"/>
                </a:solidFill>
                <a:latin typeface="Georgia" panose="02040502050405020303" pitchFamily="18" charset="0"/>
              </a:rPr>
              <a:t>We give children and young people the skills they need so they aren’t left behind, waiting to be understood. </a:t>
            </a:r>
          </a:p>
          <a:p>
            <a:endParaRPr lang="en-US" sz="1600" dirty="0">
              <a:solidFill>
                <a:srgbClr val="0D0B23"/>
              </a:solidFill>
              <a:latin typeface="Georgia" panose="02040502050405020303" pitchFamily="18" charset="0"/>
            </a:endParaRPr>
          </a:p>
          <a:p>
            <a:r>
              <a:rPr lang="en-US" sz="1600" dirty="0">
                <a:solidFill>
                  <a:srgbClr val="0D0B23"/>
                </a:solidFill>
                <a:latin typeface="Georgia" panose="02040502050405020303" pitchFamily="18" charset="0"/>
              </a:rPr>
              <a:t>We do this by creating tools for schools and nurseries, giving advice and guidance to families and putting pressure on politicians.</a:t>
            </a:r>
          </a:p>
        </p:txBody>
      </p:sp>
      <p:sp>
        <p:nvSpPr>
          <p:cNvPr id="19" name="TextBox 18">
            <a:extLst>
              <a:ext uri="{FF2B5EF4-FFF2-40B4-BE49-F238E27FC236}">
                <a16:creationId xmlns:a16="http://schemas.microsoft.com/office/drawing/2014/main" id="{65853CEE-A61C-CB5D-065D-2FE4988B0345}"/>
              </a:ext>
            </a:extLst>
          </p:cNvPr>
          <p:cNvSpPr txBox="1"/>
          <p:nvPr/>
        </p:nvSpPr>
        <p:spPr>
          <a:xfrm>
            <a:off x="4171208" y="1080758"/>
            <a:ext cx="1270659"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vision</a:t>
            </a:r>
          </a:p>
        </p:txBody>
      </p:sp>
      <p:sp>
        <p:nvSpPr>
          <p:cNvPr id="21" name="TextBox 20">
            <a:extLst>
              <a:ext uri="{FF2B5EF4-FFF2-40B4-BE49-F238E27FC236}">
                <a16:creationId xmlns:a16="http://schemas.microsoft.com/office/drawing/2014/main" id="{A9137665-081A-2847-5510-4880652603BC}"/>
              </a:ext>
            </a:extLst>
          </p:cNvPr>
          <p:cNvSpPr txBox="1"/>
          <p:nvPr/>
        </p:nvSpPr>
        <p:spPr>
          <a:xfrm>
            <a:off x="4171208" y="4707968"/>
            <a:ext cx="2533895"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charitable cause</a:t>
            </a:r>
          </a:p>
        </p:txBody>
      </p:sp>
      <p:sp>
        <p:nvSpPr>
          <p:cNvPr id="25" name="TextBox 24">
            <a:extLst>
              <a:ext uri="{FF2B5EF4-FFF2-40B4-BE49-F238E27FC236}">
                <a16:creationId xmlns:a16="http://schemas.microsoft.com/office/drawing/2014/main" id="{117108A3-3D3B-FF8C-91E7-C67C3000D368}"/>
              </a:ext>
            </a:extLst>
          </p:cNvPr>
          <p:cNvSpPr txBox="1"/>
          <p:nvPr/>
        </p:nvSpPr>
        <p:spPr>
          <a:xfrm>
            <a:off x="4171208" y="2534358"/>
            <a:ext cx="1475509" cy="369332"/>
          </a:xfrm>
          <a:prstGeom prst="rect">
            <a:avLst/>
          </a:prstGeom>
          <a:solidFill>
            <a:srgbClr val="38D2D5"/>
          </a:solidFill>
        </p:spPr>
        <p:txBody>
          <a:bodyPr wrap="square">
            <a:spAutoFit/>
          </a:bodyPr>
          <a:lstStyle/>
          <a:p>
            <a:r>
              <a:rPr lang="en-US" b="1">
                <a:solidFill>
                  <a:srgbClr val="0D0B23"/>
                </a:solidFill>
                <a:latin typeface="Century Gothic" panose="020B0502020202020204" pitchFamily="34" charset="0"/>
              </a:rPr>
              <a:t>Our mission</a:t>
            </a:r>
          </a:p>
        </p:txBody>
      </p:sp>
      <p:pic>
        <p:nvPicPr>
          <p:cNvPr id="3" name="Picture 2" descr="Icon&#10;&#10;Description automatically generated">
            <a:extLst>
              <a:ext uri="{FF2B5EF4-FFF2-40B4-BE49-F238E27FC236}">
                <a16:creationId xmlns:a16="http://schemas.microsoft.com/office/drawing/2014/main" id="{7AFA413D-70AD-E729-445A-80DBFCE2BFC9}"/>
              </a:ext>
            </a:extLst>
          </p:cNvPr>
          <p:cNvPicPr>
            <a:picLocks noChangeAspect="1"/>
          </p:cNvPicPr>
          <p:nvPr/>
        </p:nvPicPr>
        <p:blipFill>
          <a:blip r:embed="rId3"/>
          <a:stretch>
            <a:fillRect/>
          </a:stretch>
        </p:blipFill>
        <p:spPr>
          <a:xfrm rot="1187046" flipH="1">
            <a:off x="9721250" y="2257523"/>
            <a:ext cx="2918728" cy="2972782"/>
          </a:xfrm>
          <a:prstGeom prst="rect">
            <a:avLst/>
          </a:prstGeom>
        </p:spPr>
      </p:pic>
      <p:pic>
        <p:nvPicPr>
          <p:cNvPr id="5" name="Picture 4" descr="Shape&#10;&#10;Description automatically generated">
            <a:extLst>
              <a:ext uri="{FF2B5EF4-FFF2-40B4-BE49-F238E27FC236}">
                <a16:creationId xmlns:a16="http://schemas.microsoft.com/office/drawing/2014/main" id="{61B91A93-E421-F8D1-777E-A9EEE230EB6C}"/>
              </a:ext>
            </a:extLst>
          </p:cNvPr>
          <p:cNvPicPr>
            <a:picLocks noChangeAspect="1"/>
          </p:cNvPicPr>
          <p:nvPr/>
        </p:nvPicPr>
        <p:blipFill>
          <a:blip r:embed="rId4"/>
          <a:stretch>
            <a:fillRect/>
          </a:stretch>
        </p:blipFill>
        <p:spPr>
          <a:xfrm>
            <a:off x="3029623" y="4057906"/>
            <a:ext cx="1060105" cy="1669456"/>
          </a:xfrm>
          <a:prstGeom prst="rect">
            <a:avLst/>
          </a:prstGeom>
        </p:spPr>
      </p:pic>
    </p:spTree>
    <p:extLst>
      <p:ext uri="{BB962C8B-B14F-4D97-AF65-F5344CB8AC3E}">
        <p14:creationId xmlns:p14="http://schemas.microsoft.com/office/powerpoint/2010/main" val="336544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1" y="487064"/>
            <a:ext cx="6633890" cy="740845"/>
          </a:xfrm>
        </p:spPr>
        <p:txBody>
          <a:bodyPr>
            <a:normAutofit/>
          </a:bodyPr>
          <a:lstStyle/>
          <a:p>
            <a:r>
              <a:rPr lang="en-GB" dirty="0"/>
              <a:t>How much does it cost?</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5"/>
            <a:ext cx="9664700" cy="3673910"/>
          </a:xfrm>
        </p:spPr>
        <p:txBody>
          <a:bodyPr/>
          <a:lstStyle/>
          <a:p>
            <a:pPr marL="571500" indent="-285750">
              <a:lnSpc>
                <a:spcPct val="150000"/>
              </a:lnSpc>
              <a:buFont typeface="Arial" panose="020B0604020202020204" pitchFamily="34" charset="0"/>
              <a:buChar char="•"/>
            </a:pPr>
            <a:r>
              <a:rPr lang="en-GB" sz="1800" dirty="0"/>
              <a:t>Intervention Pack £500 includes Intervention Manual, Tool bag, 10 x 8 Jake and Tizzy Books, Participant Book and on-line Tracker</a:t>
            </a:r>
          </a:p>
          <a:p>
            <a:pPr marL="571500" indent="-285750">
              <a:lnSpc>
                <a:spcPct val="150000"/>
              </a:lnSpc>
              <a:buFont typeface="Arial" panose="020B0604020202020204" pitchFamily="34" charset="0"/>
              <a:buChar char="•"/>
            </a:pPr>
            <a:r>
              <a:rPr lang="en-GB" sz="1800" dirty="0"/>
              <a:t>EYPP funding for just 2 eligible children attending nursery part time</a:t>
            </a:r>
          </a:p>
          <a:p>
            <a:pPr marL="571500" indent="-285750">
              <a:lnSpc>
                <a:spcPct val="150000"/>
              </a:lnSpc>
              <a:buFont typeface="Arial" panose="020B0604020202020204" pitchFamily="34" charset="0"/>
              <a:buChar char="•"/>
            </a:pPr>
            <a:r>
              <a:rPr lang="en-GB" sz="1800" dirty="0"/>
              <a:t>Potential to reach 24 children in a school year (if run 3 times)</a:t>
            </a:r>
          </a:p>
          <a:p>
            <a:endParaRPr lang="en-GB" dirty="0"/>
          </a:p>
        </p:txBody>
      </p:sp>
    </p:spTree>
    <p:extLst>
      <p:ext uri="{BB962C8B-B14F-4D97-AF65-F5344CB8AC3E}">
        <p14:creationId xmlns:p14="http://schemas.microsoft.com/office/powerpoint/2010/main" val="348688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p:txBody>
          <a:bodyPr>
            <a:normAutofit fontScale="77500" lnSpcReduction="20000"/>
          </a:bodyPr>
          <a:lstStyle/>
          <a:p>
            <a:r>
              <a:rPr lang="en-GB" dirty="0"/>
              <a:t>For more information….</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227910"/>
            <a:ext cx="9551966" cy="4985000"/>
          </a:xfrm>
        </p:spPr>
        <p:txBody>
          <a:bodyPr>
            <a:normAutofit/>
          </a:bodyPr>
          <a:lstStyle/>
          <a:p>
            <a:pPr>
              <a:lnSpc>
                <a:spcPct val="150000"/>
              </a:lnSpc>
            </a:pPr>
            <a:r>
              <a:rPr lang="en-GB" sz="1800" dirty="0"/>
              <a:t>Visit the website to find out more - https://speechandlanguage.org.uk/training-licensing/programmes-for-nurseries-and-schools/</a:t>
            </a:r>
          </a:p>
          <a:p>
            <a:pPr>
              <a:lnSpc>
                <a:spcPct val="150000"/>
              </a:lnSpc>
            </a:pPr>
            <a:r>
              <a:rPr lang="en-GB" sz="1800" dirty="0"/>
              <a:t>To purchase Early Talk Boost through our shop - https://speechandlanguage.org.uk/shop-for-educators/</a:t>
            </a:r>
          </a:p>
          <a:p>
            <a:pPr>
              <a:lnSpc>
                <a:spcPct val="150000"/>
              </a:lnSpc>
            </a:pPr>
            <a:r>
              <a:rPr lang="en-GB" sz="1800" dirty="0"/>
              <a:t>To register on the tracker - https://speechandlanguage.org.uk/training-licensing/programmes-tracker/</a:t>
            </a:r>
          </a:p>
          <a:p>
            <a:pPr>
              <a:lnSpc>
                <a:spcPct val="150000"/>
              </a:lnSpc>
            </a:pPr>
            <a:r>
              <a:rPr lang="en-GB" sz="1800" b="1" dirty="0"/>
              <a:t>To contact Speech and Language UK </a:t>
            </a:r>
          </a:p>
          <a:p>
            <a:pPr marL="285750" indent="-285750">
              <a:lnSpc>
                <a:spcPct val="150000"/>
              </a:lnSpc>
              <a:buFont typeface="Arial" panose="020B0604020202020204" pitchFamily="34" charset="0"/>
              <a:buChar char="•"/>
            </a:pPr>
            <a:r>
              <a:rPr lang="en-GB" sz="1800" b="1" dirty="0"/>
              <a:t>info@speechandlanguage.org.uk </a:t>
            </a:r>
          </a:p>
          <a:p>
            <a:pPr marL="285750" indent="-285750">
              <a:lnSpc>
                <a:spcPct val="150000"/>
              </a:lnSpc>
              <a:buFont typeface="Arial" panose="020B0604020202020204" pitchFamily="34" charset="0"/>
              <a:buChar char="•"/>
            </a:pPr>
            <a:r>
              <a:rPr lang="en-GB" sz="1800" b="1" dirty="0"/>
              <a:t>020 7843 2515 </a:t>
            </a:r>
          </a:p>
          <a:p>
            <a:endParaRPr lang="en-GB" dirty="0"/>
          </a:p>
        </p:txBody>
      </p:sp>
    </p:spTree>
    <p:extLst>
      <p:ext uri="{BB962C8B-B14F-4D97-AF65-F5344CB8AC3E}">
        <p14:creationId xmlns:p14="http://schemas.microsoft.com/office/powerpoint/2010/main" val="220820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43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7623447" cy="740845"/>
          </a:xfrm>
        </p:spPr>
        <p:txBody>
          <a:bodyPr>
            <a:normAutofit fontScale="77500" lnSpcReduction="20000"/>
          </a:bodyPr>
          <a:lstStyle/>
          <a:p>
            <a:r>
              <a:rPr lang="en-GB" dirty="0">
                <a:ea typeface="MS PGothic" charset="0"/>
              </a:rPr>
              <a:t>7 areas of learning and development</a:t>
            </a:r>
            <a:endParaRPr lang="en-GB" dirty="0"/>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0" y="1323974"/>
            <a:ext cx="9489336" cy="5277242"/>
          </a:xfrm>
        </p:spPr>
        <p:txBody>
          <a:bodyPr>
            <a:normAutofit fontScale="92500" lnSpcReduction="20000"/>
          </a:bodyPr>
          <a:lstStyle/>
          <a:p>
            <a:pPr>
              <a:lnSpc>
                <a:spcPct val="150000"/>
              </a:lnSpc>
            </a:pPr>
            <a:r>
              <a:rPr lang="en-GB" sz="1800" b="1" dirty="0"/>
              <a:t>3 prime areas:</a:t>
            </a:r>
          </a:p>
          <a:p>
            <a:pPr marL="285750" indent="-285750">
              <a:lnSpc>
                <a:spcPct val="150000"/>
              </a:lnSpc>
              <a:buFont typeface="Arial" panose="020B0604020202020204" pitchFamily="34" charset="0"/>
              <a:buChar char="•"/>
            </a:pPr>
            <a:r>
              <a:rPr lang="en-GB" sz="1800" dirty="0"/>
              <a:t>communication and language; </a:t>
            </a:r>
          </a:p>
          <a:p>
            <a:pPr marL="285750" indent="-285750">
              <a:lnSpc>
                <a:spcPct val="150000"/>
              </a:lnSpc>
              <a:buFont typeface="Arial" panose="020B0604020202020204" pitchFamily="34" charset="0"/>
              <a:buChar char="•"/>
            </a:pPr>
            <a:r>
              <a:rPr lang="en-GB" sz="1800" dirty="0"/>
              <a:t>physical development; and </a:t>
            </a:r>
          </a:p>
          <a:p>
            <a:pPr marL="285750" indent="-285750">
              <a:lnSpc>
                <a:spcPct val="150000"/>
              </a:lnSpc>
              <a:buFont typeface="Arial" panose="020B0604020202020204" pitchFamily="34" charset="0"/>
              <a:buChar char="•"/>
            </a:pPr>
            <a:r>
              <a:rPr lang="en-GB" sz="1800" dirty="0"/>
              <a:t>personal, social and emotional development</a:t>
            </a:r>
          </a:p>
          <a:p>
            <a:pPr>
              <a:lnSpc>
                <a:spcPct val="150000"/>
              </a:lnSpc>
            </a:pPr>
            <a:r>
              <a:rPr lang="en-GB" sz="1800" dirty="0"/>
              <a:t> </a:t>
            </a:r>
          </a:p>
          <a:p>
            <a:pPr>
              <a:lnSpc>
                <a:spcPct val="150000"/>
              </a:lnSpc>
            </a:pPr>
            <a:r>
              <a:rPr lang="en-GB" sz="1800" b="1" dirty="0"/>
              <a:t>4 specific areas (through which the three prime areas are</a:t>
            </a:r>
          </a:p>
          <a:p>
            <a:pPr>
              <a:lnSpc>
                <a:spcPct val="150000"/>
              </a:lnSpc>
            </a:pPr>
            <a:r>
              <a:rPr lang="en-GB" sz="1800" b="1" dirty="0"/>
              <a:t> strengthened and applied):</a:t>
            </a:r>
          </a:p>
          <a:p>
            <a:pPr marL="285750" indent="-285750">
              <a:lnSpc>
                <a:spcPct val="150000"/>
              </a:lnSpc>
              <a:buFont typeface="Arial" panose="020B0604020202020204" pitchFamily="34" charset="0"/>
              <a:buChar char="•"/>
            </a:pPr>
            <a:r>
              <a:rPr lang="en-GB" sz="1800" dirty="0"/>
              <a:t>literacy; </a:t>
            </a:r>
          </a:p>
          <a:p>
            <a:pPr marL="285750" indent="-285750">
              <a:lnSpc>
                <a:spcPct val="150000"/>
              </a:lnSpc>
              <a:buFont typeface="Arial" panose="020B0604020202020204" pitchFamily="34" charset="0"/>
              <a:buChar char="•"/>
            </a:pPr>
            <a:r>
              <a:rPr lang="en-GB" sz="1800" dirty="0"/>
              <a:t>mathematics; </a:t>
            </a:r>
          </a:p>
          <a:p>
            <a:pPr marL="285750" indent="-285750">
              <a:lnSpc>
                <a:spcPct val="150000"/>
              </a:lnSpc>
              <a:buFont typeface="Arial" panose="020B0604020202020204" pitchFamily="34" charset="0"/>
              <a:buChar char="•"/>
            </a:pPr>
            <a:r>
              <a:rPr lang="en-GB" sz="1800" dirty="0"/>
              <a:t>understanding the world; and </a:t>
            </a:r>
          </a:p>
          <a:p>
            <a:pPr marL="285750" indent="-285750">
              <a:lnSpc>
                <a:spcPct val="150000"/>
              </a:lnSpc>
              <a:buFont typeface="Arial" panose="020B0604020202020204" pitchFamily="34" charset="0"/>
              <a:buChar char="•"/>
            </a:pPr>
            <a:r>
              <a:rPr lang="en-GB" sz="1800" dirty="0"/>
              <a:t>expressive arts and design. </a:t>
            </a:r>
          </a:p>
          <a:p>
            <a:endParaRPr lang="en-GB" dirty="0"/>
          </a:p>
        </p:txBody>
      </p:sp>
      <p:pic>
        <p:nvPicPr>
          <p:cNvPr id="6" name="Picture 2">
            <a:extLst>
              <a:ext uri="{FF2B5EF4-FFF2-40B4-BE49-F238E27FC236}">
                <a16:creationId xmlns:a16="http://schemas.microsoft.com/office/drawing/2014/main" id="{66CE9BCC-B4E6-9BC8-826F-ABCEEEE22390}"/>
              </a:ext>
            </a:extLst>
          </p:cNvPr>
          <p:cNvPicPr>
            <a:picLocks noChangeAspect="1" noChangeArrowheads="1"/>
          </p:cNvPicPr>
          <p:nvPr/>
        </p:nvPicPr>
        <p:blipFill>
          <a:blip r:embed="rId3"/>
          <a:srcRect/>
          <a:stretch>
            <a:fillRect/>
          </a:stretch>
        </p:blipFill>
        <p:spPr bwMode="auto">
          <a:xfrm>
            <a:off x="8937635" y="1323974"/>
            <a:ext cx="2433370" cy="4049495"/>
          </a:xfrm>
          <a:prstGeom prst="rect">
            <a:avLst/>
          </a:prstGeom>
          <a:noFill/>
          <a:ln w="9525">
            <a:noFill/>
            <a:miter lim="800000"/>
            <a:headEnd/>
            <a:tailEnd/>
          </a:ln>
          <a:effectLst/>
        </p:spPr>
      </p:pic>
    </p:spTree>
    <p:extLst>
      <p:ext uri="{BB962C8B-B14F-4D97-AF65-F5344CB8AC3E}">
        <p14:creationId xmlns:p14="http://schemas.microsoft.com/office/powerpoint/2010/main" val="262580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0" y="487064"/>
            <a:ext cx="5832225" cy="740845"/>
          </a:xfrm>
        </p:spPr>
        <p:txBody>
          <a:bodyPr>
            <a:normAutofit/>
          </a:bodyPr>
          <a:lstStyle/>
          <a:p>
            <a:r>
              <a:rPr lang="en-GB" dirty="0"/>
              <a:t>Early Learning Goals</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9464284" cy="4763675"/>
          </a:xfrm>
        </p:spPr>
        <p:txBody>
          <a:bodyPr>
            <a:normAutofit/>
          </a:bodyPr>
          <a:lstStyle/>
          <a:p>
            <a:pPr marL="285750" indent="-285750">
              <a:lnSpc>
                <a:spcPct val="150000"/>
              </a:lnSpc>
              <a:buFont typeface="Arial" panose="020B0604020202020204" pitchFamily="34" charset="0"/>
              <a:buChar char="•"/>
            </a:pPr>
            <a:r>
              <a:rPr lang="en-GB" sz="1600" b="1" dirty="0"/>
              <a:t>Communication and language</a:t>
            </a:r>
          </a:p>
          <a:p>
            <a:pPr marL="285750" indent="-285750">
              <a:lnSpc>
                <a:spcPct val="150000"/>
              </a:lnSpc>
              <a:buFont typeface="Arial" panose="020B0604020202020204" pitchFamily="34" charset="0"/>
              <a:buChar char="•"/>
            </a:pPr>
            <a:r>
              <a:rPr lang="en-GB" sz="1600" b="1" dirty="0"/>
              <a:t>Listening and attention</a:t>
            </a:r>
            <a:r>
              <a:rPr lang="en-GB" sz="1600" dirty="0"/>
              <a:t>: children listen attentively in a range of situations. They listen to stories, accurately anticipating key events and respond to what they hear with relevant comments, questions or actions. They give their attention to what others say and respond appropriately, while engaged in another activity.</a:t>
            </a:r>
          </a:p>
          <a:p>
            <a:pPr marL="285750" indent="-285750">
              <a:lnSpc>
                <a:spcPct val="150000"/>
              </a:lnSpc>
              <a:buFont typeface="Arial" panose="020B0604020202020204" pitchFamily="34" charset="0"/>
              <a:buChar char="•"/>
            </a:pPr>
            <a:r>
              <a:rPr lang="en-GB" sz="1600" b="1" dirty="0"/>
              <a:t>Understanding</a:t>
            </a:r>
            <a:r>
              <a:rPr lang="en-GB" sz="1600" dirty="0"/>
              <a:t>: children follow instructions involving several ideas or actions. They answer ‘how’ and ‘why’ questions about their experiences and in response to stories or events.</a:t>
            </a:r>
          </a:p>
          <a:p>
            <a:pPr marL="285750" indent="-285750">
              <a:lnSpc>
                <a:spcPct val="150000"/>
              </a:lnSpc>
              <a:buFont typeface="Arial" panose="020B0604020202020204" pitchFamily="34" charset="0"/>
              <a:buChar char="•"/>
            </a:pPr>
            <a:r>
              <a:rPr lang="en-GB" sz="1600" b="1" dirty="0"/>
              <a:t>Speaking</a:t>
            </a:r>
            <a:r>
              <a:rPr lang="en-GB" sz="1600" dirty="0"/>
              <a:t>: children express themselves effectively, showing awareness of listeners’ needs. They use past, present and future forms accurately when talking about events that have happened or are to happen in the future. They develop their own narratives and explanations by connecting ideas or events. </a:t>
            </a:r>
          </a:p>
          <a:p>
            <a:endParaRPr lang="en-GB" sz="1200" dirty="0"/>
          </a:p>
        </p:txBody>
      </p:sp>
    </p:spTree>
    <p:extLst>
      <p:ext uri="{BB962C8B-B14F-4D97-AF65-F5344CB8AC3E}">
        <p14:creationId xmlns:p14="http://schemas.microsoft.com/office/powerpoint/2010/main" val="74401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a:xfrm>
            <a:off x="2222010" y="487064"/>
            <a:ext cx="9527403" cy="740845"/>
          </a:xfrm>
        </p:spPr>
        <p:txBody>
          <a:bodyPr>
            <a:normAutofit fontScale="70000" lnSpcReduction="20000"/>
          </a:bodyPr>
          <a:lstStyle/>
          <a:p>
            <a:r>
              <a:rPr lang="en-GB" dirty="0"/>
              <a:t>Link between social deprivation and language delay </a:t>
            </a:r>
          </a:p>
        </p:txBody>
      </p:sp>
      <p:graphicFrame>
        <p:nvGraphicFramePr>
          <p:cNvPr id="3" name="Content Placeholder 3">
            <a:extLst>
              <a:ext uri="{FF2B5EF4-FFF2-40B4-BE49-F238E27FC236}">
                <a16:creationId xmlns:a16="http://schemas.microsoft.com/office/drawing/2014/main" id="{DF914A08-EB33-35E2-1F0D-3FEF25FAC79E}"/>
              </a:ext>
            </a:extLst>
          </p:cNvPr>
          <p:cNvGraphicFramePr>
            <a:graphicFrameLocks/>
          </p:cNvGraphicFramePr>
          <p:nvPr>
            <p:extLst>
              <p:ext uri="{D42A27DB-BD31-4B8C-83A1-F6EECF244321}">
                <p14:modId xmlns:p14="http://schemas.microsoft.com/office/powerpoint/2010/main" val="2911946447"/>
              </p:ext>
            </p:extLst>
          </p:nvPr>
        </p:nvGraphicFramePr>
        <p:xfrm>
          <a:off x="2222010" y="1227909"/>
          <a:ext cx="9527402" cy="3882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56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AEC90-B5C5-97C5-F42A-5854D2062712}"/>
              </a:ext>
            </a:extLst>
          </p:cNvPr>
          <p:cNvSpPr txBox="1"/>
          <p:nvPr/>
        </p:nvSpPr>
        <p:spPr>
          <a:xfrm>
            <a:off x="403762" y="472679"/>
            <a:ext cx="8194328" cy="830997"/>
          </a:xfrm>
          <a:prstGeom prst="rect">
            <a:avLst/>
          </a:prstGeom>
          <a:noFill/>
        </p:spPr>
        <p:txBody>
          <a:bodyPr wrap="square" rtlCol="0">
            <a:spAutoFit/>
          </a:bodyPr>
          <a:lstStyle/>
          <a:p>
            <a:r>
              <a:rPr lang="en-US" sz="4800" b="1" dirty="0">
                <a:solidFill>
                  <a:srgbClr val="0D0B23"/>
                </a:solidFill>
                <a:latin typeface="+mj-lt"/>
              </a:rPr>
              <a:t>What is Early Talk Boost?</a:t>
            </a:r>
            <a:endParaRPr lang="en-US" sz="4000" b="1" dirty="0">
              <a:solidFill>
                <a:srgbClr val="0D0B23"/>
              </a:solidFill>
              <a:latin typeface="+mj-lt"/>
            </a:endParaRPr>
          </a:p>
        </p:txBody>
      </p:sp>
      <p:sp>
        <p:nvSpPr>
          <p:cNvPr id="5" name="TextBox 4">
            <a:extLst>
              <a:ext uri="{FF2B5EF4-FFF2-40B4-BE49-F238E27FC236}">
                <a16:creationId xmlns:a16="http://schemas.microsoft.com/office/drawing/2014/main" id="{176DA3B9-1AE6-C74F-866F-EC57A1DFD2F3}"/>
              </a:ext>
            </a:extLst>
          </p:cNvPr>
          <p:cNvSpPr txBox="1"/>
          <p:nvPr/>
        </p:nvSpPr>
        <p:spPr>
          <a:xfrm>
            <a:off x="403762" y="1613948"/>
            <a:ext cx="8194328" cy="3416320"/>
          </a:xfrm>
          <a:prstGeom prst="rect">
            <a:avLst/>
          </a:prstGeom>
          <a:noFill/>
        </p:spPr>
        <p:txBody>
          <a:bodyPr wrap="square">
            <a:spAutoFit/>
          </a:bodyPr>
          <a:lstStyle/>
          <a:p>
            <a:r>
              <a:rPr lang="en-US" sz="2400" dirty="0">
                <a:solidFill>
                  <a:srgbClr val="0D0B23"/>
                </a:solidFill>
              </a:rPr>
              <a:t>A language intervention designed for 3-4-year </a:t>
            </a:r>
            <a:r>
              <a:rPr lang="en-US" sz="2400" dirty="0" err="1">
                <a:solidFill>
                  <a:srgbClr val="0D0B23"/>
                </a:solidFill>
              </a:rPr>
              <a:t>olds</a:t>
            </a:r>
            <a:r>
              <a:rPr lang="en-US" sz="2400" dirty="0">
                <a:solidFill>
                  <a:srgbClr val="0D0B23"/>
                </a:solidFill>
              </a:rPr>
              <a:t> to </a:t>
            </a:r>
            <a:br>
              <a:rPr lang="en-US" sz="2400" dirty="0">
                <a:solidFill>
                  <a:srgbClr val="0D0B23"/>
                </a:solidFill>
              </a:rPr>
            </a:br>
            <a:r>
              <a:rPr lang="en-US" sz="2400" dirty="0">
                <a:solidFill>
                  <a:srgbClr val="0D0B23"/>
                </a:solidFill>
              </a:rPr>
              <a:t>boost their language skills.</a:t>
            </a:r>
          </a:p>
          <a:p>
            <a:r>
              <a:rPr lang="en-US" sz="2400" dirty="0">
                <a:solidFill>
                  <a:srgbClr val="0D0B23"/>
                </a:solidFill>
              </a:rPr>
              <a:t>Includes: </a:t>
            </a: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endParaRPr lang="en-US" sz="2400" dirty="0">
              <a:solidFill>
                <a:srgbClr val="0D0B23"/>
              </a:solidFill>
            </a:endParaRPr>
          </a:p>
          <a:p>
            <a:r>
              <a:rPr lang="en-GB" sz="2400" dirty="0">
                <a:solidFill>
                  <a:srgbClr val="0D0B23"/>
                </a:solidFill>
              </a:rPr>
              <a:t>Parents are also involved in the programme</a:t>
            </a:r>
            <a:endParaRPr lang="en-US" sz="2400" dirty="0">
              <a:solidFill>
                <a:srgbClr val="0D0B23"/>
              </a:solidFill>
            </a:endParaRPr>
          </a:p>
        </p:txBody>
      </p:sp>
      <p:grpSp>
        <p:nvGrpSpPr>
          <p:cNvPr id="6" name="Group 5">
            <a:extLst>
              <a:ext uri="{FF2B5EF4-FFF2-40B4-BE49-F238E27FC236}">
                <a16:creationId xmlns:a16="http://schemas.microsoft.com/office/drawing/2014/main" id="{7E10F34A-D5FF-7E0B-1DDD-213D03CD86F6}"/>
              </a:ext>
            </a:extLst>
          </p:cNvPr>
          <p:cNvGrpSpPr/>
          <p:nvPr/>
        </p:nvGrpSpPr>
        <p:grpSpPr>
          <a:xfrm>
            <a:off x="462470" y="3042641"/>
            <a:ext cx="1950884" cy="1091573"/>
            <a:chOff x="3626" y="969168"/>
            <a:chExt cx="1744119" cy="1292225"/>
          </a:xfrm>
          <a:solidFill>
            <a:srgbClr val="0D0B23"/>
          </a:solidFill>
        </p:grpSpPr>
        <p:sp>
          <p:nvSpPr>
            <p:cNvPr id="7" name="Rounded Rectangle 7">
              <a:extLst>
                <a:ext uri="{FF2B5EF4-FFF2-40B4-BE49-F238E27FC236}">
                  <a16:creationId xmlns:a16="http://schemas.microsoft.com/office/drawing/2014/main" id="{465DE85E-41B7-8E16-DB8F-3A28D06EDC44}"/>
                </a:ext>
              </a:extLst>
            </p:cNvPr>
            <p:cNvSpPr/>
            <p:nvPr/>
          </p:nvSpPr>
          <p:spPr>
            <a:xfrm>
              <a:off x="3626"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153BC792-A31A-9576-4EE2-0311E938281D}"/>
                </a:ext>
              </a:extLst>
            </p:cNvPr>
            <p:cNvSpPr/>
            <p:nvPr/>
          </p:nvSpPr>
          <p:spPr>
            <a:xfrm>
              <a:off x="66707"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Intervention Manual</a:t>
              </a:r>
            </a:p>
          </p:txBody>
        </p:sp>
      </p:grpSp>
      <p:grpSp>
        <p:nvGrpSpPr>
          <p:cNvPr id="9" name="Group 8">
            <a:extLst>
              <a:ext uri="{FF2B5EF4-FFF2-40B4-BE49-F238E27FC236}">
                <a16:creationId xmlns:a16="http://schemas.microsoft.com/office/drawing/2014/main" id="{9697FA75-19AA-A373-3ABA-A8E6B8CB6B02}"/>
              </a:ext>
            </a:extLst>
          </p:cNvPr>
          <p:cNvGrpSpPr/>
          <p:nvPr/>
        </p:nvGrpSpPr>
        <p:grpSpPr>
          <a:xfrm>
            <a:off x="2544166" y="3042641"/>
            <a:ext cx="1950884" cy="1091573"/>
            <a:chOff x="1834952" y="969168"/>
            <a:chExt cx="1744119" cy="1292225"/>
          </a:xfrm>
          <a:solidFill>
            <a:srgbClr val="0D0B23"/>
          </a:solidFill>
        </p:grpSpPr>
        <p:sp>
          <p:nvSpPr>
            <p:cNvPr id="10" name="Rounded Rectangle 10">
              <a:extLst>
                <a:ext uri="{FF2B5EF4-FFF2-40B4-BE49-F238E27FC236}">
                  <a16:creationId xmlns:a16="http://schemas.microsoft.com/office/drawing/2014/main" id="{814668B7-F50A-196C-BFB2-538C1CA3B984}"/>
                </a:ext>
              </a:extLst>
            </p:cNvPr>
            <p:cNvSpPr/>
            <p:nvPr/>
          </p:nvSpPr>
          <p:spPr>
            <a:xfrm>
              <a:off x="1834952"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a:extLst>
                <a:ext uri="{FF2B5EF4-FFF2-40B4-BE49-F238E27FC236}">
                  <a16:creationId xmlns:a16="http://schemas.microsoft.com/office/drawing/2014/main" id="{B0686A7E-01C4-5B12-220B-F2B079A4E202}"/>
                </a:ext>
              </a:extLst>
            </p:cNvPr>
            <p:cNvSpPr/>
            <p:nvPr/>
          </p:nvSpPr>
          <p:spPr>
            <a:xfrm>
              <a:off x="1898033"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Set of eight </a:t>
              </a:r>
              <a:br>
                <a:rPr lang="en-GB" dirty="0">
                  <a:solidFill>
                    <a:schemeClr val="bg1"/>
                  </a:solidFill>
                  <a:cs typeface="Arial"/>
                </a:rPr>
              </a:br>
              <a:r>
                <a:rPr lang="en-GB" dirty="0">
                  <a:solidFill>
                    <a:schemeClr val="bg1"/>
                  </a:solidFill>
                  <a:cs typeface="Arial"/>
                </a:rPr>
                <a:t>story books</a:t>
              </a:r>
            </a:p>
          </p:txBody>
        </p:sp>
      </p:grpSp>
      <p:grpSp>
        <p:nvGrpSpPr>
          <p:cNvPr id="12" name="Group 11">
            <a:extLst>
              <a:ext uri="{FF2B5EF4-FFF2-40B4-BE49-F238E27FC236}">
                <a16:creationId xmlns:a16="http://schemas.microsoft.com/office/drawing/2014/main" id="{8F19A9C1-3A59-4F52-07B0-521495F3834C}"/>
              </a:ext>
            </a:extLst>
          </p:cNvPr>
          <p:cNvGrpSpPr/>
          <p:nvPr/>
        </p:nvGrpSpPr>
        <p:grpSpPr>
          <a:xfrm>
            <a:off x="4624304" y="3042641"/>
            <a:ext cx="1950884" cy="1091573"/>
            <a:chOff x="3666277" y="969168"/>
            <a:chExt cx="1744119" cy="1292225"/>
          </a:xfrm>
          <a:solidFill>
            <a:srgbClr val="0D0B23"/>
          </a:solidFill>
        </p:grpSpPr>
        <p:sp>
          <p:nvSpPr>
            <p:cNvPr id="13" name="Rounded Rectangle 13">
              <a:extLst>
                <a:ext uri="{FF2B5EF4-FFF2-40B4-BE49-F238E27FC236}">
                  <a16:creationId xmlns:a16="http://schemas.microsoft.com/office/drawing/2014/main" id="{762C7C48-CAD7-6E86-97DC-95CD50928703}"/>
                </a:ext>
              </a:extLst>
            </p:cNvPr>
            <p:cNvSpPr/>
            <p:nvPr/>
          </p:nvSpPr>
          <p:spPr>
            <a:xfrm>
              <a:off x="3666277"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8">
              <a:extLst>
                <a:ext uri="{FF2B5EF4-FFF2-40B4-BE49-F238E27FC236}">
                  <a16:creationId xmlns:a16="http://schemas.microsoft.com/office/drawing/2014/main" id="{7C0C8298-8629-7E5A-C1F2-53A40521FB5F}"/>
                </a:ext>
              </a:extLst>
            </p:cNvPr>
            <p:cNvSpPr/>
            <p:nvPr/>
          </p:nvSpPr>
          <p:spPr>
            <a:xfrm>
              <a:off x="3729358"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Toolkit of resources</a:t>
              </a:r>
            </a:p>
          </p:txBody>
        </p:sp>
      </p:grpSp>
      <p:grpSp>
        <p:nvGrpSpPr>
          <p:cNvPr id="15" name="Group 14">
            <a:extLst>
              <a:ext uri="{FF2B5EF4-FFF2-40B4-BE49-F238E27FC236}">
                <a16:creationId xmlns:a16="http://schemas.microsoft.com/office/drawing/2014/main" id="{2F69832D-01DE-B175-CC3C-13F9A7ED3AFF}"/>
              </a:ext>
            </a:extLst>
          </p:cNvPr>
          <p:cNvGrpSpPr/>
          <p:nvPr/>
        </p:nvGrpSpPr>
        <p:grpSpPr>
          <a:xfrm>
            <a:off x="6704442" y="3042641"/>
            <a:ext cx="1950884" cy="1091573"/>
            <a:chOff x="5497603" y="969168"/>
            <a:chExt cx="1744119" cy="1292225"/>
          </a:xfrm>
          <a:solidFill>
            <a:srgbClr val="0D0B23"/>
          </a:solidFill>
        </p:grpSpPr>
        <p:sp>
          <p:nvSpPr>
            <p:cNvPr id="16" name="Rounded Rectangle 16">
              <a:extLst>
                <a:ext uri="{FF2B5EF4-FFF2-40B4-BE49-F238E27FC236}">
                  <a16:creationId xmlns:a16="http://schemas.microsoft.com/office/drawing/2014/main" id="{BE0F3696-DCF6-F085-68E7-FC11FE853A46}"/>
                </a:ext>
              </a:extLst>
            </p:cNvPr>
            <p:cNvSpPr/>
            <p:nvPr/>
          </p:nvSpPr>
          <p:spPr>
            <a:xfrm>
              <a:off x="5497603"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0">
              <a:extLst>
                <a:ext uri="{FF2B5EF4-FFF2-40B4-BE49-F238E27FC236}">
                  <a16:creationId xmlns:a16="http://schemas.microsoft.com/office/drawing/2014/main" id="{25756E35-D297-AF40-3297-0D1B8B811237}"/>
                </a:ext>
              </a:extLst>
            </p:cNvPr>
            <p:cNvSpPr/>
            <p:nvPr/>
          </p:nvSpPr>
          <p:spPr>
            <a:xfrm>
              <a:off x="5560684"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dirty="0">
                  <a:solidFill>
                    <a:schemeClr val="bg1"/>
                  </a:solidFill>
                  <a:cs typeface="Arial"/>
                </a:rPr>
                <a:t>Tracker</a:t>
              </a:r>
            </a:p>
          </p:txBody>
        </p:sp>
      </p:grpSp>
    </p:spTree>
    <p:extLst>
      <p:ext uri="{BB962C8B-B14F-4D97-AF65-F5344CB8AC3E}">
        <p14:creationId xmlns:p14="http://schemas.microsoft.com/office/powerpoint/2010/main" val="392565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8D862-EE74-C9EB-2D7D-9DDD98556BFE}"/>
              </a:ext>
            </a:extLst>
          </p:cNvPr>
          <p:cNvSpPr>
            <a:spLocks noGrp="1"/>
          </p:cNvSpPr>
          <p:nvPr>
            <p:ph type="body" sz="quarter" idx="11"/>
          </p:nvPr>
        </p:nvSpPr>
        <p:spPr>
          <a:xfrm>
            <a:off x="2222010" y="487064"/>
            <a:ext cx="8525321" cy="740845"/>
          </a:xfrm>
        </p:spPr>
        <p:txBody>
          <a:bodyPr>
            <a:normAutofit/>
          </a:bodyPr>
          <a:lstStyle/>
          <a:p>
            <a:r>
              <a:rPr lang="en-GB" dirty="0"/>
              <a:t>Early Talk Boost supports</a:t>
            </a:r>
          </a:p>
        </p:txBody>
      </p:sp>
      <p:sp>
        <p:nvSpPr>
          <p:cNvPr id="4" name="Text Placeholder 3">
            <a:extLst>
              <a:ext uri="{FF2B5EF4-FFF2-40B4-BE49-F238E27FC236}">
                <a16:creationId xmlns:a16="http://schemas.microsoft.com/office/drawing/2014/main" id="{7C5ADD1A-3D68-B7B0-E5D7-2C83CDC0FB71}"/>
              </a:ext>
            </a:extLst>
          </p:cNvPr>
          <p:cNvSpPr>
            <a:spLocks noGrp="1"/>
          </p:cNvSpPr>
          <p:nvPr>
            <p:ph type="body" sz="quarter" idx="14"/>
          </p:nvPr>
        </p:nvSpPr>
        <p:spPr>
          <a:xfrm>
            <a:off x="2222500" y="1323974"/>
            <a:ext cx="6270147" cy="5177034"/>
          </a:xfrm>
        </p:spPr>
        <p:txBody>
          <a:bodyPr>
            <a:normAutofit fontScale="77500" lnSpcReduction="20000"/>
          </a:bodyPr>
          <a:lstStyle/>
          <a:p>
            <a:pPr marL="0" marR="0" lvl="0" indent="0" algn="l" defTabSz="457200" rtl="0" eaLnBrk="1" fontAlgn="auto" latinLnBrk="0" hangingPunct="1">
              <a:lnSpc>
                <a:spcPct val="150000"/>
              </a:lnSpc>
              <a:spcBef>
                <a:spcPct val="20000"/>
              </a:spcBef>
              <a:spcAft>
                <a:spcPts val="0"/>
              </a:spcAft>
              <a:buClr>
                <a:srgbClr val="4675B8"/>
              </a:buClr>
              <a:buSzTx/>
              <a:buFont typeface="Arial"/>
              <a:buNone/>
              <a:tabLst/>
              <a:defRPr/>
            </a:pPr>
            <a:r>
              <a:rPr kumimoji="0" lang="en-US" sz="2400" b="1" i="0" u="none" strike="noStrike" kern="1200" cap="none" spc="0" normalizeH="0" baseline="0" noProof="0" dirty="0">
                <a:ln>
                  <a:noFill/>
                </a:ln>
                <a:solidFill>
                  <a:srgbClr val="DA1C5C"/>
                </a:solidFill>
                <a:effectLst/>
                <a:uLnTx/>
                <a:uFillTx/>
                <a:cs typeface="Arial"/>
              </a:rPr>
              <a:t>Attention and listening </a:t>
            </a:r>
          </a:p>
          <a:p>
            <a:pPr marR="0" lvl="0" algn="l" defTabSz="457200" rtl="0" eaLnBrk="1" fontAlgn="auto" latinLnBrk="0" hangingPunct="1">
              <a:lnSpc>
                <a:spcPct val="150000"/>
              </a:lnSpc>
              <a:spcBef>
                <a:spcPct val="20000"/>
              </a:spcBef>
              <a:spcAft>
                <a:spcPts val="0"/>
              </a:spcAft>
              <a:buClr>
                <a:srgbClr val="DA1C5C"/>
              </a:buClr>
              <a:buSzTx/>
              <a:tabLst/>
              <a:defRPr/>
            </a:pPr>
            <a:r>
              <a:rPr kumimoji="0" lang="en-US" sz="2400" b="0" i="0" u="none" strike="noStrike" kern="1200" cap="none" spc="0" normalizeH="0" baseline="0" noProof="0" dirty="0">
                <a:ln>
                  <a:noFill/>
                </a:ln>
                <a:solidFill>
                  <a:prstClr val="black"/>
                </a:solidFill>
                <a:effectLst/>
                <a:uLnTx/>
                <a:uFillTx/>
                <a:cs typeface="Arial"/>
              </a:rPr>
              <a:t>These are the foundation skills for speaking and listening.</a:t>
            </a: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endParaRPr kumimoji="0" lang="en-US" sz="2400" b="1" i="0" u="none" strike="noStrike" kern="1200" cap="none" spc="0" normalizeH="0" baseline="0" noProof="0" dirty="0">
              <a:ln>
                <a:noFill/>
              </a:ln>
              <a:solidFill>
                <a:srgbClr val="4675B8"/>
              </a:solidFill>
              <a:effectLst/>
              <a:uLnTx/>
              <a:uFillTx/>
              <a:cs typeface="Arial"/>
            </a:endParaRP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r>
              <a:rPr kumimoji="0" lang="en-US" sz="2400" b="1" i="0" u="none" strike="noStrike" kern="1200" cap="none" spc="0" normalizeH="0" baseline="0" noProof="0" dirty="0">
                <a:ln>
                  <a:noFill/>
                </a:ln>
                <a:solidFill>
                  <a:srgbClr val="4675B8"/>
                </a:solidFill>
                <a:effectLst/>
                <a:uLnTx/>
                <a:uFillTx/>
                <a:cs typeface="Arial"/>
              </a:rPr>
              <a:t>Developing vocabulary</a:t>
            </a:r>
          </a:p>
          <a:p>
            <a:pPr marR="0" lvl="0" algn="l" defTabSz="457200" rtl="0" eaLnBrk="1" fontAlgn="auto" latinLnBrk="0" hangingPunct="1">
              <a:lnSpc>
                <a:spcPct val="150000"/>
              </a:lnSpc>
              <a:spcBef>
                <a:spcPct val="20000"/>
              </a:spcBef>
              <a:spcAft>
                <a:spcPts val="0"/>
              </a:spcAft>
              <a:buClr>
                <a:srgbClr val="4675B8"/>
              </a:buClr>
              <a:buSzTx/>
              <a:tabLst/>
              <a:defRPr/>
            </a:pPr>
            <a:r>
              <a:rPr kumimoji="0" lang="en-US" sz="2400" b="0" i="0" u="none" strike="noStrike" kern="1200" cap="none" spc="0" normalizeH="0" baseline="0" noProof="0" dirty="0">
                <a:ln>
                  <a:noFill/>
                </a:ln>
                <a:solidFill>
                  <a:prstClr val="black"/>
                </a:solidFill>
                <a:effectLst/>
                <a:uLnTx/>
                <a:uFillTx/>
                <a:cs typeface="Arial"/>
              </a:rPr>
              <a:t>Research shows that children with weaker vocabularies </a:t>
            </a:r>
            <a:br>
              <a:rPr kumimoji="0" lang="en-US" sz="2400" b="0" i="0" u="none" strike="noStrike" kern="1200" cap="none" spc="0" normalizeH="0" baseline="0" noProof="0" dirty="0">
                <a:ln>
                  <a:noFill/>
                </a:ln>
                <a:solidFill>
                  <a:prstClr val="black"/>
                </a:solidFill>
                <a:effectLst/>
                <a:uLnTx/>
                <a:uFillTx/>
                <a:cs typeface="Arial"/>
              </a:rPr>
            </a:br>
            <a:r>
              <a:rPr kumimoji="0" lang="en-US" sz="2400" b="0" i="0" u="none" strike="noStrike" kern="1200" cap="none" spc="0" normalizeH="0" baseline="0" noProof="0" dirty="0">
                <a:ln>
                  <a:noFill/>
                </a:ln>
                <a:solidFill>
                  <a:prstClr val="black"/>
                </a:solidFill>
                <a:effectLst/>
                <a:uLnTx/>
                <a:uFillTx/>
                <a:cs typeface="Arial"/>
              </a:rPr>
              <a:t>are at risk of experiencing difficulties with reading.</a:t>
            </a: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endParaRPr kumimoji="0" lang="en-US" sz="2400" b="1" i="0" u="none" strike="noStrike" kern="1200" cap="none" spc="0" normalizeH="0" baseline="0" noProof="0" dirty="0">
              <a:ln>
                <a:noFill/>
              </a:ln>
              <a:solidFill>
                <a:srgbClr val="88A43D"/>
              </a:solidFill>
              <a:effectLst/>
              <a:uLnTx/>
              <a:uFillTx/>
              <a:cs typeface="Arial"/>
            </a:endParaRPr>
          </a:p>
          <a:p>
            <a:pPr marL="0" marR="0" lvl="0" indent="0" algn="l" defTabSz="457200" rtl="0" eaLnBrk="1" fontAlgn="auto" latinLnBrk="0" hangingPunct="1">
              <a:lnSpc>
                <a:spcPct val="150000"/>
              </a:lnSpc>
              <a:spcBef>
                <a:spcPct val="20000"/>
              </a:spcBef>
              <a:spcAft>
                <a:spcPts val="0"/>
              </a:spcAft>
              <a:buClr>
                <a:srgbClr val="E30713"/>
              </a:buClr>
              <a:buSzTx/>
              <a:buFont typeface="Arial"/>
              <a:buNone/>
              <a:tabLst/>
              <a:defRPr/>
            </a:pPr>
            <a:r>
              <a:rPr kumimoji="0" lang="en-US" sz="2400" b="1" i="0" u="none" strike="noStrike" kern="1200" cap="none" spc="0" normalizeH="0" baseline="0" noProof="0" dirty="0">
                <a:ln>
                  <a:noFill/>
                </a:ln>
                <a:solidFill>
                  <a:srgbClr val="88A43D"/>
                </a:solidFill>
                <a:effectLst/>
                <a:uLnTx/>
                <a:uFillTx/>
                <a:cs typeface="Arial"/>
              </a:rPr>
              <a:t>Building sentences </a:t>
            </a:r>
          </a:p>
          <a:p>
            <a:pPr marR="0" lvl="0" algn="l" defTabSz="457200" rtl="0" eaLnBrk="1" fontAlgn="auto" latinLnBrk="0" hangingPunct="1">
              <a:lnSpc>
                <a:spcPct val="150000"/>
              </a:lnSpc>
              <a:spcBef>
                <a:spcPct val="20000"/>
              </a:spcBef>
              <a:spcAft>
                <a:spcPts val="0"/>
              </a:spcAft>
              <a:buClr>
                <a:srgbClr val="88A43D"/>
              </a:buClr>
              <a:buSzTx/>
              <a:tabLst/>
              <a:defRPr/>
            </a:pPr>
            <a:r>
              <a:rPr kumimoji="0" lang="en-US" sz="2400" b="0" i="0" u="none" strike="noStrike" kern="1200" cap="none" spc="0" normalizeH="0" baseline="0" noProof="0" dirty="0">
                <a:ln>
                  <a:noFill/>
                </a:ln>
                <a:solidFill>
                  <a:prstClr val="black"/>
                </a:solidFill>
                <a:effectLst/>
                <a:uLnTx/>
                <a:uFillTx/>
                <a:cs typeface="Arial"/>
              </a:rPr>
              <a:t>Putting words together is a vital skill for having conversations and telling stories.</a:t>
            </a:r>
          </a:p>
          <a:p>
            <a:endParaRPr lang="en-GB" dirty="0"/>
          </a:p>
        </p:txBody>
      </p:sp>
      <p:pic>
        <p:nvPicPr>
          <p:cNvPr id="3" name="Picture 4">
            <a:extLst>
              <a:ext uri="{FF2B5EF4-FFF2-40B4-BE49-F238E27FC236}">
                <a16:creationId xmlns:a16="http://schemas.microsoft.com/office/drawing/2014/main" id="{48FC82AC-53F2-D589-9FBF-95385B8FCA3E}"/>
              </a:ext>
            </a:extLst>
          </p:cNvPr>
          <p:cNvPicPr>
            <a:picLocks noChangeAspect="1" noChangeArrowheads="1"/>
          </p:cNvPicPr>
          <p:nvPr/>
        </p:nvPicPr>
        <p:blipFill>
          <a:blip r:embed="rId2"/>
          <a:srcRect/>
          <a:stretch>
            <a:fillRect/>
          </a:stretch>
        </p:blipFill>
        <p:spPr bwMode="auto">
          <a:xfrm>
            <a:off x="8272748" y="2026085"/>
            <a:ext cx="3919252" cy="2805829"/>
          </a:xfrm>
          <a:prstGeom prst="rect">
            <a:avLst/>
          </a:prstGeom>
          <a:noFill/>
          <a:ln w="9525">
            <a:noFill/>
            <a:miter lim="800000"/>
            <a:headEnd/>
            <a:tailEnd/>
          </a:ln>
          <a:effectLst/>
        </p:spPr>
      </p:pic>
    </p:spTree>
    <p:extLst>
      <p:ext uri="{BB962C8B-B14F-4D97-AF65-F5344CB8AC3E}">
        <p14:creationId xmlns:p14="http://schemas.microsoft.com/office/powerpoint/2010/main" val="424620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08B12-9EED-24DA-0C5D-009FA66B5FBE}"/>
              </a:ext>
            </a:extLst>
          </p:cNvPr>
          <p:cNvSpPr>
            <a:spLocks noGrp="1"/>
          </p:cNvSpPr>
          <p:nvPr>
            <p:ph type="body" sz="quarter" idx="11"/>
          </p:nvPr>
        </p:nvSpPr>
        <p:spPr/>
        <p:txBody>
          <a:bodyPr>
            <a:normAutofit fontScale="77500" lnSpcReduction="20000"/>
          </a:bodyPr>
          <a:lstStyle/>
          <a:p>
            <a:r>
              <a:rPr lang="en-GB" dirty="0"/>
              <a:t>Jake &amp; Tizzy story books</a:t>
            </a:r>
          </a:p>
        </p:txBody>
      </p:sp>
      <p:sp>
        <p:nvSpPr>
          <p:cNvPr id="4" name="Text Placeholder 3">
            <a:extLst>
              <a:ext uri="{FF2B5EF4-FFF2-40B4-BE49-F238E27FC236}">
                <a16:creationId xmlns:a16="http://schemas.microsoft.com/office/drawing/2014/main" id="{DEC21B33-56D8-A41A-088F-0E0F8D73020C}"/>
              </a:ext>
            </a:extLst>
          </p:cNvPr>
          <p:cNvSpPr>
            <a:spLocks noGrp="1"/>
          </p:cNvSpPr>
          <p:nvPr>
            <p:ph type="body" sz="quarter" idx="14"/>
          </p:nvPr>
        </p:nvSpPr>
        <p:spPr>
          <a:xfrm>
            <a:off x="2222501" y="1323974"/>
            <a:ext cx="5919418" cy="5046961"/>
          </a:xfrm>
        </p:spPr>
        <p:txBody>
          <a:bodyPr>
            <a:normAutofit/>
          </a:bodyPr>
          <a:lstStyle/>
          <a:p>
            <a:r>
              <a:rPr lang="en-GB" sz="2000" dirty="0"/>
              <a:t>A series of eight story books introduce the characters of Jake and Tizzy, who are used throughout the intervention, so that children will become familiar with them. The books:</a:t>
            </a:r>
          </a:p>
          <a:p>
            <a:pPr marL="342900" indent="-342900">
              <a:buFont typeface="Arial" panose="020B0604020202020204" pitchFamily="34" charset="0"/>
              <a:buChar char="•"/>
            </a:pPr>
            <a:r>
              <a:rPr lang="en-GB" sz="2000" dirty="0"/>
              <a:t>reinforce topics covered in the weekly sessions such as learning to listen, big and little, and action words</a:t>
            </a:r>
          </a:p>
          <a:p>
            <a:pPr marL="342900" indent="-342900">
              <a:buFont typeface="Arial" panose="020B0604020202020204" pitchFamily="34" charset="0"/>
              <a:buChar char="•"/>
            </a:pPr>
            <a:r>
              <a:rPr lang="en-GB" sz="2000" dirty="0"/>
              <a:t>introduce and practise a range of vocabulary</a:t>
            </a:r>
          </a:p>
          <a:p>
            <a:pPr marL="342900" indent="-342900">
              <a:buFont typeface="Arial" panose="020B0604020202020204" pitchFamily="34" charset="0"/>
              <a:buChar char="•"/>
            </a:pPr>
            <a:r>
              <a:rPr lang="en-GB" sz="2000" dirty="0"/>
              <a:t>focus on language structures required for building sentences.</a:t>
            </a:r>
          </a:p>
          <a:p>
            <a:r>
              <a:rPr lang="en-GB" sz="2000" dirty="0"/>
              <a:t>Repeated reading of story books has an effect on</a:t>
            </a:r>
            <a:br>
              <a:rPr lang="en-GB" sz="2000" dirty="0"/>
            </a:br>
            <a:r>
              <a:rPr lang="en-GB" sz="2000" dirty="0"/>
              <a:t>children’s narrative skills and print knowledge </a:t>
            </a:r>
            <a:br>
              <a:rPr lang="en-GB" sz="2000" dirty="0"/>
            </a:br>
            <a:r>
              <a:rPr lang="en-GB" sz="2000" dirty="0"/>
              <a:t>(Horst et al, 2011).</a:t>
            </a:r>
          </a:p>
          <a:p>
            <a:endParaRPr lang="en-GB" dirty="0"/>
          </a:p>
        </p:txBody>
      </p:sp>
      <p:pic>
        <p:nvPicPr>
          <p:cNvPr id="3" name="Picture 2" descr="J&amp;T_logo.png">
            <a:extLst>
              <a:ext uri="{FF2B5EF4-FFF2-40B4-BE49-F238E27FC236}">
                <a16:creationId xmlns:a16="http://schemas.microsoft.com/office/drawing/2014/main" id="{A3A4BE6C-1FA6-CB86-71A0-D168984B8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423" y="1453378"/>
            <a:ext cx="4609577" cy="3457182"/>
          </a:xfrm>
          <a:prstGeom prst="rect">
            <a:avLst/>
          </a:prstGeom>
        </p:spPr>
      </p:pic>
    </p:spTree>
    <p:extLst>
      <p:ext uri="{BB962C8B-B14F-4D97-AF65-F5344CB8AC3E}">
        <p14:creationId xmlns:p14="http://schemas.microsoft.com/office/powerpoint/2010/main" val="57601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43AFA37-018D-0A85-F975-57277FEE9A84}"/>
              </a:ext>
            </a:extLst>
          </p:cNvPr>
          <p:cNvSpPr>
            <a:spLocks noGrp="1"/>
          </p:cNvSpPr>
          <p:nvPr>
            <p:ph type="body" sz="quarter" idx="11"/>
          </p:nvPr>
        </p:nvSpPr>
        <p:spPr>
          <a:xfrm>
            <a:off x="2222011" y="487064"/>
            <a:ext cx="9490528" cy="740845"/>
          </a:xfrm>
        </p:spPr>
        <p:txBody>
          <a:bodyPr>
            <a:normAutofit fontScale="77500" lnSpcReduction="20000"/>
          </a:bodyPr>
          <a:lstStyle/>
          <a:p>
            <a:r>
              <a:rPr lang="en-US" dirty="0"/>
              <a:t>Structure of each session: Plan, do and review</a:t>
            </a:r>
            <a:endParaRPr lang="en-GB" dirty="0"/>
          </a:p>
        </p:txBody>
      </p:sp>
      <p:sp>
        <p:nvSpPr>
          <p:cNvPr id="5" name="Text Placeholder 3">
            <a:extLst>
              <a:ext uri="{FF2B5EF4-FFF2-40B4-BE49-F238E27FC236}">
                <a16:creationId xmlns:a16="http://schemas.microsoft.com/office/drawing/2014/main" id="{2463C9F6-0466-21F2-8740-F808FFCA1C45}"/>
              </a:ext>
            </a:extLst>
          </p:cNvPr>
          <p:cNvSpPr txBox="1">
            <a:spLocks/>
          </p:cNvSpPr>
          <p:nvPr/>
        </p:nvSpPr>
        <p:spPr>
          <a:xfrm>
            <a:off x="2222501" y="1544138"/>
            <a:ext cx="9490528" cy="15338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D0B23"/>
                </a:solidFill>
                <a:latin typeface="Century Gothic" panose="020B0502020202020204"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D0B2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None/>
            </a:pPr>
            <a:r>
              <a:rPr lang="en-GB" sz="2000" dirty="0">
                <a:cs typeface="Arial"/>
              </a:rPr>
              <a:t>Planning/Introduction - using visual planning board</a:t>
            </a:r>
          </a:p>
          <a:p>
            <a:pPr>
              <a:buFont typeface="Arial" charset="0"/>
              <a:buNone/>
            </a:pPr>
            <a:endParaRPr lang="en-GB" sz="2000" dirty="0">
              <a:cs typeface="Arial"/>
            </a:endParaRPr>
          </a:p>
          <a:p>
            <a:r>
              <a:rPr lang="en-GB" sz="2000" dirty="0"/>
              <a:t>Talking about what you’ve done - using visual planning board</a:t>
            </a:r>
          </a:p>
          <a:p>
            <a:pPr>
              <a:buFont typeface="Arial" charset="0"/>
              <a:buNone/>
            </a:pPr>
            <a:endParaRPr lang="en-GB" sz="2000" dirty="0">
              <a:cs typeface="Arial"/>
            </a:endParaRPr>
          </a:p>
          <a:p>
            <a:pPr>
              <a:buFont typeface="Arial" charset="0"/>
              <a:buNone/>
            </a:pPr>
            <a:endParaRPr lang="en-GB" sz="2000" dirty="0">
              <a:cs typeface="Arial"/>
            </a:endParaRPr>
          </a:p>
        </p:txBody>
      </p:sp>
      <p:grpSp>
        <p:nvGrpSpPr>
          <p:cNvPr id="6" name="Group 5">
            <a:extLst>
              <a:ext uri="{FF2B5EF4-FFF2-40B4-BE49-F238E27FC236}">
                <a16:creationId xmlns:a16="http://schemas.microsoft.com/office/drawing/2014/main" id="{642D6125-78EA-2B83-7015-6A73C25723F0}"/>
              </a:ext>
            </a:extLst>
          </p:cNvPr>
          <p:cNvGrpSpPr/>
          <p:nvPr/>
        </p:nvGrpSpPr>
        <p:grpSpPr>
          <a:xfrm>
            <a:off x="1801099" y="3342906"/>
            <a:ext cx="2502069" cy="1533894"/>
            <a:chOff x="3626" y="969168"/>
            <a:chExt cx="1744119" cy="1292225"/>
          </a:xfrm>
          <a:solidFill>
            <a:srgbClr val="38D2D5"/>
          </a:solidFill>
        </p:grpSpPr>
        <p:sp>
          <p:nvSpPr>
            <p:cNvPr id="7" name="Rounded Rectangle 13">
              <a:extLst>
                <a:ext uri="{FF2B5EF4-FFF2-40B4-BE49-F238E27FC236}">
                  <a16:creationId xmlns:a16="http://schemas.microsoft.com/office/drawing/2014/main" id="{2803EA27-33D1-7677-E39D-9E6835D74CA7}"/>
                </a:ext>
              </a:extLst>
            </p:cNvPr>
            <p:cNvSpPr/>
            <p:nvPr/>
          </p:nvSpPr>
          <p:spPr>
            <a:xfrm>
              <a:off x="3626"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A1AD3221-0E4E-7C30-C552-5F480B96A200}"/>
                </a:ext>
              </a:extLst>
            </p:cNvPr>
            <p:cNvSpPr/>
            <p:nvPr/>
          </p:nvSpPr>
          <p:spPr>
            <a:xfrm>
              <a:off x="66709"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Activity 1</a:t>
              </a:r>
            </a:p>
          </p:txBody>
        </p:sp>
      </p:grpSp>
      <p:grpSp>
        <p:nvGrpSpPr>
          <p:cNvPr id="9" name="Group 8">
            <a:extLst>
              <a:ext uri="{FF2B5EF4-FFF2-40B4-BE49-F238E27FC236}">
                <a16:creationId xmlns:a16="http://schemas.microsoft.com/office/drawing/2014/main" id="{F67D9285-BBF9-BB04-1017-5827BD45A390}"/>
              </a:ext>
            </a:extLst>
          </p:cNvPr>
          <p:cNvGrpSpPr/>
          <p:nvPr/>
        </p:nvGrpSpPr>
        <p:grpSpPr>
          <a:xfrm>
            <a:off x="4345728" y="3344025"/>
            <a:ext cx="2502069" cy="1533894"/>
            <a:chOff x="1834952" y="969168"/>
            <a:chExt cx="1744119" cy="1292225"/>
          </a:xfrm>
          <a:solidFill>
            <a:srgbClr val="38D2D5"/>
          </a:solidFill>
        </p:grpSpPr>
        <p:sp>
          <p:nvSpPr>
            <p:cNvPr id="10" name="Rounded Rectangle 11">
              <a:extLst>
                <a:ext uri="{FF2B5EF4-FFF2-40B4-BE49-F238E27FC236}">
                  <a16:creationId xmlns:a16="http://schemas.microsoft.com/office/drawing/2014/main" id="{9B788048-E63A-1642-EF96-381BB07E4BAA}"/>
                </a:ext>
              </a:extLst>
            </p:cNvPr>
            <p:cNvSpPr/>
            <p:nvPr/>
          </p:nvSpPr>
          <p:spPr>
            <a:xfrm>
              <a:off x="1834952"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a:extLst>
                <a:ext uri="{FF2B5EF4-FFF2-40B4-BE49-F238E27FC236}">
                  <a16:creationId xmlns:a16="http://schemas.microsoft.com/office/drawing/2014/main" id="{FB07779C-1F6C-669A-C522-475B8E4BD8C3}"/>
                </a:ext>
              </a:extLst>
            </p:cNvPr>
            <p:cNvSpPr/>
            <p:nvPr/>
          </p:nvSpPr>
          <p:spPr>
            <a:xfrm>
              <a:off x="1898033"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Activity 2</a:t>
              </a:r>
            </a:p>
          </p:txBody>
        </p:sp>
      </p:grpSp>
      <p:grpSp>
        <p:nvGrpSpPr>
          <p:cNvPr id="12" name="Group 11">
            <a:extLst>
              <a:ext uri="{FF2B5EF4-FFF2-40B4-BE49-F238E27FC236}">
                <a16:creationId xmlns:a16="http://schemas.microsoft.com/office/drawing/2014/main" id="{8914DF94-0DE6-46E8-7736-4052768D37B6}"/>
              </a:ext>
            </a:extLst>
          </p:cNvPr>
          <p:cNvGrpSpPr/>
          <p:nvPr/>
        </p:nvGrpSpPr>
        <p:grpSpPr>
          <a:xfrm>
            <a:off x="6871624" y="3342906"/>
            <a:ext cx="2502069" cy="1533894"/>
            <a:chOff x="3666277" y="969168"/>
            <a:chExt cx="1744119" cy="1292225"/>
          </a:xfrm>
          <a:solidFill>
            <a:srgbClr val="38D2D5"/>
          </a:solidFill>
        </p:grpSpPr>
        <p:sp>
          <p:nvSpPr>
            <p:cNvPr id="13" name="Rounded Rectangle 9">
              <a:extLst>
                <a:ext uri="{FF2B5EF4-FFF2-40B4-BE49-F238E27FC236}">
                  <a16:creationId xmlns:a16="http://schemas.microsoft.com/office/drawing/2014/main" id="{BEE09B04-184D-08BA-3172-5EE506C989E5}"/>
                </a:ext>
              </a:extLst>
            </p:cNvPr>
            <p:cNvSpPr/>
            <p:nvPr/>
          </p:nvSpPr>
          <p:spPr>
            <a:xfrm>
              <a:off x="3666277"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8">
              <a:extLst>
                <a:ext uri="{FF2B5EF4-FFF2-40B4-BE49-F238E27FC236}">
                  <a16:creationId xmlns:a16="http://schemas.microsoft.com/office/drawing/2014/main" id="{A48B9286-67F3-AA67-7B0B-7A4CCD58A85A}"/>
                </a:ext>
              </a:extLst>
            </p:cNvPr>
            <p:cNvSpPr/>
            <p:nvPr/>
          </p:nvSpPr>
          <p:spPr>
            <a:xfrm>
              <a:off x="3729361" y="1032249"/>
              <a:ext cx="1617957"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Song</a:t>
              </a:r>
            </a:p>
          </p:txBody>
        </p:sp>
      </p:grpSp>
      <p:grpSp>
        <p:nvGrpSpPr>
          <p:cNvPr id="15" name="Group 14">
            <a:extLst>
              <a:ext uri="{FF2B5EF4-FFF2-40B4-BE49-F238E27FC236}">
                <a16:creationId xmlns:a16="http://schemas.microsoft.com/office/drawing/2014/main" id="{FC35D200-A12E-FCB0-CE43-22BC5CAD6FB0}"/>
              </a:ext>
            </a:extLst>
          </p:cNvPr>
          <p:cNvGrpSpPr/>
          <p:nvPr/>
        </p:nvGrpSpPr>
        <p:grpSpPr>
          <a:xfrm>
            <a:off x="9414152" y="3342906"/>
            <a:ext cx="2502069" cy="1533894"/>
            <a:chOff x="5497603" y="969168"/>
            <a:chExt cx="1744119" cy="1292225"/>
          </a:xfrm>
          <a:solidFill>
            <a:srgbClr val="38D2D5"/>
          </a:solidFill>
        </p:grpSpPr>
        <p:sp>
          <p:nvSpPr>
            <p:cNvPr id="16" name="Rounded Rectangle 7">
              <a:extLst>
                <a:ext uri="{FF2B5EF4-FFF2-40B4-BE49-F238E27FC236}">
                  <a16:creationId xmlns:a16="http://schemas.microsoft.com/office/drawing/2014/main" id="{F1FD4C82-8C1D-1DE6-4FFA-88DF064D157B}"/>
                </a:ext>
              </a:extLst>
            </p:cNvPr>
            <p:cNvSpPr/>
            <p:nvPr/>
          </p:nvSpPr>
          <p:spPr>
            <a:xfrm>
              <a:off x="5497603" y="969168"/>
              <a:ext cx="1744119" cy="129222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0">
              <a:extLst>
                <a:ext uri="{FF2B5EF4-FFF2-40B4-BE49-F238E27FC236}">
                  <a16:creationId xmlns:a16="http://schemas.microsoft.com/office/drawing/2014/main" id="{8F541DDC-302D-95B5-DF9F-42E3C57623E5}"/>
                </a:ext>
              </a:extLst>
            </p:cNvPr>
            <p:cNvSpPr/>
            <p:nvPr/>
          </p:nvSpPr>
          <p:spPr>
            <a:xfrm>
              <a:off x="5526463" y="1032249"/>
              <a:ext cx="1681038" cy="11660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b="1" kern="1200" dirty="0">
                  <a:solidFill>
                    <a:srgbClr val="0D0B23"/>
                  </a:solidFill>
                  <a:cs typeface="Arial"/>
                </a:rPr>
                <a:t>Story featuring Jake and Tizzy</a:t>
              </a:r>
            </a:p>
          </p:txBody>
        </p:sp>
      </p:grpSp>
    </p:spTree>
    <p:extLst>
      <p:ext uri="{BB962C8B-B14F-4D97-AF65-F5344CB8AC3E}">
        <p14:creationId xmlns:p14="http://schemas.microsoft.com/office/powerpoint/2010/main" val="3186024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B MASTER 5 COLOURS">
    <a:dk1>
      <a:sysClr val="windowText" lastClr="000000"/>
    </a:dk1>
    <a:lt1>
      <a:sysClr val="window" lastClr="FFFFFF"/>
    </a:lt1>
    <a:dk2>
      <a:srgbClr val="323232"/>
    </a:dk2>
    <a:lt2>
      <a:srgbClr val="EEECE1"/>
    </a:lt2>
    <a:accent1>
      <a:srgbClr val="E30713"/>
    </a:accent1>
    <a:accent2>
      <a:srgbClr val="88A43D"/>
    </a:accent2>
    <a:accent3>
      <a:srgbClr val="4675B8"/>
    </a:accent3>
    <a:accent4>
      <a:srgbClr val="B52636"/>
    </a:accent4>
    <a:accent5>
      <a:srgbClr val="DA1C5C"/>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EBB31402ADF4FBB2F1F3AE76271DF" ma:contentTypeVersion="10" ma:contentTypeDescription="Create a new document." ma:contentTypeScope="" ma:versionID="d34f0b2c8c8de51e56affb12114878a3">
  <xsd:schema xmlns:xsd="http://www.w3.org/2001/XMLSchema" xmlns:xs="http://www.w3.org/2001/XMLSchema" xmlns:p="http://schemas.microsoft.com/office/2006/metadata/properties" xmlns:ns2="3289e0fa-ab3b-4599-8e51-545ff850358f" targetNamespace="http://schemas.microsoft.com/office/2006/metadata/properties" ma:root="true" ma:fieldsID="64965c4ebc9b4d39e13046c5ce23bf63" ns2:_="">
    <xsd:import namespace="3289e0fa-ab3b-4599-8e51-545ff85035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9e0fa-ab3b-4599-8e51-545ff8503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3BB66-001A-47B8-8466-6DCA3144641B}">
  <ds:schemaRefs>
    <ds:schemaRef ds:uri="3289e0fa-ab3b-4599-8e51-545ff85035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0B0A3D-727A-4580-9C49-9A75A23EFDF7}">
  <ds:schemaRefs>
    <ds:schemaRef ds:uri="3289e0fa-ab3b-4599-8e51-545ff85035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84F0F9-BC03-4887-A961-A96096495B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1516</Words>
  <Application>Microsoft Office PowerPoint</Application>
  <PresentationFormat>Widescreen</PresentationFormat>
  <Paragraphs>216</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Upstill</dc:creator>
  <cp:lastModifiedBy>Sweta Narsale</cp:lastModifiedBy>
  <cp:revision>9</cp:revision>
  <dcterms:created xsi:type="dcterms:W3CDTF">2022-08-15T11:09:25Z</dcterms:created>
  <dcterms:modified xsi:type="dcterms:W3CDTF">2022-10-14T10:37:05Z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0x0101007F3EBB31402ADF4FBB2F1F3AE76271DF</vt:lpwstr>
  </property>
</Properties>
</file>