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3"/>
  </p:notesMasterIdLst>
  <p:sldIdLst>
    <p:sldId id="275" r:id="rId4"/>
    <p:sldId id="279" r:id="rId5"/>
    <p:sldId id="278" r:id="rId6"/>
    <p:sldId id="292" r:id="rId7"/>
    <p:sldId id="276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277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B17F28-CE7E-536C-DFFE-80AB7DD93855}" name="Amy Loxley" initials="AL" userId="S::amy.loxley@speechandlanguage.org.uk::7c937748-ed57-418b-91fa-0fbb0694b734" providerId="AD"/>
  <p188:author id="{8CD29452-435A-4619-16DF-17F3300A4FF2}" name="stephen.parsons66@gmail.com" initials="st" userId="S::urn:spo:guest#stephen.parsons66@gmail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2425F-69E5-4EE4-2793-85E3CCF6567A}" v="18" dt="2024-10-01T13:17:58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123" autoAdjust="0"/>
  </p:normalViewPr>
  <p:slideViewPr>
    <p:cSldViewPr snapToGrid="0">
      <p:cViewPr varScale="1">
        <p:scale>
          <a:sx n="61" d="100"/>
          <a:sy n="61" d="100"/>
        </p:scale>
        <p:origin x="15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2DF13-2E50-42ED-A3E9-9951436F391F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3841D-8CF3-4EF5-95CE-96DDE6BCA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26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Notes to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is a presentation about DLD that can be shared by secondary school staff with other staff in their settings.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presentation has been designed to be shared in the week of DLD awareness day, but it can be shared at any other time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presentation includes discussion activities. It is designed to be delivered as a staff briefing with opportunities for group discussion.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Feel free to amend these slides to include information relevant to your school/setting.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11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Approximately what % of children with emotional and behavioural disorders struggle with language?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32%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55%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81%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i="1" dirty="0"/>
              <a:t>(take answers from people)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Correct answer = 81%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i="1" dirty="0"/>
              <a:t>Reference: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Hollo, A.,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Wehby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J. H., &amp; Oliver, R. M. (2014). Unidentified language deficits in children with emotional and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behavioral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disorders: a meta-analysis. Exceptional Children (80(2), 169-186</a:t>
            </a:r>
            <a:endParaRPr lang="en-GB" i="1" dirty="0"/>
          </a:p>
          <a:p>
            <a:pPr marL="0" lvl="0" indent="0">
              <a:buFont typeface="Arial" panose="020B0604020202020204" pitchFamily="34" charset="0"/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23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CLICK 81% of young people with emotional and behavioural needs have underlying language difficulties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Are there young people in our school who struggle with emotions and behaviour?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Could there be an underlying challenge with language (talking and understanding words)?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i="1" dirty="0"/>
              <a:t>(Encourage group discussion)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629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1" dirty="0"/>
              <a:t>CLICK </a:t>
            </a:r>
            <a:r>
              <a:rPr lang="en-GB" dirty="0"/>
              <a:t>What is a sign that a child or young person might have DLD?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Challenges with understanding words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Challenges with talking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Challenges with learning including literacy, reading comprehension, writing, maths, etc…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i="1" dirty="0"/>
              <a:t>(take answers from people)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Correct answer = ALL – a, b and c are all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029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Going to watch another short video now from DLD awareness day last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video shows us how DLD can present in children at school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CLICK mouse to play video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181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Some possible signs of DLD to look out for – young people who: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Seem to be not paying attention (remember from the video – Lily got into trouble with her teachers for not paying attention).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Struggle to understand new concepts or ideas (remember the video – Lily said the words feel like nerf bullets bouncing off her brain).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Watch their peers to work out what to do.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Use lots of general words (e.g., ‘put’, ‘thing’, ‘do’) and/or short sentences.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Struggle to join in with peers.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Struggle to explain ideas or tell stories without getting muddled.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Are there any young people you can think of who struggle with these things? Do you think there could be an underlying difficulty with language? </a:t>
            </a:r>
            <a:r>
              <a:rPr lang="en-GB" i="1" dirty="0"/>
              <a:t>(encourage discussion)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591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1" dirty="0"/>
              <a:t>CLICK </a:t>
            </a:r>
            <a:r>
              <a:rPr lang="en-GB" dirty="0"/>
              <a:t>How do children and young people get a diagnosis of DLD?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Referral to GP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Referral to educational psychologist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dirty="0"/>
              <a:t>Referral to speech and language therapist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i="1" dirty="0"/>
              <a:t>(take answers)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Correct answer = c) referral to a speech and language therapist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07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DLD is diagnosed by a speech and language therapist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What’s the process in our school for raising concerns about a child? </a:t>
            </a:r>
            <a:r>
              <a:rPr lang="en-GB" i="1" dirty="0"/>
              <a:t>(encourage discussion around following the graduated approach and what the process is in your school)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At what stage would we make a referral to speech and language therapy? </a:t>
            </a:r>
            <a:r>
              <a:rPr lang="en-GB" i="1" dirty="0"/>
              <a:t>(as above)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What’s the next step for those children you are concerned about? </a:t>
            </a:r>
            <a:r>
              <a:rPr lang="en-GB" i="1" dirty="0"/>
              <a:t>(encourage discussion in pairs/small groups around next steps for children who they have identified they are concerned about)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98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Suggested talking points for presenter:</a:t>
            </a:r>
          </a:p>
          <a:p>
            <a:r>
              <a:rPr lang="en-GB" i="1" dirty="0"/>
              <a:t>CLICK </a:t>
            </a:r>
            <a:r>
              <a:rPr lang="en-GB" i="0" dirty="0"/>
              <a:t>Going to finish by thinking about some things that we can do in the classroom to help young people with DLD to catch more of the words: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Use visual supports – helps if can see things as well as hear them. Pictures, actions, demonstrations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Repeat key information – hearing it multiple times can help young people to remember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Go more slowly – remember Lily said the words were falling too fast for her to catch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Check they’ve understood – ask them to repeat back in their own words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Specifically teach key vocabulary – do this at the beginning of a new topic but also do it repeatedly throughout the topic. YP with DLD need many more exposures to a word to remember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Provide / model sentence examples – do this for spoken and written language. For some YP, could give sentence starters, or model the type of sentence you would like them to use first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36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r>
              <a:rPr lang="en-GB" i="0" dirty="0"/>
              <a:t>Here are some websites to find more information about DLD and access some free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52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5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Going to play a short video first that was made by a teenage girl with DLD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While you’re watching the video, think about what stands out for you about DLD – what surprises you?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CLICK mouse to play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95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CLICK MOUSE TO BRING UP QUESTION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i="0" dirty="0"/>
              <a:t>What stood out for you about DLD from the video? Did anything surprise you?</a:t>
            </a: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Facilitate discussion around what surprised people from the video. Suggested points to draw out/summarise after discussion are given on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79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Suggested points to draw out/summarise after discussion: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Lily’s DLD was diagnosed when she was 15 years old. It’s not always picked up early in childhood – there could be many students in our school who have undiagnosed DLD.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DLD is common – 2 in every classroom of 30. “The most common learning disability that no one has heard of.” Will come back to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DLD can be ‘invisible’ – e.g. a young person’s speech sounds might be normal. Will come back to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DLD is not like a cold that will go away – it stays forever.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DLD is genetic, although we don’t know the exact cause.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Teachers had told Lily off her whole life for not paying attention (will come back to this).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dirty="0"/>
              <a:t>DLD can feel like: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the words are like ‘nerf’ bullets – bounce off your brain instead of going into it.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you have to ‘catch’ the words as they are falling.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your head is full of clouds – makes you zone out and then when you tune back in you don’t know what people are talking about.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79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Going to go through some quiz questions now – after each one we’ll learn the correct answer and have some points to discuss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22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Approximately what % of children and young people in the UK do you think have DLD?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</a:t>
            </a:r>
            <a:r>
              <a:rPr lang="en-GB" i="1" dirty="0"/>
              <a:t>Take answers from people)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Correct answer = 7.6%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746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DLD affects approximately 7.6% of all children and young people, based on research conducted in the 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On average, that’s 2 children and young people in every class – we learned this from the video.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How many young people have a diagnosis of DLD in our school that we know about? </a:t>
            </a:r>
            <a:r>
              <a:rPr lang="en-GB" i="1" dirty="0"/>
              <a:t>(take answers from people)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also learned in the video that DLD can be ‘invisible’ or ‘hidden’.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dirty="0"/>
              <a:t>There are likely to be many young people in our school who have DLD that hasn’t been picked up and diagnosed yet.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1" dirty="0"/>
              <a:t>CLICK </a:t>
            </a:r>
            <a:r>
              <a:rPr lang="en-GB" i="0" dirty="0"/>
              <a:t>Are there any young people who you think could have unidentified or hidden DLD? </a:t>
            </a:r>
            <a:r>
              <a:rPr lang="en-GB" i="1" dirty="0"/>
              <a:t>(encourage group discussion)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i="1" dirty="0"/>
              <a:t>Reference: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Norbury, C.F., Gooch, D., Wray, C., Baird, G., Charman, T.,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Simonoff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E.,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Vamvakas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G., &amp; Pickles, A. (2016). The impact of nonverbal ability on prevalence and clinical presentation of language disorder: evidence from a population study. Journal of Child Psychology and Psychiatry, 57(11), 1247-1257</a:t>
            </a: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0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Do you think DLD is: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Less common than autism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More common than autism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As common as autism?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i="1" dirty="0"/>
              <a:t>(take answers from people)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i="0" dirty="0"/>
              <a:t>Correct answer = DLD is more common than autism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84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Suggested talking points for presenter: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DLD is more common than autism – 7 or 8 times more common actually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Autism affects approximately 1% of children – DLD affects approximately 7.6% of all children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all know about autism and can probably think of a few children we know with autism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</a:t>
            </a:r>
            <a:r>
              <a:rPr lang="en-GB" dirty="0"/>
              <a:t> But most people have never heard of DLD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CLICK </a:t>
            </a:r>
            <a:r>
              <a:rPr lang="en-GB" dirty="0"/>
              <a:t>This week it is DLD awareness day – we can help by knowing about DLD ourselves and raising awareness of it by telling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3841D-8CF3-4EF5-95CE-96DDE6BCAAC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55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8A3B-C2DF-AB9B-D070-173C580A8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9652A5-3643-3114-9570-F29437190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03587-18B2-42D3-BBAE-19A7E2A7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B196D-E6F6-F2F8-3580-6D2C7DFC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6798B-5E64-DB4A-3DC5-C8689680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51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F380B-9737-B274-DBF8-B8D17379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A69F7-76A7-8684-C6B5-75E349980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6EB5A-7146-F9FD-1805-03AAC24B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5C58E-E61D-2E85-F12C-666DC1BA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3A123-437B-0050-4885-EE2F01AB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4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1B968-8D5E-97CD-FB7A-CFCABD5A1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252D4-5236-6E28-DABF-7180C2193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AC67A-FA64-5D13-E4D4-6ADA6B84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8BBC-559D-15D6-11D4-F078C16C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BE032-901D-D247-32C5-2A3B6D75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586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B1AC8-052E-0F60-D65B-D291ABFD04F6}"/>
              </a:ext>
            </a:extLst>
          </p:cNvPr>
          <p:cNvSpPr/>
          <p:nvPr userDrawn="1"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4193AC22-6764-D46F-C0DE-9DCA9026B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3EAE2910-C1C0-DE0E-B392-D0BCF07655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66" y="5901724"/>
            <a:ext cx="1898650" cy="406400"/>
          </a:xfrm>
          <a:prstGeom prst="rect">
            <a:avLst/>
          </a:prstGeom>
        </p:spPr>
      </p:pic>
      <p:pic>
        <p:nvPicPr>
          <p:cNvPr id="13" name="Picture 12" descr="A black and blue logo&#10;&#10;Description automatically generated">
            <a:extLst>
              <a:ext uri="{FF2B5EF4-FFF2-40B4-BE49-F238E27FC236}">
                <a16:creationId xmlns:a16="http://schemas.microsoft.com/office/drawing/2014/main" id="{EB10BE15-2408-0B67-92D8-1E8B2D9EF9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16" y="5670114"/>
            <a:ext cx="2326988" cy="802326"/>
          </a:xfrm>
          <a:prstGeom prst="rect">
            <a:avLst/>
          </a:prstGeom>
        </p:spPr>
      </p:pic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B59DDF9F-1C09-4339-C624-B7568E2BDD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26" y="5248499"/>
            <a:ext cx="2330450" cy="1282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4BB51-2F4E-69CC-0F53-3EE63B284D11}"/>
              </a:ext>
            </a:extLst>
          </p:cNvPr>
          <p:cNvSpPr txBox="1"/>
          <p:nvPr userDrawn="1"/>
        </p:nvSpPr>
        <p:spPr>
          <a:xfrm>
            <a:off x="390628" y="5141940"/>
            <a:ext cx="32098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300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E42AE-4CF6-3294-7E5F-7EC7A3B016DA}"/>
              </a:ext>
            </a:extLst>
          </p:cNvPr>
          <p:cNvSpPr/>
          <p:nvPr userDrawn="1"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595BFAFE-43B8-40E5-1944-9E38BFBB92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2" name="Picture 1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F12EE3AA-0167-B008-2CDF-ADA9AF1623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5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BD20-6247-B5F1-B19F-30FA8B6B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765D0-4762-0233-8E85-922009933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8D4A3-15F0-5132-1A2D-1A07F20E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11B49-3F27-D1E1-487D-605E0C82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D6F3C-2906-D72D-7A5B-F0371887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6FF1-1820-7912-4EE0-2A6A1550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5F175-B1EC-B4B2-342A-CB7460373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CC050-9DF5-0A65-D113-F97DE16F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F7263-B6FD-A933-C1C6-C489AFAF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97948-8512-4ECA-DF52-84E4C9BE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42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482FF-A495-0468-BD40-8BA2D2E6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102D6-9934-5D72-68B1-8744B1E7E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614D2-9871-C778-9FDE-67730CEF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C151C-C857-E23B-DF3F-F54FE48C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742A3-BF85-F393-9AF3-2ABD482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8230D-453C-F978-133F-7341A07C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9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7293-DC08-DF6B-EE59-171DCE44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7F0AE-A89F-4CA7-A220-C852F60A4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A082C-EB08-8DD4-DA89-4F13B7364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E323E-88CA-B738-E09D-39897714A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D02B0-4BF1-4E2A-8E31-F801A16E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89F2A-AE43-AED6-F48E-8BA99244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D0226-D975-9A28-24FA-5AD42839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1F67B-8D70-C8E2-1B64-C2046B10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1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46F1E-EC02-E978-8217-457FD93B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20D6E-56EE-2727-451B-00EE3583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B8373-BDA6-24B1-54D0-D5B68DF5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B9951-A6DD-CC1E-A97B-110FB9EE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70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A3476-50BC-4D6A-7C5E-E3BAD834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8CDB8-BB6F-5974-DDFD-7CC979F8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A101F-D78C-1790-7E94-12D9917B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89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3FD0-E0F9-74C4-87CF-030A8172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0F014-B719-2263-B3E1-19518F3FC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72DF8-BBE2-136F-B18D-565009574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784E7-F521-9A0A-DD1A-71A9AE92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6B3FB-425E-6383-17CD-F4AEFCE0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CBF4A-0239-BF01-A4E0-22C149A1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0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4F12-4D45-B50C-9764-6A984D03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877CA-B812-6D03-2FA6-0BEABC1F2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60FCF-7147-D312-C7EE-E917041FE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D912E-06BE-C839-18C9-00BBB821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CF452-ED9A-12C7-9295-1C6E95522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41D08-3687-F261-3D27-5CEF2669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23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2DA83-0224-A49F-4EA4-39E4B066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0058D-B9F7-53B1-20F0-0C634D086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1C69-10A5-808A-D015-C3B1AA8E2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3E35D3-37BB-4D78-A4C3-6D78292CD68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AE95F-F7ED-75FF-C70D-73CB09236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E075C-4780-1E6C-4182-1BFBA4806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32C163-BAF4-43B8-983D-2C09575BB1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17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12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microsoft.com/office/2017/04/relationships/track" Target="../media/track2.vtt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hyperlink" Target="https://www.moorhouseinstitute.com/dld/" TargetMode="Externa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adld.org/dld-awareness-day/resources-media-ideas/teacher-kit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aplic.org.uk/dld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speechandlanguage.org.uk/educators-and-professionals/dld-educational-support/" TargetMode="Externa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4/relationships/track" Target="../media/track1.vtt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A954CA3-33FF-DC73-23D2-A13988D888EA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A84D1-8B2B-4FD9-44C3-64526990A4CD}"/>
              </a:ext>
            </a:extLst>
          </p:cNvPr>
          <p:cNvSpPr txBox="1"/>
          <p:nvPr/>
        </p:nvSpPr>
        <p:spPr>
          <a:xfrm>
            <a:off x="462171" y="1251484"/>
            <a:ext cx="5848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 Language Disorder (DLD)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9325C-CE29-69B7-3FDD-DD9737323EA9}"/>
              </a:ext>
            </a:extLst>
          </p:cNvPr>
          <p:cNvSpPr txBox="1"/>
          <p:nvPr/>
        </p:nvSpPr>
        <p:spPr>
          <a:xfrm>
            <a:off x="463900" y="4006128"/>
            <a:ext cx="439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secondary schools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red and black logo&#10;&#10;Description automatically generated">
            <a:extLst>
              <a:ext uri="{FF2B5EF4-FFF2-40B4-BE49-F238E27FC236}">
                <a16:creationId xmlns:a16="http://schemas.microsoft.com/office/drawing/2014/main" id="{3E34ED97-519E-6821-185B-21089EAF9E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469F9C55-A30A-A79E-2D6A-FE0A02C585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A98F56CC-4588-9DBF-133E-11B3F2F1BC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2C4AC8C3-4A4D-F6CD-8343-1B0DBAC6DC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E818A79-073C-A614-796E-1875DDAC4213}"/>
              </a:ext>
            </a:extLst>
          </p:cNvPr>
          <p:cNvSpPr/>
          <p:nvPr/>
        </p:nvSpPr>
        <p:spPr>
          <a:xfrm>
            <a:off x="564022" y="3856208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60590FA3-E54F-E346-B02D-60AAAE6B5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97" y="0"/>
            <a:ext cx="6902450" cy="4006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8E8F2-E49C-34CD-0709-205621D2B754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3D9685C5-097C-5771-CFB0-F4EC9FC8D8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02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81722" y="1585452"/>
            <a:ext cx="11228553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what percentage of children and young people with emotional and behavioural needs struggle with language?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3" y="517506"/>
            <a:ext cx="769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know about DLD?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3F3DB324-A791-EEF9-1A0C-8BD1A74558D6}"/>
              </a:ext>
            </a:extLst>
          </p:cNvPr>
          <p:cNvSpPr/>
          <p:nvPr/>
        </p:nvSpPr>
        <p:spPr>
          <a:xfrm flipH="1">
            <a:off x="1787308" y="3938802"/>
            <a:ext cx="724977" cy="424593"/>
          </a:xfrm>
          <a:prstGeom prst="notched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6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3"/>
    </mc:Choice>
    <mc:Fallback xmlns="">
      <p:transition spd="slow" advTm="2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553610" y="2272014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19186" y="2779033"/>
            <a:ext cx="11387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young people in our school who struggle with emotions and behaviour?</a:t>
            </a:r>
          </a:p>
          <a:p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there be an underlying challenge with language (talking and understanding words)?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08208" y="326801"/>
            <a:ext cx="837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 of young people with emotional and behavioural needs have underlying language difficulties</a:t>
            </a:r>
            <a:endParaRPr lang="en-US" sz="3600" b="1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8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9"/>
    </mc:Choice>
    <mc:Fallback xmlns="">
      <p:transition spd="slow" advTm="2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514974" y="1408281"/>
            <a:ext cx="10779798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sign that a child or young person might have DLD?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with understanding words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with talking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with learning including literacy, reading comprehension, writing, maths, etc…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3" y="517506"/>
            <a:ext cx="769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know about DLD?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3F3DB324-A791-EEF9-1A0C-8BD1A74558D6}"/>
              </a:ext>
            </a:extLst>
          </p:cNvPr>
          <p:cNvSpPr/>
          <p:nvPr/>
        </p:nvSpPr>
        <p:spPr>
          <a:xfrm flipH="1">
            <a:off x="5542384" y="2454355"/>
            <a:ext cx="724977" cy="424593"/>
          </a:xfrm>
          <a:prstGeom prst="notched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78652366-7590-EC21-09B1-1C9253A610A4}"/>
              </a:ext>
            </a:extLst>
          </p:cNvPr>
          <p:cNvSpPr/>
          <p:nvPr/>
        </p:nvSpPr>
        <p:spPr>
          <a:xfrm flipH="1">
            <a:off x="3770296" y="2861846"/>
            <a:ext cx="724977" cy="424593"/>
          </a:xfrm>
          <a:prstGeom prst="notched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F0194B04-C95C-31BC-D94A-B5B2AAF32D07}"/>
              </a:ext>
            </a:extLst>
          </p:cNvPr>
          <p:cNvSpPr/>
          <p:nvPr/>
        </p:nvSpPr>
        <p:spPr>
          <a:xfrm flipH="1">
            <a:off x="11294772" y="3300337"/>
            <a:ext cx="724977" cy="424593"/>
          </a:xfrm>
          <a:prstGeom prst="notched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9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1"/>
    </mc:Choice>
    <mc:Fallback xmlns="">
      <p:transition spd="slow" advTm="5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553610" y="1242204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08208" y="326801"/>
            <a:ext cx="8005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signs of DLD</a:t>
            </a:r>
            <a:endParaRPr lang="en-US" sz="3600" b="1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pic>
        <p:nvPicPr>
          <p:cNvPr id="5" name="Think language, think DLD">
            <a:hlinkClick r:id="" action="ppaction://media"/>
            <a:extLst>
              <a:ext uri="{FF2B5EF4-FFF2-40B4-BE49-F238E27FC236}">
                <a16:creationId xmlns:a16="http://schemas.microsoft.com/office/drawing/2014/main" id="{213A75A9-D0C7-7CF6-6FFD-635194487A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17"/>
                  <p14:fade out="2390"/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7D13A3D0-D884-4319-BF0C-25E93CFD2277}" label="" lang="en-gb" r:embed="rId11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"/>
    </mc:Choice>
    <mc:Fallback xmlns="">
      <p:transition spd="slow" advTm="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553610" y="1242204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08208" y="326801"/>
            <a:ext cx="8005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signs of DLD</a:t>
            </a:r>
            <a:endParaRPr lang="en-US" sz="3600" b="1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E6670D-9FFD-5997-CD58-AAF88A18194D}"/>
              </a:ext>
            </a:extLst>
          </p:cNvPr>
          <p:cNvSpPr txBox="1"/>
          <p:nvPr/>
        </p:nvSpPr>
        <p:spPr>
          <a:xfrm>
            <a:off x="390628" y="1397907"/>
            <a:ext cx="9324486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out for young people who…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Seem to be not paying attention (may get into trouble).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Struggle to understand new concepts or ideas (‘nerf bullets’).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their peers to work out what to do.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lots of general words (e.g., ‘put’, ‘thing’, ‘do’) and/or short sentences.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Struggle to join in with peers.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Struggle to explain ideas or tell stories without getting muddled.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7C0FFB-DCF2-5900-DA92-AFD9806F96C1}"/>
              </a:ext>
            </a:extLst>
          </p:cNvPr>
          <p:cNvSpPr/>
          <p:nvPr/>
        </p:nvSpPr>
        <p:spPr>
          <a:xfrm>
            <a:off x="9146468" y="2329689"/>
            <a:ext cx="2654904" cy="2335245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 there any young people in our school who struggle with these things?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6"/>
    </mc:Choice>
    <mc:Fallback xmlns="">
      <p:transition spd="slow" advTm="6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503538" y="1681343"/>
            <a:ext cx="7096440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children and young people get a diagnosis of DLD?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to GP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to educational psychologist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to speech and language therapist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3" y="517506"/>
            <a:ext cx="769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know about DLD?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3F3DB324-A791-EEF9-1A0C-8BD1A74558D6}"/>
              </a:ext>
            </a:extLst>
          </p:cNvPr>
          <p:cNvSpPr/>
          <p:nvPr/>
        </p:nvSpPr>
        <p:spPr>
          <a:xfrm flipH="1">
            <a:off x="6006022" y="3582739"/>
            <a:ext cx="724977" cy="424593"/>
          </a:xfrm>
          <a:prstGeom prst="notched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7"/>
    </mc:Choice>
    <mc:Fallback xmlns="">
      <p:transition spd="slow" advTm="3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516375" y="1425498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08208" y="198017"/>
            <a:ext cx="800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diagnosed by a speech and language therapist</a:t>
            </a:r>
            <a:endParaRPr lang="en-US" sz="3600" b="1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E6670D-9FFD-5997-CD58-AAF88A18194D}"/>
              </a:ext>
            </a:extLst>
          </p:cNvPr>
          <p:cNvSpPr txBox="1"/>
          <p:nvPr/>
        </p:nvSpPr>
        <p:spPr>
          <a:xfrm>
            <a:off x="408207" y="1928628"/>
            <a:ext cx="10960377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process in our school for raising concerns about a child or young person?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what stage would we make a referral to speech and language therapy?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next step for those children or young people you are concerned about?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0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6"/>
    </mc:Choice>
    <mc:Fallback xmlns="">
      <p:transition spd="slow" advTm="3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516375" y="1425498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08208" y="198017"/>
            <a:ext cx="8182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you help young people with DLD to ‘catch’ more of the words? </a:t>
            </a:r>
            <a:endParaRPr lang="en-US" sz="3600" b="1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E6670D-9FFD-5997-CD58-AAF88A18194D}"/>
              </a:ext>
            </a:extLst>
          </p:cNvPr>
          <p:cNvSpPr txBox="1"/>
          <p:nvPr/>
        </p:nvSpPr>
        <p:spPr>
          <a:xfrm>
            <a:off x="385483" y="1644209"/>
            <a:ext cx="9324486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visual supports – pictures, actions, demonstrations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key information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more slowly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that they’ve understood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Specifically teach key vocabulary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/ model sentence examples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8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02"/>
    </mc:Choice>
    <mc:Fallback xmlns="">
      <p:transition spd="slow" advTm="8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83AE94-9FDD-160A-D068-EF06DBF7F0DC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22F80B-7420-DE82-2E7C-12983E72D281}"/>
              </a:ext>
            </a:extLst>
          </p:cNvPr>
          <p:cNvSpPr/>
          <p:nvPr/>
        </p:nvSpPr>
        <p:spPr>
          <a:xfrm>
            <a:off x="8565022" y="-4923"/>
            <a:ext cx="3626978" cy="4852695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Family at a field">
            <a:extLst>
              <a:ext uri="{FF2B5EF4-FFF2-40B4-BE49-F238E27FC236}">
                <a16:creationId xmlns:a16="http://schemas.microsoft.com/office/drawing/2014/main" id="{9119ACE2-D8F0-37AA-F264-D48F34B9DB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-4922"/>
            <a:ext cx="4927601" cy="4852694"/>
          </a:xfrm>
          <a:prstGeom prst="rect">
            <a:avLst/>
          </a:prstGeom>
        </p:spPr>
      </p:pic>
      <p:sp>
        <p:nvSpPr>
          <p:cNvPr id="9" name="Manual Input 8">
            <a:extLst>
              <a:ext uri="{FF2B5EF4-FFF2-40B4-BE49-F238E27FC236}">
                <a16:creationId xmlns:a16="http://schemas.microsoft.com/office/drawing/2014/main" id="{1514EB77-FDE9-B1D7-68A3-A4CC6E7F77E7}"/>
              </a:ext>
            </a:extLst>
          </p:cNvPr>
          <p:cNvSpPr/>
          <p:nvPr/>
        </p:nvSpPr>
        <p:spPr>
          <a:xfrm rot="5400000" flipV="1">
            <a:off x="3318134" y="-541754"/>
            <a:ext cx="4882636" cy="5956299"/>
          </a:xfrm>
          <a:prstGeom prst="flowChartManualInpu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299575" y="1085280"/>
            <a:ext cx="733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Want to find out more?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228785" y="2436395"/>
            <a:ext cx="766489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https://speechandlanguage.org.uk/educators-and-professionals/dld-educational-support/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  <a:p>
            <a:pPr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https://www.naplic.org.uk/dld/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https://radld.org/dld-awareness-day/resources-media-ideas/teacher-kit/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https://www.moorhouseinstitute.com/dld/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759E5-5245-C507-B98D-18E7E35ECF8C}"/>
              </a:ext>
            </a:extLst>
          </p:cNvPr>
          <p:cNvSpPr/>
          <p:nvPr/>
        </p:nvSpPr>
        <p:spPr>
          <a:xfrm>
            <a:off x="4360500" y="1983903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A3999-C0C3-5323-E57A-93DB4D22F55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90F610E-D1EB-0081-6A31-8A21F3CFDF0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38" y="141156"/>
            <a:ext cx="3394206" cy="923329"/>
          </a:xfrm>
          <a:prstGeom prst="rect">
            <a:avLst/>
          </a:prstGeom>
        </p:spPr>
      </p:pic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9E865D7D-5B02-DE50-1E37-95585534322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CA1FE8B4-1270-278E-E121-E05D77389F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44E4FEAC-B1F1-A4DE-70FE-6275399DFB9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4C03A4C5-3CFD-BF02-C165-01A8E8C289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"/>
    </mc:Choice>
    <mc:Fallback xmlns="">
      <p:transition spd="slow" advTm="1101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6E565-4FF7-3297-0F66-D42DB0830422}"/>
              </a:ext>
            </a:extLst>
          </p:cNvPr>
          <p:cNvSpPr txBox="1"/>
          <p:nvPr/>
        </p:nvSpPr>
        <p:spPr>
          <a:xfrm>
            <a:off x="462169" y="1240712"/>
            <a:ext cx="572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DD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ED415D-DA48-7C1C-1B41-624EDF5C071A}"/>
              </a:ext>
            </a:extLst>
          </p:cNvPr>
          <p:cNvSpPr/>
          <p:nvPr/>
        </p:nvSpPr>
        <p:spPr>
          <a:xfrm>
            <a:off x="615538" y="2391396"/>
            <a:ext cx="750124" cy="45719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3741A1B8-C236-F47B-B931-B7F20696BF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6E565-4FF7-3297-0F66-D42DB0830422}"/>
              </a:ext>
            </a:extLst>
          </p:cNvPr>
          <p:cNvSpPr txBox="1"/>
          <p:nvPr/>
        </p:nvSpPr>
        <p:spPr>
          <a:xfrm>
            <a:off x="462170" y="1240712"/>
            <a:ext cx="3118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Developmental Language Disorder (DLD)?</a:t>
            </a:r>
          </a:p>
        </p:txBody>
      </p:sp>
      <p:pic>
        <p:nvPicPr>
          <p:cNvPr id="3" name="Picture 2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3741A1B8-C236-F47B-B931-B7F20696BF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2" name="Lily Farrington's Amazing Developmental Language Disorder Animation">
            <a:hlinkClick r:id="" action="ppaction://media"/>
            <a:extLst>
              <a:ext uri="{FF2B5EF4-FFF2-40B4-BE49-F238E27FC236}">
                <a16:creationId xmlns:a16="http://schemas.microsoft.com/office/drawing/2014/main" id="{128FA12B-4CD8-D837-C315-9B6BC6092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323E7BD2-5F95-42B7-823C-D1A99A808C82}" label="" lang="en-gb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481723" y="1793160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81722" y="2029494"/>
            <a:ext cx="839675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things were surprising for you?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385483" y="387886"/>
            <a:ext cx="7696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stood out for you about DLD from the video?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481723" y="1793160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81722" y="2029493"/>
            <a:ext cx="653367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Diagnosed at 15 years old – not always picked up early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385483" y="387886"/>
            <a:ext cx="7696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stood out for you about DLD from the video?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ABB5B8-9B5E-DCAA-8359-8587673BA7F9}"/>
              </a:ext>
            </a:extLst>
          </p:cNvPr>
          <p:cNvSpPr txBox="1"/>
          <p:nvPr/>
        </p:nvSpPr>
        <p:spPr>
          <a:xfrm>
            <a:off x="8878474" y="1626799"/>
            <a:ext cx="26119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common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B5A56-A1D8-8E21-1A75-0B2A3CE63BF9}"/>
              </a:ext>
            </a:extLst>
          </p:cNvPr>
          <p:cNvSpPr txBox="1"/>
          <p:nvPr/>
        </p:nvSpPr>
        <p:spPr>
          <a:xfrm>
            <a:off x="1293810" y="2852198"/>
            <a:ext cx="2306639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‘invisible’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43D01-981D-5044-4DFD-6F3F35911A92}"/>
              </a:ext>
            </a:extLst>
          </p:cNvPr>
          <p:cNvSpPr txBox="1"/>
          <p:nvPr/>
        </p:nvSpPr>
        <p:spPr>
          <a:xfrm>
            <a:off x="145772" y="4254756"/>
            <a:ext cx="127889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A9E5C6-02B1-7C01-C5C4-2F128EF3C79B}"/>
              </a:ext>
            </a:extLst>
          </p:cNvPr>
          <p:cNvSpPr txBox="1"/>
          <p:nvPr/>
        </p:nvSpPr>
        <p:spPr>
          <a:xfrm>
            <a:off x="6993507" y="2487317"/>
            <a:ext cx="4716769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Genetic, but don’t know exact cause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C4312-084D-9FCC-E27C-913999D5EE18}"/>
              </a:ext>
            </a:extLst>
          </p:cNvPr>
          <p:cNvSpPr txBox="1"/>
          <p:nvPr/>
        </p:nvSpPr>
        <p:spPr>
          <a:xfrm>
            <a:off x="631027" y="3664207"/>
            <a:ext cx="410586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Told off for not paying attention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D5CB7B-4E67-2F25-A3C6-A3FD3E325B94}"/>
              </a:ext>
            </a:extLst>
          </p:cNvPr>
          <p:cNvSpPr txBox="1"/>
          <p:nvPr/>
        </p:nvSpPr>
        <p:spPr>
          <a:xfrm>
            <a:off x="4181178" y="3150041"/>
            <a:ext cx="653367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 feel like ‘nerf’ bullets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83A94-7E3C-EC8E-96D4-DA5D15EC8CA2}"/>
              </a:ext>
            </a:extLst>
          </p:cNvPr>
          <p:cNvSpPr txBox="1"/>
          <p:nvPr/>
        </p:nvSpPr>
        <p:spPr>
          <a:xfrm>
            <a:off x="6427333" y="3794767"/>
            <a:ext cx="528294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 ‘catch’ words as they are falling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C5780-F936-A6C3-8FB6-DAA6F96C12C6}"/>
              </a:ext>
            </a:extLst>
          </p:cNvPr>
          <p:cNvSpPr txBox="1"/>
          <p:nvPr/>
        </p:nvSpPr>
        <p:spPr>
          <a:xfrm>
            <a:off x="4233663" y="4299557"/>
            <a:ext cx="653367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full of clouds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6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03"/>
    </mc:Choice>
    <mc:Fallback xmlns="">
      <p:transition spd="slow" advTm="7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B8400C-42BE-69B1-DA62-651AC928F17D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Teenager holding gift">
            <a:extLst>
              <a:ext uri="{FF2B5EF4-FFF2-40B4-BE49-F238E27FC236}">
                <a16:creationId xmlns:a16="http://schemas.microsoft.com/office/drawing/2014/main" id="{D5E01982-5E03-004C-E65B-681D85B2E2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7726" y="0"/>
            <a:ext cx="5405849" cy="48479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FDA8F-AA37-AF63-FC72-F5D24CE27E88}"/>
              </a:ext>
            </a:extLst>
          </p:cNvPr>
          <p:cNvSpPr/>
          <p:nvPr/>
        </p:nvSpPr>
        <p:spPr>
          <a:xfrm flipH="1">
            <a:off x="0" y="0"/>
            <a:ext cx="3480411" cy="4852695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Manual Input 13">
            <a:extLst>
              <a:ext uri="{FF2B5EF4-FFF2-40B4-BE49-F238E27FC236}">
                <a16:creationId xmlns:a16="http://schemas.microsoft.com/office/drawing/2014/main" id="{7E0B830F-66CF-D417-054F-1222AAFCF123}"/>
              </a:ext>
            </a:extLst>
          </p:cNvPr>
          <p:cNvSpPr/>
          <p:nvPr/>
        </p:nvSpPr>
        <p:spPr>
          <a:xfrm rot="16200000" flipH="1" flipV="1">
            <a:off x="3309166" y="-550721"/>
            <a:ext cx="4900571" cy="5956299"/>
          </a:xfrm>
          <a:prstGeom prst="flowChartManualInpu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05250"/>
            <a:ext cx="37458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know about DLD?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9BAC0579-4239-5FEB-5371-19988B2FE7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B9612684-A347-2B4E-DF1F-3863EEA440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0" name="Picture 9" descr="A black and blue logo&#10;&#10;Description automatically generated">
            <a:extLst>
              <a:ext uri="{FF2B5EF4-FFF2-40B4-BE49-F238E27FC236}">
                <a16:creationId xmlns:a16="http://schemas.microsoft.com/office/drawing/2014/main" id="{1615521B-4AD9-F86E-E826-74A6135673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CB1C6E0C-798A-EF2F-4961-655FF4430D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pic>
        <p:nvPicPr>
          <p:cNvPr id="18" name="Picture 17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B3904262-7039-B174-9726-08ABA0C0E1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7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81723" y="1652307"/>
            <a:ext cx="10213986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what percentage of children and young people in the UK have DLD? 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~1.5% 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~5.4% 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~7.6%  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3" y="517506"/>
            <a:ext cx="769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know about DLD?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AC6CBA4E-5F07-76BC-E97C-F21612E6600F}"/>
              </a:ext>
            </a:extLst>
          </p:cNvPr>
          <p:cNvSpPr/>
          <p:nvPr/>
        </p:nvSpPr>
        <p:spPr>
          <a:xfrm flipH="1">
            <a:off x="2028514" y="3516631"/>
            <a:ext cx="724977" cy="424593"/>
          </a:xfrm>
          <a:prstGeom prst="notched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0"/>
    </mc:Choice>
    <mc:Fallback xmlns="">
      <p:transition spd="slow" advTm="2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565624" y="1655040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81723" y="1819114"/>
            <a:ext cx="7096440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average, that’s 2 children or young people in every class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young people have DLD in our school?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 who could have unidentified/hidden DLD?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54717" y="388895"/>
            <a:ext cx="7696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DLD affects ~7.6% of all children and young people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6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8"/>
    </mc:Choice>
    <mc:Fallback xmlns="">
      <p:transition spd="slow" advTm="4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507495" y="1664809"/>
            <a:ext cx="7096440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DLD…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common than autism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common than autism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common as autism 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3" y="517506"/>
            <a:ext cx="769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know about DLD?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AC6CBA4E-5F07-76BC-E97C-F21612E6600F}"/>
              </a:ext>
            </a:extLst>
          </p:cNvPr>
          <p:cNvSpPr/>
          <p:nvPr/>
        </p:nvSpPr>
        <p:spPr>
          <a:xfrm flipH="1">
            <a:off x="4329903" y="3094916"/>
            <a:ext cx="724977" cy="424593"/>
          </a:xfrm>
          <a:prstGeom prst="notched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28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9"/>
    </mc:Choice>
    <mc:Fallback xmlns="">
      <p:transition spd="slow" advTm="2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in the UK by: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81723" y="2080102"/>
            <a:ext cx="890611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yet, most people have never heard of it</a:t>
            </a:r>
          </a:p>
          <a:p>
            <a:pPr lvl="0">
              <a:lnSpc>
                <a:spcPct val="150000"/>
              </a:lnSpc>
              <a:defRPr/>
            </a:pPr>
            <a:endParaRPr lang="en-GB" sz="20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help by knowing about DLD and telling other people about 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B217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3" y="517506"/>
            <a:ext cx="769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B21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DLD is more common than autism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5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17"/>
    </mc:Choice>
    <mc:Fallback xmlns="">
      <p:transition spd="slow" advTm="3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9.7|6.9|6.3|5.2|4.3|3.1|6.8|8.2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8|1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|6.6|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6.8|10.3|7.7|7.4|7.1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1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6|6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2.6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8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|1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|10.2|6.9|9|5.7|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E91BE2519054A9344FC23EA3ECFDC" ma:contentTypeVersion="16" ma:contentTypeDescription="Create a new document." ma:contentTypeScope="" ma:versionID="633d5f665acfad3ebdc7a6cd6155e197">
  <xsd:schema xmlns:xsd="http://www.w3.org/2001/XMLSchema" xmlns:xs="http://www.w3.org/2001/XMLSchema" xmlns:p="http://schemas.microsoft.com/office/2006/metadata/properties" xmlns:ns2="fccf6da5-4b0a-46e9-9c7c-4220ca5eb4a2" xmlns:ns3="fb73a0be-b331-4070-8b86-d3cd7f1cca30" targetNamespace="http://schemas.microsoft.com/office/2006/metadata/properties" ma:root="true" ma:fieldsID="eb3308f0cb0bab2f902e036f82301c70" ns2:_="" ns3:_="">
    <xsd:import namespace="fccf6da5-4b0a-46e9-9c7c-4220ca5eb4a2"/>
    <xsd:import namespace="fb73a0be-b331-4070-8b86-d3cd7f1cca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f6da5-4b0a-46e9-9c7c-4220ca5eb4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120e711-364d-4e63-9c4e-7f10d138a8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3a0be-b331-4070-8b86-d3cd7f1cca3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add06ba-86d1-4f32-a89f-1cdf0904a192}" ma:internalName="TaxCatchAll" ma:showField="CatchAllData" ma:web="fb73a0be-b331-4070-8b86-d3cd7f1cca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5EFC9-6458-4CF0-9E1D-16F45A2E73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6261BB-ED94-4DAA-88FE-1473B40224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cf6da5-4b0a-46e9-9c7c-4220ca5eb4a2"/>
    <ds:schemaRef ds:uri="fb73a0be-b331-4070-8b86-d3cd7f1cca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2299</Words>
  <Application>Microsoft Office PowerPoint</Application>
  <PresentationFormat>Widescreen</PresentationFormat>
  <Paragraphs>242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Language Disorder (DLD)</dc:title>
  <dc:creator>Amy Loxley</dc:creator>
  <cp:lastModifiedBy>Natasha Stephenson</cp:lastModifiedBy>
  <cp:revision>35</cp:revision>
  <dcterms:created xsi:type="dcterms:W3CDTF">2024-08-09T09:34:24Z</dcterms:created>
  <dcterms:modified xsi:type="dcterms:W3CDTF">2024-10-04T08:53:53Z</dcterms:modified>
</cp:coreProperties>
</file>