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5" r:id="rId4"/>
    <p:sldId id="266" r:id="rId5"/>
    <p:sldId id="259" r:id="rId6"/>
    <p:sldId id="267" r:id="rId7"/>
    <p:sldId id="268" r:id="rId8"/>
    <p:sldId id="269" r:id="rId9"/>
    <p:sldId id="271" r:id="rId10"/>
    <p:sldId id="27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FFDD18"/>
    <a:srgbClr val="7B2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5"/>
    <p:restoredTop sz="75060" autoAdjust="0"/>
  </p:normalViewPr>
  <p:slideViewPr>
    <p:cSldViewPr snapToGrid="0">
      <p:cViewPr varScale="1">
        <p:scale>
          <a:sx n="84" d="100"/>
          <a:sy n="84" d="100"/>
        </p:scale>
        <p:origin x="15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5B5D3-4CDC-4E13-9269-CD795459FFDB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552B2-B5B3-418A-9A10-BE8020BA3B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00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Amazing brains</a:t>
            </a:r>
          </a:p>
          <a:p>
            <a:endParaRPr lang="en-GB" dirty="0"/>
          </a:p>
          <a:p>
            <a:r>
              <a:rPr lang="en-GB" dirty="0"/>
              <a:t>Each and every one of us has an amazing brain  			(true!)</a:t>
            </a:r>
          </a:p>
          <a:p>
            <a:endParaRPr lang="en-GB" dirty="0"/>
          </a:p>
          <a:p>
            <a:r>
              <a:rPr lang="en-GB" dirty="0"/>
              <a:t>They allow us to think, move our bodies and communicate with one another 	(and do lots of other things too)</a:t>
            </a:r>
          </a:p>
          <a:p>
            <a:endParaRPr lang="en-GB" dirty="0"/>
          </a:p>
          <a:p>
            <a:r>
              <a:rPr lang="en-GB" dirty="0"/>
              <a:t>Just like our fingerprints, our brains are all different			(we are different people after all)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07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88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brains</a:t>
            </a:r>
          </a:p>
          <a:p>
            <a:endParaRPr lang="en-GB" dirty="0"/>
          </a:p>
          <a:p>
            <a:r>
              <a:rPr lang="en-GB" dirty="0"/>
              <a:t>Some brain differences have labels 		(usually given by a doctor or another professional) </a:t>
            </a:r>
          </a:p>
          <a:p>
            <a:endParaRPr lang="en-GB" dirty="0"/>
          </a:p>
          <a:p>
            <a:r>
              <a:rPr lang="en-GB" dirty="0"/>
              <a:t>You may have heard of autism, dyslexia or ADHD	(have you?)</a:t>
            </a:r>
          </a:p>
          <a:p>
            <a:endParaRPr lang="en-GB" dirty="0"/>
          </a:p>
          <a:p>
            <a:r>
              <a:rPr lang="en-GB" dirty="0"/>
              <a:t>Another one, that you may not have heard of is DLD   	(Most people have never heard of DLD. That’s why I’m talking to you today)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1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DLD stands for Developmental Language Disorder  		(it’s long and hard to say, so saying DLD is easier)</a:t>
            </a:r>
          </a:p>
          <a:p>
            <a:endParaRPr lang="en-GB" dirty="0"/>
          </a:p>
          <a:p>
            <a:r>
              <a:rPr lang="en-GB" dirty="0"/>
              <a:t>DLD is when using and understanding words and sentences are especially hard. (And not just hard once in a while, but hard most of the time.)</a:t>
            </a:r>
          </a:p>
          <a:p>
            <a:endParaRPr lang="en-GB" dirty="0"/>
          </a:p>
          <a:p>
            <a:r>
              <a:rPr lang="en-GB" dirty="0"/>
              <a:t>I have DLD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624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My DLD</a:t>
            </a:r>
          </a:p>
          <a:p>
            <a:endParaRPr lang="en-GB" dirty="0"/>
          </a:p>
          <a:p>
            <a:r>
              <a:rPr lang="en-GB" dirty="0"/>
              <a:t>(Change it to a photo of yourself) </a:t>
            </a:r>
          </a:p>
          <a:p>
            <a:r>
              <a:rPr lang="en-GB" dirty="0"/>
              <a:t>My DLD</a:t>
            </a:r>
          </a:p>
          <a:p>
            <a:endParaRPr lang="en-GB" dirty="0"/>
          </a:p>
          <a:p>
            <a:r>
              <a:rPr lang="en-GB" dirty="0"/>
              <a:t>DLD is different in everyone who has it</a:t>
            </a:r>
          </a:p>
          <a:p>
            <a:endParaRPr lang="en-GB" dirty="0"/>
          </a:p>
          <a:p>
            <a:r>
              <a:rPr lang="en-GB" dirty="0"/>
              <a:t>for me, DLD makes these things tricky </a:t>
            </a:r>
            <a:r>
              <a:rPr lang="en-GB" dirty="0">
                <a:highlight>
                  <a:srgbClr val="FFFF00"/>
                </a:highlight>
              </a:rPr>
              <a:t>(choose which ones or add your own) 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Thinking of the right words</a:t>
            </a:r>
          </a:p>
          <a:p>
            <a:r>
              <a:rPr lang="en-GB" dirty="0">
                <a:highlight>
                  <a:srgbClr val="FFFF00"/>
                </a:highlight>
              </a:rPr>
              <a:t>Talking in long sentences</a:t>
            </a:r>
          </a:p>
          <a:p>
            <a:r>
              <a:rPr lang="en-GB" dirty="0">
                <a:highlight>
                  <a:srgbClr val="FFFF00"/>
                </a:highlight>
              </a:rPr>
              <a:t>Saying lots, or telling stories</a:t>
            </a:r>
          </a:p>
          <a:p>
            <a:r>
              <a:rPr lang="en-GB" dirty="0">
                <a:highlight>
                  <a:srgbClr val="FFFF00"/>
                </a:highlight>
              </a:rPr>
              <a:t>Understanding complicated words/sentences </a:t>
            </a:r>
          </a:p>
          <a:p>
            <a:r>
              <a:rPr lang="en-GB" dirty="0">
                <a:highlight>
                  <a:srgbClr val="FFFF00"/>
                </a:highlight>
              </a:rPr>
              <a:t>Understanding jokes </a:t>
            </a:r>
          </a:p>
          <a:p>
            <a:r>
              <a:rPr lang="en-GB" dirty="0">
                <a:highlight>
                  <a:srgbClr val="FFFF00"/>
                </a:highlight>
              </a:rPr>
              <a:t>Reading </a:t>
            </a:r>
          </a:p>
          <a:p>
            <a:r>
              <a:rPr lang="en-GB" dirty="0">
                <a:highlight>
                  <a:srgbClr val="FFFF00"/>
                </a:highlight>
              </a:rPr>
              <a:t>Writing </a:t>
            </a:r>
          </a:p>
          <a:p>
            <a:r>
              <a:rPr lang="en-GB" dirty="0">
                <a:highlight>
                  <a:srgbClr val="FFFF00"/>
                </a:highlight>
              </a:rPr>
              <a:t>Learning all the words in different subjects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34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can’t see DLD when you look at someone	(I look pretty normal!)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 in every class have DLD. 		(That’s on average so it might be more or less in each class.)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lots of people do not know they have DLD	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3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people think</a:t>
            </a:r>
          </a:p>
          <a:p>
            <a:endParaRPr lang="en-GB" dirty="0"/>
          </a:p>
          <a:p>
            <a:r>
              <a:rPr lang="en-GB" dirty="0"/>
              <a:t>That DLD is because I am lazy</a:t>
            </a:r>
          </a:p>
          <a:p>
            <a:pPr lvl="1"/>
            <a:r>
              <a:rPr lang="en-GB" dirty="0"/>
              <a:t>					(Wrong: I need to work really hard just to keep up)</a:t>
            </a:r>
          </a:p>
          <a:p>
            <a:r>
              <a:rPr lang="en-GB" dirty="0"/>
              <a:t>That DLD is caused by families not talking to their children</a:t>
            </a:r>
          </a:p>
          <a:p>
            <a:pPr lvl="1"/>
            <a:r>
              <a:rPr lang="en-GB" dirty="0"/>
              <a:t>					(Wrong: my family talked to me loads, and still do)</a:t>
            </a:r>
          </a:p>
          <a:p>
            <a:r>
              <a:rPr lang="en-GB" dirty="0"/>
              <a:t>That I’ll just grow out of DLD</a:t>
            </a:r>
          </a:p>
          <a:p>
            <a:pPr lvl="1"/>
            <a:r>
              <a:rPr lang="en-GB" dirty="0"/>
              <a:t>					(Wrong: I can improve loads, but my brain will still be the same brain)</a:t>
            </a:r>
          </a:p>
          <a:p>
            <a:r>
              <a:rPr lang="en-GB" dirty="0"/>
              <a:t>That I can’t achieve</a:t>
            </a:r>
          </a:p>
          <a:p>
            <a:pPr lvl="1"/>
            <a:r>
              <a:rPr lang="en-GB" dirty="0"/>
              <a:t>					(Wrong: with a few simple strategies I can learn like others)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552B2-B5B3-418A-9A10-BE8020BA3B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64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(Change the photo to one of you)</a:t>
            </a:r>
          </a:p>
          <a:p>
            <a:endParaRPr lang="en-GB" dirty="0"/>
          </a:p>
          <a:p>
            <a:r>
              <a:rPr lang="en-GB" dirty="0"/>
              <a:t>People with DLD are smart to</a:t>
            </a:r>
          </a:p>
          <a:p>
            <a:endParaRPr lang="en-GB" dirty="0"/>
          </a:p>
          <a:p>
            <a:r>
              <a:rPr lang="en-GB" dirty="0"/>
              <a:t>DLD is about words and sentences (NOT intelligence)</a:t>
            </a:r>
          </a:p>
          <a:p>
            <a:r>
              <a:rPr lang="en-GB" dirty="0"/>
              <a:t>People with DLD have lots of strengths</a:t>
            </a:r>
          </a:p>
          <a:p>
            <a:endParaRPr lang="en-GB" dirty="0"/>
          </a:p>
          <a:p>
            <a:r>
              <a:rPr lang="en-GB" dirty="0"/>
              <a:t> I am good at …..		(add what you re good at)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99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of ways you can help. (and everyone can help) </a:t>
            </a:r>
          </a:p>
          <a:p>
            <a:endParaRPr lang="en-GB" dirty="0"/>
          </a:p>
          <a:p>
            <a:r>
              <a:rPr lang="en-GB" dirty="0"/>
              <a:t>1 use simple words and sentences 		(not baby talk, just plain and direct)</a:t>
            </a:r>
          </a:p>
          <a:p>
            <a:r>
              <a:rPr lang="en-GB" dirty="0"/>
              <a:t>2 show me:  add pictures, video, drawing or gestures 	(to what you are saying)</a:t>
            </a:r>
          </a:p>
          <a:p>
            <a:r>
              <a:rPr lang="en-GB" dirty="0"/>
              <a:t>3 if I don’t understand, then repeat what you said 	(but make sure you use simple words)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12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ways you can help </a:t>
            </a:r>
          </a:p>
          <a:p>
            <a:endParaRPr lang="en-GB" dirty="0"/>
          </a:p>
          <a:p>
            <a:pPr marL="457200" indent="-457200">
              <a:buFont typeface="+mj-lt"/>
              <a:buAutoNum type="arabicPeriod" startAt="4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Give me time to get my thoughts into sentences. 		(wait a little longer before you speak)</a:t>
            </a:r>
          </a:p>
          <a:p>
            <a:pPr marL="457200" indent="-457200">
              <a:buFont typeface="+mj-lt"/>
              <a:buAutoNum type="arabicPeriod" startAt="4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 kind: 				(understand that I need to work hard to do things that might come easy to you)</a:t>
            </a:r>
          </a:p>
          <a:p>
            <a:endParaRPr lang="en-GB" dirty="0"/>
          </a:p>
          <a:p>
            <a:r>
              <a:rPr lang="en-GB" dirty="0"/>
              <a:t>(Add an any more or change to things that help you.)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6D67-8F5A-4296-8188-781DC9913FB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68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B1AC8-052E-0F60-D65B-D291ABFD04F6}"/>
              </a:ext>
            </a:extLst>
          </p:cNvPr>
          <p:cNvSpPr/>
          <p:nvPr userDrawn="1"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4193AC22-6764-D46F-C0DE-9DCA9026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3EAE2910-C1C0-DE0E-B392-D0BCF07655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13" name="Picture 12" descr="A black and blue logo&#10;&#10;Description automatically generated">
            <a:extLst>
              <a:ext uri="{FF2B5EF4-FFF2-40B4-BE49-F238E27FC236}">
                <a16:creationId xmlns:a16="http://schemas.microsoft.com/office/drawing/2014/main" id="{EB10BE15-2408-0B67-92D8-1E8B2D9EF9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B59DDF9F-1C09-4339-C624-B7568E2BDD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4BB51-2F4E-69CC-0F53-3EE63B284D11}"/>
              </a:ext>
            </a:extLst>
          </p:cNvPr>
          <p:cNvSpPr txBox="1"/>
          <p:nvPr userDrawn="1"/>
        </p:nvSpPr>
        <p:spPr>
          <a:xfrm>
            <a:off x="390628" y="5141940"/>
            <a:ext cx="32098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300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E42AE-4CF6-3294-7E5F-7EC7A3B016DA}"/>
              </a:ext>
            </a:extLst>
          </p:cNvPr>
          <p:cNvSpPr/>
          <p:nvPr userDrawn="1"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595BFAFE-43B8-40E5-1944-9E38BFBB92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2" name="Picture 1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F12EE3AA-0167-B008-2CDF-ADA9AF1623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8B1AC8-052E-0F60-D65B-D291ABFD04F6}"/>
              </a:ext>
            </a:extLst>
          </p:cNvPr>
          <p:cNvSpPr/>
          <p:nvPr userDrawn="1"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4BB51-2F4E-69CC-0F53-3EE63B284D11}"/>
              </a:ext>
            </a:extLst>
          </p:cNvPr>
          <p:cNvSpPr txBox="1"/>
          <p:nvPr userDrawn="1"/>
        </p:nvSpPr>
        <p:spPr>
          <a:xfrm>
            <a:off x="390628" y="5141940"/>
            <a:ext cx="32098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300" b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E42AE-4CF6-3294-7E5F-7EC7A3B016DA}"/>
              </a:ext>
            </a:extLst>
          </p:cNvPr>
          <p:cNvSpPr/>
          <p:nvPr userDrawn="1"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ed and black logo&#10;&#10;Description automatically generated">
            <a:extLst>
              <a:ext uri="{FF2B5EF4-FFF2-40B4-BE49-F238E27FC236}">
                <a16:creationId xmlns:a16="http://schemas.microsoft.com/office/drawing/2014/main" id="{A84ADEF9-26B7-7F47-3533-665F4DECA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93DAE5A-3D8E-8288-CD77-21AEFEABF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4" name="Picture 3" descr="A black and blue logo&#10;&#10;Description automatically generated">
            <a:extLst>
              <a:ext uri="{FF2B5EF4-FFF2-40B4-BE49-F238E27FC236}">
                <a16:creationId xmlns:a16="http://schemas.microsoft.com/office/drawing/2014/main" id="{F0F1ABEE-6063-2AC1-1D0B-3EAA651CAB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E45AE4A-BB8B-1623-34FF-B203E9136A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pic>
        <p:nvPicPr>
          <p:cNvPr id="6" name="Picture 5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8D437A42-0880-1838-E872-78E23116B2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9EE1-9128-43DD-C2CF-0FD524F8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465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1FCFE-61CA-BCFA-6741-97A9FF843AD5}"/>
              </a:ext>
            </a:extLst>
          </p:cNvPr>
          <p:cNvSpPr txBox="1"/>
          <p:nvPr userDrawn="1"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C600CC-2D68-5263-92DE-25F1A3E2B086}"/>
              </a:ext>
            </a:extLst>
          </p:cNvPr>
          <p:cNvSpPr/>
          <p:nvPr userDrawn="1"/>
        </p:nvSpPr>
        <p:spPr>
          <a:xfrm>
            <a:off x="0" y="4890422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4181848A-3AD1-CF55-7FC7-FD4A9D247C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547F2E3A-B3C8-155A-A78C-5804BC27AD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8966" y="5901724"/>
            <a:ext cx="1898650" cy="406400"/>
          </a:xfrm>
          <a:prstGeom prst="rect">
            <a:avLst/>
          </a:prstGeom>
        </p:spPr>
      </p:pic>
      <p:pic>
        <p:nvPicPr>
          <p:cNvPr id="5" name="Picture 4" descr="A black and blue logo&#10;&#10;Description automatically generated">
            <a:extLst>
              <a:ext uri="{FF2B5EF4-FFF2-40B4-BE49-F238E27FC236}">
                <a16:creationId xmlns:a16="http://schemas.microsoft.com/office/drawing/2014/main" id="{208904B5-871E-B8DA-4173-B80510ED1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616" y="5670114"/>
            <a:ext cx="2326988" cy="802326"/>
          </a:xfrm>
          <a:prstGeom prst="rect">
            <a:avLst/>
          </a:prstGeom>
        </p:spPr>
      </p:pic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49DB6BA7-91DA-996D-5DFE-8D2539D1B28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5226" y="5248499"/>
            <a:ext cx="2330450" cy="1282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350879-C222-8F68-C9CD-069FE1428883}"/>
              </a:ext>
            </a:extLst>
          </p:cNvPr>
          <p:cNvSpPr/>
          <p:nvPr userDrawn="1"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A309209-88AC-AD66-D21C-88150A702C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3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290A37-95C3-B8F4-47F6-E5198E6B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6DCE8-5E21-31EB-D269-D717EE8E7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FE91A-0570-8B4E-A241-9859292CD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FEF31-5F7F-E846-8D05-D3C5E13C1C5C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C545C-C22D-032C-CD08-633BE81C8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7F2D4-53B0-89F9-C75E-B15291161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AF744E-085E-014B-ADFF-418FCA25F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A954CA3-33FF-DC73-23D2-A13988D888EA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-14288" y="-11649"/>
            <a:ext cx="12220576" cy="4915219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A84D1-8B2B-4FD9-44C3-64526990A4CD}"/>
              </a:ext>
            </a:extLst>
          </p:cNvPr>
          <p:cNvSpPr txBox="1"/>
          <p:nvPr/>
        </p:nvSpPr>
        <p:spPr>
          <a:xfrm>
            <a:off x="462169" y="1251484"/>
            <a:ext cx="538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Amazing brain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9325C-CE29-69B7-3FDD-DD9737323EA9}"/>
              </a:ext>
            </a:extLst>
          </p:cNvPr>
          <p:cNvSpPr txBox="1"/>
          <p:nvPr/>
        </p:nvSpPr>
        <p:spPr>
          <a:xfrm>
            <a:off x="481723" y="2409435"/>
            <a:ext cx="375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name here</a:t>
            </a:r>
          </a:p>
        </p:txBody>
      </p:sp>
      <p:pic>
        <p:nvPicPr>
          <p:cNvPr id="13" name="Picture 12" descr="A red and black logo&#10;&#10;Description automatically generated">
            <a:extLst>
              <a:ext uri="{FF2B5EF4-FFF2-40B4-BE49-F238E27FC236}">
                <a16:creationId xmlns:a16="http://schemas.microsoft.com/office/drawing/2014/main" id="{3E34ED97-519E-6821-185B-21089EAF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469F9C55-A30A-A79E-2D6A-FE0A02C5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A98F56CC-4588-9DBF-133E-11B3F2F1B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2C4AC8C3-4A4D-F6CD-8343-1B0DBAC6D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E818A79-073C-A614-796E-1875DDAC4213}"/>
              </a:ext>
            </a:extLst>
          </p:cNvPr>
          <p:cNvSpPr/>
          <p:nvPr/>
        </p:nvSpPr>
        <p:spPr>
          <a:xfrm>
            <a:off x="615538" y="2173319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-14288" y="4836151"/>
            <a:ext cx="12220576" cy="15586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60590FA3-E54F-E346-B02D-60AAAE6B5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997" y="0"/>
            <a:ext cx="6902450" cy="40061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8E8F2-E49C-34CD-0709-205621D2B754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D9685C5-097C-5771-CFB0-F4EC9FC8D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2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" t="5969" r="666" b="30085"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60937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174892" y="1418439"/>
            <a:ext cx="11545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Give me time to get my thoughts into sentences</a:t>
            </a:r>
          </a:p>
          <a:p>
            <a:pPr marL="457200" indent="-457200">
              <a:buFont typeface="+mj-lt"/>
              <a:buAutoNum type="arabicPeriod" startAt="4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kind: I need to work hard </a:t>
            </a:r>
          </a:p>
          <a:p>
            <a:endParaRPr lang="en-US" sz="16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4" y="517506"/>
            <a:ext cx="618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ways you can help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6E565-4FF7-3297-0F66-D42DB0830422}"/>
              </a:ext>
            </a:extLst>
          </p:cNvPr>
          <p:cNvSpPr txBox="1"/>
          <p:nvPr/>
        </p:nvSpPr>
        <p:spPr>
          <a:xfrm>
            <a:off x="462169" y="1240712"/>
            <a:ext cx="572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DD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ED415D-DA48-7C1C-1B41-624EDF5C071A}"/>
              </a:ext>
            </a:extLst>
          </p:cNvPr>
          <p:cNvSpPr/>
          <p:nvPr/>
        </p:nvSpPr>
        <p:spPr>
          <a:xfrm>
            <a:off x="615538" y="2391396"/>
            <a:ext cx="750124" cy="45719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3741A1B8-C236-F47B-B931-B7F20696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240030" y="12629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27335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Amazing brains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351977" y="2102702"/>
            <a:ext cx="78204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Each one of us has an amazing brain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They allow us to think, move our bodies and communicate with one another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Just like our fingerprints, our brains are all different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3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27335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brains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188879" y="2275874"/>
            <a:ext cx="8853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brain differences have labels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have heard of autism, dyslexia or ADHD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one, that you may not have heard of is DLD</a:t>
            </a:r>
          </a:p>
          <a:p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27335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207929" y="2156527"/>
            <a:ext cx="78502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DLD stands for Developmental Language Disorder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DLD is when using and understanding words and sentences are especially hard.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I have DLD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2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B8400C-42BE-69B1-DA62-651AC928F17D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enager holding gift">
            <a:extLst>
              <a:ext uri="{FF2B5EF4-FFF2-40B4-BE49-F238E27FC236}">
                <a16:creationId xmlns:a16="http://schemas.microsoft.com/office/drawing/2014/main" id="{D5E01982-5E03-004C-E65B-681D85B2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16" t="11091" r="38018" b="32859"/>
          <a:stretch/>
        </p:blipFill>
        <p:spPr>
          <a:xfrm>
            <a:off x="6797726" y="0"/>
            <a:ext cx="5405849" cy="4847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FDA8F-AA37-AF63-FC72-F5D24CE27E88}"/>
              </a:ext>
            </a:extLst>
          </p:cNvPr>
          <p:cNvSpPr/>
          <p:nvPr/>
        </p:nvSpPr>
        <p:spPr>
          <a:xfrm flipH="1">
            <a:off x="0" y="0"/>
            <a:ext cx="3480411" cy="4852695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anual Input 13">
            <a:extLst>
              <a:ext uri="{FF2B5EF4-FFF2-40B4-BE49-F238E27FC236}">
                <a16:creationId xmlns:a16="http://schemas.microsoft.com/office/drawing/2014/main" id="{7E0B830F-66CF-D417-054F-1222AAFCF123}"/>
              </a:ext>
            </a:extLst>
          </p:cNvPr>
          <p:cNvSpPr/>
          <p:nvPr/>
        </p:nvSpPr>
        <p:spPr>
          <a:xfrm rot="16200000" flipH="1" flipV="1">
            <a:off x="3309166" y="-550721"/>
            <a:ext cx="4900571" cy="5956299"/>
          </a:xfrm>
          <a:prstGeom prst="flowChartManualInpu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05250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54590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514973" y="2096025"/>
            <a:ext cx="6216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different in everyone who has it</a:t>
            </a: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me, DLD makes these things tricky </a:t>
            </a:r>
          </a:p>
          <a:p>
            <a:endParaRPr lang="en-GB" sz="2400" dirty="0"/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9BAC0579-4239-5FEB-5371-19988B2FE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B9612684-A347-2B4E-DF1F-3863EEA44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0" name="Picture 9" descr="A black and blue logo&#10;&#10;Description automatically generated">
            <a:extLst>
              <a:ext uri="{FF2B5EF4-FFF2-40B4-BE49-F238E27FC236}">
                <a16:creationId xmlns:a16="http://schemas.microsoft.com/office/drawing/2014/main" id="{1615521B-4AD9-F86E-E826-74A613567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CB1C6E0C-798A-EF2F-4961-655FF4430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pic>
        <p:nvPicPr>
          <p:cNvPr id="18" name="Picture 17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B3904262-7039-B174-9726-08ABA0C0E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27335"/>
            <a:ext cx="3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invisible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207929" y="2156527"/>
            <a:ext cx="82045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can’t see DLD when you look at someone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 in every class have DLD.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lots of people do not know they have DLD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3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29FED-3979-F57F-B5EE-77C38F0EDB50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-1"/>
            <a:ext cx="12192000" cy="4903571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50BB6-208E-556D-109D-8C21AB48037D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81724" y="1227335"/>
            <a:ext cx="459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people think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994315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megaphone with a white speech bubble&#10;&#10;Description automatically generated">
            <a:extLst>
              <a:ext uri="{FF2B5EF4-FFF2-40B4-BE49-F238E27FC236}">
                <a16:creationId xmlns:a16="http://schemas.microsoft.com/office/drawing/2014/main" id="{ED383668-44E2-8A57-0D4C-3AD2CE3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0"/>
            <a:ext cx="6902450" cy="4006128"/>
          </a:xfrm>
          <a:prstGeom prst="rect">
            <a:avLst/>
          </a:prstGeom>
        </p:spPr>
      </p:pic>
      <p:pic>
        <p:nvPicPr>
          <p:cNvPr id="10" name="Picture 9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BEA9D9E-ED17-F66C-BD29-65CD64B4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77" y="230127"/>
            <a:ext cx="3394206" cy="923329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C552C8C9-CA1A-685F-F608-2ED0CE8852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25F4F01-6764-95D4-447F-CA0FBE46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352591CD-BB00-28D2-8DA8-6E3AE9767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0752C9BA-F43F-4125-2015-7BA38F3D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207929" y="2156527"/>
            <a:ext cx="820455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DLD is because I am lazy</a:t>
            </a:r>
          </a:p>
          <a:p>
            <a:pPr lvl="1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DLD is caused by families not talking to their children</a:t>
            </a:r>
          </a:p>
          <a:p>
            <a:pPr lvl="1"/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I’ll just grow out of DLD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 can’t achieve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1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83AE94-9FDD-160A-D068-EF06DBF7F0DC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22F80B-7420-DE82-2E7C-12983E72D281}"/>
              </a:ext>
            </a:extLst>
          </p:cNvPr>
          <p:cNvSpPr/>
          <p:nvPr/>
        </p:nvSpPr>
        <p:spPr>
          <a:xfrm>
            <a:off x="8565022" y="-4923"/>
            <a:ext cx="3626978" cy="4852695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amily at a field">
            <a:extLst>
              <a:ext uri="{FF2B5EF4-FFF2-40B4-BE49-F238E27FC236}">
                <a16:creationId xmlns:a16="http://schemas.microsoft.com/office/drawing/2014/main" id="{9119ACE2-D8F0-37AA-F264-D48F34B9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88" t="37807" r="19734" b="13480"/>
          <a:stretch/>
        </p:blipFill>
        <p:spPr>
          <a:xfrm flipH="1">
            <a:off x="-1" y="-4922"/>
            <a:ext cx="4927601" cy="4852694"/>
          </a:xfrm>
          <a:prstGeom prst="rect">
            <a:avLst/>
          </a:prstGeom>
        </p:spPr>
      </p:pic>
      <p:sp>
        <p:nvSpPr>
          <p:cNvPr id="9" name="Manual Input 8">
            <a:extLst>
              <a:ext uri="{FF2B5EF4-FFF2-40B4-BE49-F238E27FC236}">
                <a16:creationId xmlns:a16="http://schemas.microsoft.com/office/drawing/2014/main" id="{1514EB77-FDE9-B1D7-68A3-A4CC6E7F77E7}"/>
              </a:ext>
            </a:extLst>
          </p:cNvPr>
          <p:cNvSpPr/>
          <p:nvPr/>
        </p:nvSpPr>
        <p:spPr>
          <a:xfrm rot="5400000" flipV="1">
            <a:off x="3318134" y="-541754"/>
            <a:ext cx="4882636" cy="5956299"/>
          </a:xfrm>
          <a:prstGeom prst="flowChartManualInpu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A9031-CC23-FEAE-BFD2-5AD439117E2C}"/>
              </a:ext>
            </a:extLst>
          </p:cNvPr>
          <p:cNvSpPr txBox="1"/>
          <p:nvPr/>
        </p:nvSpPr>
        <p:spPr>
          <a:xfrm>
            <a:off x="4299575" y="1085280"/>
            <a:ext cx="6995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DLD are smart too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4299575" y="1983949"/>
            <a:ext cx="730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DLD is about words and sentences, NOT intelligence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with DLD have lots of strengths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good at 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847773"/>
            <a:ext cx="12192000" cy="144247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759E5-5245-C507-B98D-18E7E35ECF8C}"/>
              </a:ext>
            </a:extLst>
          </p:cNvPr>
          <p:cNvSpPr/>
          <p:nvPr/>
        </p:nvSpPr>
        <p:spPr>
          <a:xfrm>
            <a:off x="4381559" y="1809814"/>
            <a:ext cx="750124" cy="41563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A3999-C0C3-5323-E57A-93DB4D22F55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urple rectangle with white letters&#10;&#10;Description automatically generated">
            <a:extLst>
              <a:ext uri="{FF2B5EF4-FFF2-40B4-BE49-F238E27FC236}">
                <a16:creationId xmlns:a16="http://schemas.microsoft.com/office/drawing/2014/main" id="{190F610E-D1EB-0081-6A31-8A21F3CF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238" y="141156"/>
            <a:ext cx="3394206" cy="923329"/>
          </a:xfrm>
          <a:prstGeom prst="rect">
            <a:avLst/>
          </a:prstGeom>
        </p:spPr>
      </p:pic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9E865D7D-5B02-DE50-1E37-9558553432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CA1FE8B4-1270-278E-E121-E05D77389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44E4FEAC-B1F1-A4DE-70FE-6275399DF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4C03A4C5-3CFD-BF02-C165-01A8E8C289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8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D622C-BFEF-39D1-E449-6BF392CA6E79}"/>
              </a:ext>
            </a:extLst>
          </p:cNvPr>
          <p:cNvSpPr/>
          <p:nvPr/>
        </p:nvSpPr>
        <p:spPr>
          <a:xfrm>
            <a:off x="0" y="4847773"/>
            <a:ext cx="12192000" cy="201022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FC187-7A44-F2DA-C317-8BC58FA4DEF5}"/>
              </a:ext>
            </a:extLst>
          </p:cNvPr>
          <p:cNvSpPr txBox="1"/>
          <p:nvPr/>
        </p:nvSpPr>
        <p:spPr>
          <a:xfrm>
            <a:off x="390628" y="5141940"/>
            <a:ext cx="320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the UK by: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Smiling girls on footbridge">
            <a:extLst>
              <a:ext uri="{FF2B5EF4-FFF2-40B4-BE49-F238E27FC236}">
                <a16:creationId xmlns:a16="http://schemas.microsoft.com/office/drawing/2014/main" id="{6C65497E-77C8-765B-EE4C-C51E79AD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5" t="5969" r="666" b="30085"/>
          <a:stretch/>
        </p:blipFill>
        <p:spPr>
          <a:xfrm>
            <a:off x="0" y="0"/>
            <a:ext cx="12192000" cy="4992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E73898-1FA0-89D7-7D28-B08F4940426A}"/>
              </a:ext>
            </a:extLst>
          </p:cNvPr>
          <p:cNvSpPr/>
          <p:nvPr/>
        </p:nvSpPr>
        <p:spPr>
          <a:xfrm>
            <a:off x="0" y="0"/>
            <a:ext cx="12192000" cy="490871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F5F81-9EF6-F05C-EC82-C517A0A629EE}"/>
              </a:ext>
            </a:extLst>
          </p:cNvPr>
          <p:cNvSpPr/>
          <p:nvPr/>
        </p:nvSpPr>
        <p:spPr>
          <a:xfrm>
            <a:off x="601250" y="1241446"/>
            <a:ext cx="750124" cy="45719"/>
          </a:xfrm>
          <a:prstGeom prst="rect">
            <a:avLst/>
          </a:prstGeom>
          <a:solidFill>
            <a:srgbClr val="FFD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3FD6A-2E05-B2FE-675D-D061C4C6379E}"/>
              </a:ext>
            </a:extLst>
          </p:cNvPr>
          <p:cNvSpPr txBox="1"/>
          <p:nvPr/>
        </p:nvSpPr>
        <p:spPr>
          <a:xfrm>
            <a:off x="976312" y="1708780"/>
            <a:ext cx="9687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simple words and sentences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Show me: add pictures, video, drawing or gesture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I don’t understand, then repeat what you said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7B21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89C235-B8FE-CD88-15F3-A1E1369036A9}"/>
              </a:ext>
            </a:extLst>
          </p:cNvPr>
          <p:cNvSpPr/>
          <p:nvPr/>
        </p:nvSpPr>
        <p:spPr>
          <a:xfrm>
            <a:off x="0" y="4908710"/>
            <a:ext cx="12192000" cy="101598"/>
          </a:xfrm>
          <a:prstGeom prst="rect">
            <a:avLst/>
          </a:prstGeom>
          <a:solidFill>
            <a:srgbClr val="7B21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217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C1FEFF-04B1-06AA-B9DC-4305BD6AA04A}"/>
              </a:ext>
            </a:extLst>
          </p:cNvPr>
          <p:cNvSpPr txBox="1"/>
          <p:nvPr/>
        </p:nvSpPr>
        <p:spPr>
          <a:xfrm>
            <a:off x="481724" y="517506"/>
            <a:ext cx="618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B21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ways you can help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EEC7-839F-99D7-1363-683320AD31F7}"/>
              </a:ext>
            </a:extLst>
          </p:cNvPr>
          <p:cNvSpPr/>
          <p:nvPr/>
        </p:nvSpPr>
        <p:spPr>
          <a:xfrm>
            <a:off x="8686800" y="0"/>
            <a:ext cx="3119717" cy="138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57D83F-504B-17B7-F145-8FE3B2722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74" y="488470"/>
            <a:ext cx="2831802" cy="675367"/>
          </a:xfrm>
          <a:prstGeom prst="rect">
            <a:avLst/>
          </a:prstGeom>
        </p:spPr>
      </p:pic>
      <p:pic>
        <p:nvPicPr>
          <p:cNvPr id="10" name="Picture 9" descr="A red and black logo&#10;&#10;Description automatically generated">
            <a:extLst>
              <a:ext uri="{FF2B5EF4-FFF2-40B4-BE49-F238E27FC236}">
                <a16:creationId xmlns:a16="http://schemas.microsoft.com/office/drawing/2014/main" id="{31662D40-425C-1C3E-AF2C-71A45B21B5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81" b="20071"/>
          <a:stretch/>
        </p:blipFill>
        <p:spPr>
          <a:xfrm>
            <a:off x="338531" y="5538168"/>
            <a:ext cx="1722778" cy="802326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FCC7C99-06AF-68A7-8366-A4D57B374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285" y="5901724"/>
            <a:ext cx="1898650" cy="406400"/>
          </a:xfrm>
          <a:prstGeom prst="rect">
            <a:avLst/>
          </a:prstGeom>
        </p:spPr>
      </p:pic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B0FC15A5-61FF-2252-6167-AB971F897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273" y="5670114"/>
            <a:ext cx="2326988" cy="802326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F625F7D6-E815-23DA-2996-26B4BA83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999" y="5248499"/>
            <a:ext cx="233045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76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933</Words>
  <Application>Microsoft Office PowerPoint</Application>
  <PresentationFormat>Widescreen</PresentationFormat>
  <Paragraphs>148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Lucy Upstill</dc:creator>
  <cp:lastModifiedBy>Stephen Parsons</cp:lastModifiedBy>
  <cp:revision>12</cp:revision>
  <dcterms:created xsi:type="dcterms:W3CDTF">2024-08-20T08:30:59Z</dcterms:created>
  <dcterms:modified xsi:type="dcterms:W3CDTF">2024-09-11T13:43:41Z</dcterms:modified>
</cp:coreProperties>
</file>