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charts/chart1.xml" ContentType="application/vnd.openxmlformats-officedocument.drawingml.char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77" r:id="rId6"/>
    <p:sldId id="278" r:id="rId7"/>
    <p:sldId id="26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95" r:id="rId17"/>
    <p:sldId id="296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D0B23"/>
    <a:srgbClr val="E13A46"/>
    <a:srgbClr val="E28DC9"/>
    <a:srgbClr val="FFED00"/>
    <a:srgbClr val="38D2D5"/>
    <a:srgbClr val="389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636" autoAdjust="0"/>
  </p:normalViewPr>
  <p:slideViewPr>
    <p:cSldViewPr snapToGrid="0">
      <p:cViewPr varScale="1">
        <p:scale>
          <a:sx n="77" d="100"/>
          <a:sy n="77" d="100"/>
        </p:scale>
        <p:origin x="1878" y="84"/>
      </p:cViewPr>
      <p:guideLst>
        <p:guide orient="horz" pos="2115"/>
        <p:guide pos="3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niversal\wlee$\a%20chance%20to%20talk\evaluation\data%20september\tims%20age%20equivalent%20sco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GB"/>
            </a:pPr>
            <a:r>
              <a:rPr lang="en-US" dirty="0">
                <a:latin typeface="Century Gothic" panose="020B0502020202020204" pitchFamily="34" charset="0"/>
              </a:rPr>
              <a:t>Average age equivalent age scores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Sheet1!$K$1:$K$2</c:f>
              <c:strCache>
                <c:ptCount val="1"/>
                <c:pt idx="0">
                  <c:v>grammar before</c:v>
                </c:pt>
              </c:strCache>
            </c:strRef>
          </c:tx>
          <c:spPr>
            <a:solidFill>
              <a:srgbClr val="38D2D5"/>
            </a:solidFill>
          </c:spPr>
          <c:invertIfNegative val="0"/>
          <c:cat>
            <c:strRef>
              <c:f>Sheet1!$J$3:$J$8</c:f>
              <c:strCache>
                <c:ptCount val="5"/>
                <c:pt idx="0">
                  <c:v>Treated Children</c:v>
                </c:pt>
                <c:pt idx="2">
                  <c:v>Treated EAL Children</c:v>
                </c:pt>
                <c:pt idx="4">
                  <c:v>Untreated Children</c:v>
                </c:pt>
              </c:strCache>
            </c:strRef>
          </c:cat>
          <c:val>
            <c:numRef>
              <c:f>Sheet1!$K$3:$K$8</c:f>
              <c:numCache>
                <c:formatCode>General</c:formatCode>
                <c:ptCount val="6"/>
                <c:pt idx="0">
                  <c:v>4.3</c:v>
                </c:pt>
                <c:pt idx="2">
                  <c:v>3.9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BB-47CE-9527-73C94ACE5D73}"/>
            </c:ext>
          </c:extLst>
        </c:ser>
        <c:ser>
          <c:idx val="1"/>
          <c:order val="1"/>
          <c:tx>
            <c:strRef>
              <c:f>Sheet1!$L$1:$L$2</c:f>
              <c:strCache>
                <c:ptCount val="1"/>
                <c:pt idx="0">
                  <c:v>grammar after</c:v>
                </c:pt>
              </c:strCache>
            </c:strRef>
          </c:tx>
          <c:spPr>
            <a:solidFill>
              <a:srgbClr val="FFED00"/>
            </a:solidFill>
          </c:spPr>
          <c:invertIfNegative val="0"/>
          <c:cat>
            <c:strRef>
              <c:f>Sheet1!$J$3:$J$8</c:f>
              <c:strCache>
                <c:ptCount val="5"/>
                <c:pt idx="0">
                  <c:v>Treated Children</c:v>
                </c:pt>
                <c:pt idx="2">
                  <c:v>Treated EAL Children</c:v>
                </c:pt>
                <c:pt idx="4">
                  <c:v>Untreated Children</c:v>
                </c:pt>
              </c:strCache>
            </c:strRef>
          </c:cat>
          <c:val>
            <c:numRef>
              <c:f>Sheet1!$L$3:$L$8</c:f>
              <c:numCache>
                <c:formatCode>General</c:formatCode>
                <c:ptCount val="6"/>
                <c:pt idx="0">
                  <c:v>5.9</c:v>
                </c:pt>
                <c:pt idx="2">
                  <c:v>4.3</c:v>
                </c:pt>
                <c:pt idx="4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BB-47CE-9527-73C94ACE5D73}"/>
            </c:ext>
          </c:extLst>
        </c:ser>
        <c:ser>
          <c:idx val="2"/>
          <c:order val="2"/>
          <c:tx>
            <c:strRef>
              <c:f>Sheet1!$M$1:$M$2</c:f>
              <c:strCache>
                <c:ptCount val="1"/>
                <c:pt idx="0">
                  <c:v> Information before</c:v>
                </c:pt>
              </c:strCache>
            </c:strRef>
          </c:tx>
          <c:spPr>
            <a:solidFill>
              <a:srgbClr val="E28DC9"/>
            </a:solidFill>
          </c:spPr>
          <c:invertIfNegative val="0"/>
          <c:cat>
            <c:strRef>
              <c:f>Sheet1!$J$3:$J$8</c:f>
              <c:strCache>
                <c:ptCount val="5"/>
                <c:pt idx="0">
                  <c:v>Treated Children</c:v>
                </c:pt>
                <c:pt idx="2">
                  <c:v>Treated EAL Children</c:v>
                </c:pt>
                <c:pt idx="4">
                  <c:v>Untreated Children</c:v>
                </c:pt>
              </c:strCache>
            </c:strRef>
          </c:cat>
          <c:val>
            <c:numRef>
              <c:f>Sheet1!$M$3:$M$8</c:f>
              <c:numCache>
                <c:formatCode>General</c:formatCode>
                <c:ptCount val="6"/>
                <c:pt idx="0">
                  <c:v>4.3</c:v>
                </c:pt>
                <c:pt idx="2">
                  <c:v>3.6</c:v>
                </c:pt>
                <c:pt idx="4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BB-47CE-9527-73C94ACE5D73}"/>
            </c:ext>
          </c:extLst>
        </c:ser>
        <c:ser>
          <c:idx val="3"/>
          <c:order val="3"/>
          <c:tx>
            <c:strRef>
              <c:f>Sheet1!$N$1:$N$2</c:f>
              <c:strCache>
                <c:ptCount val="1"/>
                <c:pt idx="0">
                  <c:v> Information after</c:v>
                </c:pt>
              </c:strCache>
            </c:strRef>
          </c:tx>
          <c:spPr>
            <a:solidFill>
              <a:srgbClr val="E13A46"/>
            </a:solidFill>
          </c:spPr>
          <c:invertIfNegative val="0"/>
          <c:cat>
            <c:strRef>
              <c:f>Sheet1!$J$3:$J$8</c:f>
              <c:strCache>
                <c:ptCount val="5"/>
                <c:pt idx="0">
                  <c:v>Treated Children</c:v>
                </c:pt>
                <c:pt idx="2">
                  <c:v>Treated EAL Children</c:v>
                </c:pt>
                <c:pt idx="4">
                  <c:v>Untreated Children</c:v>
                </c:pt>
              </c:strCache>
            </c:strRef>
          </c:cat>
          <c:val>
            <c:numRef>
              <c:f>Sheet1!$N$3:$N$8</c:f>
              <c:numCache>
                <c:formatCode>General</c:formatCode>
                <c:ptCount val="6"/>
                <c:pt idx="0">
                  <c:v>5.9</c:v>
                </c:pt>
                <c:pt idx="2">
                  <c:v>4.9000000000000004</c:v>
                </c:pt>
                <c:pt idx="4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BB-47CE-9527-73C94ACE5D73}"/>
            </c:ext>
          </c:extLst>
        </c:ser>
        <c:ser>
          <c:idx val="4"/>
          <c:order val="4"/>
          <c:tx>
            <c:strRef>
              <c:f>Sheet1!$O$1:$O$2</c:f>
              <c:strCache>
                <c:ptCount val="1"/>
                <c:pt idx="0">
                  <c:v>Bus Story before</c:v>
                </c:pt>
              </c:strCache>
            </c:strRef>
          </c:tx>
          <c:spPr>
            <a:solidFill>
              <a:srgbClr val="DCDCDC"/>
            </a:solidFill>
          </c:spPr>
          <c:invertIfNegative val="0"/>
          <c:cat>
            <c:strRef>
              <c:f>Sheet1!$J$3:$J$8</c:f>
              <c:strCache>
                <c:ptCount val="5"/>
                <c:pt idx="0">
                  <c:v>Treated Children</c:v>
                </c:pt>
                <c:pt idx="2">
                  <c:v>Treated EAL Children</c:v>
                </c:pt>
                <c:pt idx="4">
                  <c:v>Untreated Children</c:v>
                </c:pt>
              </c:strCache>
            </c:strRef>
          </c:cat>
          <c:val>
            <c:numRef>
              <c:f>Sheet1!$O$3:$O$8</c:f>
              <c:numCache>
                <c:formatCode>General</c:formatCode>
                <c:ptCount val="6"/>
                <c:pt idx="0">
                  <c:v>4.8</c:v>
                </c:pt>
                <c:pt idx="2">
                  <c:v>4</c:v>
                </c:pt>
                <c:pt idx="4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BB-47CE-9527-73C94ACE5D73}"/>
            </c:ext>
          </c:extLst>
        </c:ser>
        <c:ser>
          <c:idx val="5"/>
          <c:order val="5"/>
          <c:tx>
            <c:strRef>
              <c:f>Sheet1!$P$1:$P$2</c:f>
              <c:strCache>
                <c:ptCount val="1"/>
                <c:pt idx="0">
                  <c:v>Bus Story after</c:v>
                </c:pt>
              </c:strCache>
            </c:strRef>
          </c:tx>
          <c:spPr>
            <a:solidFill>
              <a:srgbClr val="0D0B23"/>
            </a:solidFill>
          </c:spPr>
          <c:invertIfNegative val="0"/>
          <c:cat>
            <c:strRef>
              <c:f>Sheet1!$J$3:$J$8</c:f>
              <c:strCache>
                <c:ptCount val="5"/>
                <c:pt idx="0">
                  <c:v>Treated Children</c:v>
                </c:pt>
                <c:pt idx="2">
                  <c:v>Treated EAL Children</c:v>
                </c:pt>
                <c:pt idx="4">
                  <c:v>Untreated Children</c:v>
                </c:pt>
              </c:strCache>
            </c:strRef>
          </c:cat>
          <c:val>
            <c:numRef>
              <c:f>Sheet1!$P$3:$P$8</c:f>
              <c:numCache>
                <c:formatCode>General</c:formatCode>
                <c:ptCount val="6"/>
                <c:pt idx="0">
                  <c:v>6.3</c:v>
                </c:pt>
                <c:pt idx="2">
                  <c:v>5</c:v>
                </c:pt>
                <c:pt idx="4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BB-47CE-9527-73C94ACE5D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603776"/>
        <c:axId val="142605696"/>
      </c:barChart>
      <c:catAx>
        <c:axId val="142603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en-GB">
                    <a:latin typeface="Century Gothic" panose="020B0502020202020204" pitchFamily="34" charset="0"/>
                  </a:defRPr>
                </a:pPr>
                <a:r>
                  <a:rPr lang="en-US" dirty="0">
                    <a:latin typeface="Century Gothic" panose="020B0502020202020204" pitchFamily="34" charset="0"/>
                  </a:rPr>
                  <a:t>groups</a:t>
                </a: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GB">
                <a:latin typeface="Century Gothic" panose="020B0502020202020204" pitchFamily="34" charset="0"/>
              </a:defRPr>
            </a:pPr>
            <a:endParaRPr lang="en-US"/>
          </a:p>
        </c:txPr>
        <c:crossAx val="142605696"/>
        <c:crosses val="autoZero"/>
        <c:auto val="1"/>
        <c:lblAlgn val="ctr"/>
        <c:lblOffset val="100"/>
        <c:tickLblSkip val="1"/>
        <c:noMultiLvlLbl val="0"/>
      </c:catAx>
      <c:valAx>
        <c:axId val="142605696"/>
        <c:scaling>
          <c:orientation val="minMax"/>
          <c:max val="6.5"/>
          <c:min val="3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GB">
                    <a:latin typeface="Century Gothic" panose="020B0502020202020204" pitchFamily="34" charset="0"/>
                  </a:defRPr>
                </a:pPr>
                <a:r>
                  <a:rPr lang="en-US">
                    <a:latin typeface="Century Gothic" panose="020B0502020202020204" pitchFamily="34" charset="0"/>
                  </a:rPr>
                  <a:t>age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142603776"/>
        <c:crosses val="autoZero"/>
        <c:crossBetween val="between"/>
        <c:majorUnit val="0.5"/>
      </c:valAx>
    </c:plotArea>
    <c:legend>
      <c:legendPos val="r"/>
      <c:layout>
        <c:manualLayout>
          <c:xMode val="edge"/>
          <c:yMode val="edge"/>
          <c:x val="0.83158377106966197"/>
          <c:y val="0.40637376849632928"/>
          <c:w val="0.15963384128266209"/>
          <c:h val="0.39009053216174094"/>
        </c:manualLayout>
      </c:layout>
      <c:overlay val="0"/>
      <c:txPr>
        <a:bodyPr/>
        <a:lstStyle/>
        <a:p>
          <a:pPr>
            <a:defRPr lang="en-GB">
              <a:latin typeface="Century Gothic" panose="020B0502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AEC4CA-EFD1-4826-BB2C-779268ABF3CE}" type="doc">
      <dgm:prSet loTypeId="urn:microsoft.com/office/officeart/2005/8/layout/pyramid1" loCatId="pyramid" qsTypeId="urn:microsoft.com/office/officeart/2005/8/quickstyle/simple3" qsCatId="simple" csTypeId="urn:microsoft.com/office/officeart/2005/8/colors/accent1_3" csCatId="accent1" phldr="1"/>
      <dgm:spPr/>
    </dgm:pt>
    <dgm:pt modelId="{2230AB86-6C6B-4A9F-8933-B0EC2CDBECDA}">
      <dgm:prSet phldrT="[Text]" custT="1"/>
      <dgm:spPr>
        <a:solidFill>
          <a:srgbClr val="DCDCDC"/>
        </a:solidFill>
      </dgm:spPr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endParaRPr lang="en-GB" sz="1200" b="1" baseline="0" dirty="0">
            <a:solidFill>
              <a:srgbClr val="0D0B23"/>
            </a:solidFill>
            <a:effectLst/>
            <a:latin typeface="+mn-lt"/>
          </a:endParaRPr>
        </a:p>
        <a:p>
          <a:pPr>
            <a:lnSpc>
              <a:spcPct val="150000"/>
            </a:lnSpc>
            <a:spcAft>
              <a:spcPts val="0"/>
            </a:spcAft>
          </a:pPr>
          <a:r>
            <a:rPr lang="en-GB" sz="1200" b="1" baseline="0" dirty="0">
              <a:solidFill>
                <a:srgbClr val="0D0B23"/>
              </a:solidFill>
              <a:effectLst/>
              <a:latin typeface="+mn-lt"/>
            </a:rPr>
            <a:t>Children 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GB" sz="1200" b="1" baseline="0" dirty="0">
              <a:solidFill>
                <a:srgbClr val="0D0B23"/>
              </a:solidFill>
              <a:effectLst/>
              <a:latin typeface="+mn-lt"/>
            </a:rPr>
            <a:t>with specific 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en-GB" sz="1200" b="1" baseline="0" dirty="0" err="1">
              <a:solidFill>
                <a:srgbClr val="0D0B23"/>
              </a:solidFill>
              <a:effectLst/>
              <a:latin typeface="+mn-lt"/>
            </a:rPr>
            <a:t>SLCN</a:t>
          </a:r>
          <a:r>
            <a:rPr lang="en-GB" sz="1200" b="1" baseline="0" dirty="0">
              <a:solidFill>
                <a:srgbClr val="0D0B23"/>
              </a:solidFill>
              <a:effectLst/>
              <a:latin typeface="+mn-lt"/>
            </a:rPr>
            <a:t>  5–7%</a:t>
          </a:r>
        </a:p>
      </dgm:t>
    </dgm:pt>
    <dgm:pt modelId="{EBD87590-CDF4-4467-A34F-97A44619E6DC}" type="parTrans" cxnId="{84A63D15-16EF-4728-8E67-8D5F8AA34A1A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8409E41B-2C0F-487C-A1AE-9F87A03FA0D7}" type="sibTrans" cxnId="{84A63D15-16EF-4728-8E67-8D5F8AA34A1A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EDFA3A16-4F8F-42A7-B9B0-BAD33DCCCD5C}">
      <dgm:prSet phldrT="[Text]" custT="1"/>
      <dgm:spPr>
        <a:solidFill>
          <a:srgbClr val="0D0B23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GB" sz="1400" b="1" dirty="0">
              <a:solidFill>
                <a:schemeClr val="bg1"/>
              </a:solidFill>
              <a:latin typeface="+mn-lt"/>
            </a:rPr>
            <a:t>All children </a:t>
          </a:r>
        </a:p>
      </dgm:t>
    </dgm:pt>
    <dgm:pt modelId="{21D98415-AC55-441E-BA0F-4646C26953D6}" type="parTrans" cxnId="{7EA1D1C9-1101-431C-BD3A-0DB3872BE993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20D88ADF-C477-4673-9282-0FC848F9DC8B}" type="sibTrans" cxnId="{7EA1D1C9-1101-431C-BD3A-0DB3872BE993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E9DDBD4F-364E-4427-AD1A-CECAF4C39B3C}">
      <dgm:prSet custT="1"/>
      <dgm:spPr>
        <a:solidFill>
          <a:srgbClr val="389810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GB" sz="1400" b="1" dirty="0">
              <a:solidFill>
                <a:schemeClr val="bg1"/>
              </a:solidFill>
              <a:latin typeface="+mn-lt"/>
            </a:rPr>
            <a:t>Children with a SLCN</a:t>
          </a:r>
        </a:p>
        <a:p>
          <a:pPr>
            <a:lnSpc>
              <a:spcPct val="150000"/>
            </a:lnSpc>
          </a:pPr>
          <a:r>
            <a:rPr lang="en-GB" sz="1400" b="1" dirty="0">
              <a:solidFill>
                <a:schemeClr val="bg1"/>
              </a:solidFill>
              <a:latin typeface="+mn-lt"/>
            </a:rPr>
            <a:t>10% (persistent)</a:t>
          </a:r>
        </a:p>
      </dgm:t>
    </dgm:pt>
    <dgm:pt modelId="{D6601778-A453-4732-A71C-4BF01F28D197}" type="parTrans" cxnId="{814878AC-7D24-4CCB-AC03-0F58FF948A3C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87357325-F19A-4718-9BB2-7DAAE2109624}" type="sibTrans" cxnId="{814878AC-7D24-4CCB-AC03-0F58FF948A3C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890AD7A2-F59F-44DD-80F1-E39B16E1F95B}">
      <dgm:prSet custT="1"/>
      <dgm:spPr>
        <a:solidFill>
          <a:srgbClr val="38D2D5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GB" sz="1400" b="1" dirty="0">
              <a:solidFill>
                <a:srgbClr val="0D0B23"/>
              </a:solidFill>
              <a:latin typeface="+mn-lt"/>
            </a:rPr>
            <a:t>Children with delayed language</a:t>
          </a:r>
        </a:p>
        <a:p>
          <a:pPr>
            <a:lnSpc>
              <a:spcPct val="150000"/>
            </a:lnSpc>
          </a:pPr>
          <a:r>
            <a:rPr lang="en-GB" sz="1400" b="1" dirty="0">
              <a:solidFill>
                <a:srgbClr val="0D0B23"/>
              </a:solidFill>
              <a:latin typeface="+mn-lt"/>
            </a:rPr>
            <a:t> up to 80% in some areas</a:t>
          </a:r>
        </a:p>
      </dgm:t>
    </dgm:pt>
    <dgm:pt modelId="{458D9F39-B711-4B85-B96F-06D07840C230}" type="parTrans" cxnId="{A2CEF927-0C6D-4859-93AE-63BAF46F2DE8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C29331EB-A0FD-4815-BE9B-BB77430BBB1A}" type="sibTrans" cxnId="{A2CEF927-0C6D-4859-93AE-63BAF46F2DE8}">
      <dgm:prSet/>
      <dgm:spPr/>
      <dgm:t>
        <a:bodyPr/>
        <a:lstStyle/>
        <a:p>
          <a:endParaRPr lang="en-GB">
            <a:latin typeface="+mn-lt"/>
          </a:endParaRPr>
        </a:p>
      </dgm:t>
    </dgm:pt>
    <dgm:pt modelId="{32BA861D-ECD0-4C04-93C2-11ABA36D894D}" type="pres">
      <dgm:prSet presAssocID="{61AEC4CA-EFD1-4826-BB2C-779268ABF3CE}" presName="Name0" presStyleCnt="0">
        <dgm:presLayoutVars>
          <dgm:dir/>
          <dgm:animLvl val="lvl"/>
          <dgm:resizeHandles val="exact"/>
        </dgm:presLayoutVars>
      </dgm:prSet>
      <dgm:spPr/>
    </dgm:pt>
    <dgm:pt modelId="{9FA7281E-C601-4F5F-B2F3-0BB4B729C678}" type="pres">
      <dgm:prSet presAssocID="{2230AB86-6C6B-4A9F-8933-B0EC2CDBECDA}" presName="Name8" presStyleCnt="0"/>
      <dgm:spPr/>
    </dgm:pt>
    <dgm:pt modelId="{01B52D62-A73B-4E1B-9221-57D73E920547}" type="pres">
      <dgm:prSet presAssocID="{2230AB86-6C6B-4A9F-8933-B0EC2CDBECDA}" presName="level" presStyleLbl="node1" presStyleIdx="0" presStyleCnt="4">
        <dgm:presLayoutVars>
          <dgm:chMax val="1"/>
          <dgm:bulletEnabled val="1"/>
        </dgm:presLayoutVars>
      </dgm:prSet>
      <dgm:spPr/>
    </dgm:pt>
    <dgm:pt modelId="{D5C716A2-29A5-4A4B-ACF9-6E8DB1DA914D}" type="pres">
      <dgm:prSet presAssocID="{2230AB86-6C6B-4A9F-8933-B0EC2CDBECD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CFC76FE-AD46-4768-949F-E3E5B911CFDA}" type="pres">
      <dgm:prSet presAssocID="{E9DDBD4F-364E-4427-AD1A-CECAF4C39B3C}" presName="Name8" presStyleCnt="0"/>
      <dgm:spPr/>
    </dgm:pt>
    <dgm:pt modelId="{0A96F236-FB26-4FD9-A398-89418715AB48}" type="pres">
      <dgm:prSet presAssocID="{E9DDBD4F-364E-4427-AD1A-CECAF4C39B3C}" presName="level" presStyleLbl="node1" presStyleIdx="1" presStyleCnt="4">
        <dgm:presLayoutVars>
          <dgm:chMax val="1"/>
          <dgm:bulletEnabled val="1"/>
        </dgm:presLayoutVars>
      </dgm:prSet>
      <dgm:spPr/>
    </dgm:pt>
    <dgm:pt modelId="{5899223B-F39B-4870-A002-5EC84ED8770A}" type="pres">
      <dgm:prSet presAssocID="{E9DDBD4F-364E-4427-AD1A-CECAF4C39B3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5882A8F-EDAB-47AF-B81B-7A8630E34826}" type="pres">
      <dgm:prSet presAssocID="{890AD7A2-F59F-44DD-80F1-E39B16E1F95B}" presName="Name8" presStyleCnt="0"/>
      <dgm:spPr/>
    </dgm:pt>
    <dgm:pt modelId="{D7E583A9-C4F8-457F-A6CA-1633B0DD62C4}" type="pres">
      <dgm:prSet presAssocID="{890AD7A2-F59F-44DD-80F1-E39B16E1F95B}" presName="level" presStyleLbl="node1" presStyleIdx="2" presStyleCnt="4">
        <dgm:presLayoutVars>
          <dgm:chMax val="1"/>
          <dgm:bulletEnabled val="1"/>
        </dgm:presLayoutVars>
      </dgm:prSet>
      <dgm:spPr/>
    </dgm:pt>
    <dgm:pt modelId="{2E8B9E5B-BF19-43A3-B734-FB3C7F2BAA83}" type="pres">
      <dgm:prSet presAssocID="{890AD7A2-F59F-44DD-80F1-E39B16E1F95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103EA44-E2FE-441D-A9D1-3EAC2B4AE805}" type="pres">
      <dgm:prSet presAssocID="{EDFA3A16-4F8F-42A7-B9B0-BAD33DCCCD5C}" presName="Name8" presStyleCnt="0"/>
      <dgm:spPr/>
    </dgm:pt>
    <dgm:pt modelId="{42FBD23D-6E33-4357-9332-1610FF403AEE}" type="pres">
      <dgm:prSet presAssocID="{EDFA3A16-4F8F-42A7-B9B0-BAD33DCCCD5C}" presName="level" presStyleLbl="node1" presStyleIdx="3" presStyleCnt="4">
        <dgm:presLayoutVars>
          <dgm:chMax val="1"/>
          <dgm:bulletEnabled val="1"/>
        </dgm:presLayoutVars>
      </dgm:prSet>
      <dgm:spPr/>
    </dgm:pt>
    <dgm:pt modelId="{369A9FC0-D575-4664-BB0C-D9E7B996652B}" type="pres">
      <dgm:prSet presAssocID="{EDFA3A16-4F8F-42A7-B9B0-BAD33DCCCD5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B4B310A-C50F-48F6-B554-CDE45A60AA8D}" type="presOf" srcId="{2230AB86-6C6B-4A9F-8933-B0EC2CDBECDA}" destId="{01B52D62-A73B-4E1B-9221-57D73E920547}" srcOrd="0" destOrd="0" presId="urn:microsoft.com/office/officeart/2005/8/layout/pyramid1"/>
    <dgm:cxn modelId="{84A63D15-16EF-4728-8E67-8D5F8AA34A1A}" srcId="{61AEC4CA-EFD1-4826-BB2C-779268ABF3CE}" destId="{2230AB86-6C6B-4A9F-8933-B0EC2CDBECDA}" srcOrd="0" destOrd="0" parTransId="{EBD87590-CDF4-4467-A34F-97A44619E6DC}" sibTransId="{8409E41B-2C0F-487C-A1AE-9F87A03FA0D7}"/>
    <dgm:cxn modelId="{A2CEF927-0C6D-4859-93AE-63BAF46F2DE8}" srcId="{61AEC4CA-EFD1-4826-BB2C-779268ABF3CE}" destId="{890AD7A2-F59F-44DD-80F1-E39B16E1F95B}" srcOrd="2" destOrd="0" parTransId="{458D9F39-B711-4B85-B96F-06D07840C230}" sibTransId="{C29331EB-A0FD-4815-BE9B-BB77430BBB1A}"/>
    <dgm:cxn modelId="{11B66063-04A9-4358-886E-EB5365CFC73E}" type="presOf" srcId="{EDFA3A16-4F8F-42A7-B9B0-BAD33DCCCD5C}" destId="{369A9FC0-D575-4664-BB0C-D9E7B996652B}" srcOrd="1" destOrd="0" presId="urn:microsoft.com/office/officeart/2005/8/layout/pyramid1"/>
    <dgm:cxn modelId="{436AB971-DDC7-4E92-9847-A002FE323337}" type="presOf" srcId="{2230AB86-6C6B-4A9F-8933-B0EC2CDBECDA}" destId="{D5C716A2-29A5-4A4B-ACF9-6E8DB1DA914D}" srcOrd="1" destOrd="0" presId="urn:microsoft.com/office/officeart/2005/8/layout/pyramid1"/>
    <dgm:cxn modelId="{5CB52956-AA55-4103-ACA1-972BDB1CBD62}" type="presOf" srcId="{890AD7A2-F59F-44DD-80F1-E39B16E1F95B}" destId="{2E8B9E5B-BF19-43A3-B734-FB3C7F2BAA83}" srcOrd="1" destOrd="0" presId="urn:microsoft.com/office/officeart/2005/8/layout/pyramid1"/>
    <dgm:cxn modelId="{E6FDAB80-C665-4A36-80B4-36EE0974803F}" type="presOf" srcId="{E9DDBD4F-364E-4427-AD1A-CECAF4C39B3C}" destId="{0A96F236-FB26-4FD9-A398-89418715AB48}" srcOrd="0" destOrd="0" presId="urn:microsoft.com/office/officeart/2005/8/layout/pyramid1"/>
    <dgm:cxn modelId="{1BE45796-B73D-4246-8757-CEADED879CC2}" type="presOf" srcId="{EDFA3A16-4F8F-42A7-B9B0-BAD33DCCCD5C}" destId="{42FBD23D-6E33-4357-9332-1610FF403AEE}" srcOrd="0" destOrd="0" presId="urn:microsoft.com/office/officeart/2005/8/layout/pyramid1"/>
    <dgm:cxn modelId="{814878AC-7D24-4CCB-AC03-0F58FF948A3C}" srcId="{61AEC4CA-EFD1-4826-BB2C-779268ABF3CE}" destId="{E9DDBD4F-364E-4427-AD1A-CECAF4C39B3C}" srcOrd="1" destOrd="0" parTransId="{D6601778-A453-4732-A71C-4BF01F28D197}" sibTransId="{87357325-F19A-4718-9BB2-7DAAE2109624}"/>
    <dgm:cxn modelId="{7EA1D1C9-1101-431C-BD3A-0DB3872BE993}" srcId="{61AEC4CA-EFD1-4826-BB2C-779268ABF3CE}" destId="{EDFA3A16-4F8F-42A7-B9B0-BAD33DCCCD5C}" srcOrd="3" destOrd="0" parTransId="{21D98415-AC55-441E-BA0F-4646C26953D6}" sibTransId="{20D88ADF-C477-4673-9282-0FC848F9DC8B}"/>
    <dgm:cxn modelId="{0A894CD0-5343-4AFC-94DD-74DEB95B4AC9}" type="presOf" srcId="{890AD7A2-F59F-44DD-80F1-E39B16E1F95B}" destId="{D7E583A9-C4F8-457F-A6CA-1633B0DD62C4}" srcOrd="0" destOrd="0" presId="urn:microsoft.com/office/officeart/2005/8/layout/pyramid1"/>
    <dgm:cxn modelId="{C4443EF2-BCEB-4CA7-B54E-EB0AE6C74796}" type="presOf" srcId="{61AEC4CA-EFD1-4826-BB2C-779268ABF3CE}" destId="{32BA861D-ECD0-4C04-93C2-11ABA36D894D}" srcOrd="0" destOrd="0" presId="urn:microsoft.com/office/officeart/2005/8/layout/pyramid1"/>
    <dgm:cxn modelId="{C82085F5-35EA-422E-8DC9-BA544BF366F2}" type="presOf" srcId="{E9DDBD4F-364E-4427-AD1A-CECAF4C39B3C}" destId="{5899223B-F39B-4870-A002-5EC84ED8770A}" srcOrd="1" destOrd="0" presId="urn:microsoft.com/office/officeart/2005/8/layout/pyramid1"/>
    <dgm:cxn modelId="{4CFB99FC-4107-4496-ACDD-540BCB78C474}" type="presParOf" srcId="{32BA861D-ECD0-4C04-93C2-11ABA36D894D}" destId="{9FA7281E-C601-4F5F-B2F3-0BB4B729C678}" srcOrd="0" destOrd="0" presId="urn:microsoft.com/office/officeart/2005/8/layout/pyramid1"/>
    <dgm:cxn modelId="{14F69A7B-A6CF-4F58-868E-F0A8ABF05F57}" type="presParOf" srcId="{9FA7281E-C601-4F5F-B2F3-0BB4B729C678}" destId="{01B52D62-A73B-4E1B-9221-57D73E920547}" srcOrd="0" destOrd="0" presId="urn:microsoft.com/office/officeart/2005/8/layout/pyramid1"/>
    <dgm:cxn modelId="{D2A9573A-D563-4C93-AD11-B2E6EF18387E}" type="presParOf" srcId="{9FA7281E-C601-4F5F-B2F3-0BB4B729C678}" destId="{D5C716A2-29A5-4A4B-ACF9-6E8DB1DA914D}" srcOrd="1" destOrd="0" presId="urn:microsoft.com/office/officeart/2005/8/layout/pyramid1"/>
    <dgm:cxn modelId="{18053272-3D64-47AF-AE15-03E8BB719D57}" type="presParOf" srcId="{32BA861D-ECD0-4C04-93C2-11ABA36D894D}" destId="{0CFC76FE-AD46-4768-949F-E3E5B911CFDA}" srcOrd="1" destOrd="0" presId="urn:microsoft.com/office/officeart/2005/8/layout/pyramid1"/>
    <dgm:cxn modelId="{16FDD394-90BC-4EDD-9F72-3C235708ED75}" type="presParOf" srcId="{0CFC76FE-AD46-4768-949F-E3E5B911CFDA}" destId="{0A96F236-FB26-4FD9-A398-89418715AB48}" srcOrd="0" destOrd="0" presId="urn:microsoft.com/office/officeart/2005/8/layout/pyramid1"/>
    <dgm:cxn modelId="{FAF38088-D1CE-4C0B-A33F-1286C6CB9648}" type="presParOf" srcId="{0CFC76FE-AD46-4768-949F-E3E5B911CFDA}" destId="{5899223B-F39B-4870-A002-5EC84ED8770A}" srcOrd="1" destOrd="0" presId="urn:microsoft.com/office/officeart/2005/8/layout/pyramid1"/>
    <dgm:cxn modelId="{BF06F476-458E-461D-91A1-867943861F54}" type="presParOf" srcId="{32BA861D-ECD0-4C04-93C2-11ABA36D894D}" destId="{85882A8F-EDAB-47AF-B81B-7A8630E34826}" srcOrd="2" destOrd="0" presId="urn:microsoft.com/office/officeart/2005/8/layout/pyramid1"/>
    <dgm:cxn modelId="{9E1F551A-B635-4DAA-B879-FBD0BC76656A}" type="presParOf" srcId="{85882A8F-EDAB-47AF-B81B-7A8630E34826}" destId="{D7E583A9-C4F8-457F-A6CA-1633B0DD62C4}" srcOrd="0" destOrd="0" presId="urn:microsoft.com/office/officeart/2005/8/layout/pyramid1"/>
    <dgm:cxn modelId="{6196F60A-24EA-48A6-ACF8-1C93D1B50AD3}" type="presParOf" srcId="{85882A8F-EDAB-47AF-B81B-7A8630E34826}" destId="{2E8B9E5B-BF19-43A3-B734-FB3C7F2BAA83}" srcOrd="1" destOrd="0" presId="urn:microsoft.com/office/officeart/2005/8/layout/pyramid1"/>
    <dgm:cxn modelId="{945F779E-34D2-4656-8845-31FF7FFDBB43}" type="presParOf" srcId="{32BA861D-ECD0-4C04-93C2-11ABA36D894D}" destId="{A103EA44-E2FE-441D-A9D1-3EAC2B4AE805}" srcOrd="3" destOrd="0" presId="urn:microsoft.com/office/officeart/2005/8/layout/pyramid1"/>
    <dgm:cxn modelId="{B16BBF38-AB31-447D-8B07-E1A4D4451349}" type="presParOf" srcId="{A103EA44-E2FE-441D-A9D1-3EAC2B4AE805}" destId="{42FBD23D-6E33-4357-9332-1610FF403AEE}" srcOrd="0" destOrd="0" presId="urn:microsoft.com/office/officeart/2005/8/layout/pyramid1"/>
    <dgm:cxn modelId="{0A72FA6E-EE29-454F-B9FD-B6438DA85AFC}" type="presParOf" srcId="{A103EA44-E2FE-441D-A9D1-3EAC2B4AE805}" destId="{369A9FC0-D575-4664-BB0C-D9E7B996652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52D62-A73B-4E1B-9221-57D73E920547}">
      <dsp:nvSpPr>
        <dsp:cNvPr id="0" name=""/>
        <dsp:cNvSpPr/>
      </dsp:nvSpPr>
      <dsp:spPr>
        <a:xfrm>
          <a:off x="2517048" y="0"/>
          <a:ext cx="1678032" cy="1315416"/>
        </a:xfrm>
        <a:prstGeom prst="trapezoid">
          <a:avLst>
            <a:gd name="adj" fmla="val 63783"/>
          </a:avLst>
        </a:prstGeom>
        <a:solidFill>
          <a:srgbClr val="DCDCDC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None/>
          </a:pPr>
          <a:endParaRPr lang="en-GB" sz="1200" b="1" kern="1200" baseline="0" dirty="0">
            <a:solidFill>
              <a:srgbClr val="0D0B23"/>
            </a:solidFill>
            <a:effectLst/>
            <a:latin typeface="+mn-lt"/>
          </a:endParaRPr>
        </a:p>
        <a:p>
          <a:pPr marL="0" lvl="0" indent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 baseline="0" dirty="0">
              <a:solidFill>
                <a:srgbClr val="0D0B23"/>
              </a:solidFill>
              <a:effectLst/>
              <a:latin typeface="+mn-lt"/>
            </a:rPr>
            <a:t>Children </a:t>
          </a:r>
        </a:p>
        <a:p>
          <a:pPr marL="0" lvl="0" indent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 baseline="0" dirty="0">
              <a:solidFill>
                <a:srgbClr val="0D0B23"/>
              </a:solidFill>
              <a:effectLst/>
              <a:latin typeface="+mn-lt"/>
            </a:rPr>
            <a:t>with specific </a:t>
          </a:r>
        </a:p>
        <a:p>
          <a:pPr marL="0" lvl="0" indent="0" algn="ctr" defTabSz="533400">
            <a:lnSpc>
              <a:spcPct val="15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200" b="1" kern="1200" baseline="0" dirty="0" err="1">
              <a:solidFill>
                <a:srgbClr val="0D0B23"/>
              </a:solidFill>
              <a:effectLst/>
              <a:latin typeface="+mn-lt"/>
            </a:rPr>
            <a:t>SLCN</a:t>
          </a:r>
          <a:r>
            <a:rPr lang="en-GB" sz="1200" b="1" kern="1200" baseline="0" dirty="0">
              <a:solidFill>
                <a:srgbClr val="0D0B23"/>
              </a:solidFill>
              <a:effectLst/>
              <a:latin typeface="+mn-lt"/>
            </a:rPr>
            <a:t>  5–7%</a:t>
          </a:r>
        </a:p>
      </dsp:txBody>
      <dsp:txXfrm>
        <a:off x="2517048" y="0"/>
        <a:ext cx="1678032" cy="1315416"/>
      </dsp:txXfrm>
    </dsp:sp>
    <dsp:sp modelId="{0A96F236-FB26-4FD9-A398-89418715AB48}">
      <dsp:nvSpPr>
        <dsp:cNvPr id="0" name=""/>
        <dsp:cNvSpPr/>
      </dsp:nvSpPr>
      <dsp:spPr>
        <a:xfrm>
          <a:off x="1678031" y="1315416"/>
          <a:ext cx="3356064" cy="1315416"/>
        </a:xfrm>
        <a:prstGeom prst="trapezoid">
          <a:avLst>
            <a:gd name="adj" fmla="val 63783"/>
          </a:avLst>
        </a:prstGeom>
        <a:solidFill>
          <a:srgbClr val="38981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bg1"/>
              </a:solidFill>
              <a:latin typeface="+mn-lt"/>
            </a:rPr>
            <a:t>Children with a SLCN</a:t>
          </a:r>
        </a:p>
        <a:p>
          <a:pPr marL="0" lvl="0" indent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bg1"/>
              </a:solidFill>
              <a:latin typeface="+mn-lt"/>
            </a:rPr>
            <a:t>10% (persistent)</a:t>
          </a:r>
        </a:p>
      </dsp:txBody>
      <dsp:txXfrm>
        <a:off x="2265343" y="1315416"/>
        <a:ext cx="2181441" cy="1315416"/>
      </dsp:txXfrm>
    </dsp:sp>
    <dsp:sp modelId="{D7E583A9-C4F8-457F-A6CA-1633B0DD62C4}">
      <dsp:nvSpPr>
        <dsp:cNvPr id="0" name=""/>
        <dsp:cNvSpPr/>
      </dsp:nvSpPr>
      <dsp:spPr>
        <a:xfrm>
          <a:off x="839015" y="2630832"/>
          <a:ext cx="5034096" cy="1315416"/>
        </a:xfrm>
        <a:prstGeom prst="trapezoid">
          <a:avLst>
            <a:gd name="adj" fmla="val 63783"/>
          </a:avLst>
        </a:prstGeom>
        <a:solidFill>
          <a:srgbClr val="38D2D5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D0B23"/>
              </a:solidFill>
              <a:latin typeface="+mn-lt"/>
            </a:rPr>
            <a:t>Children with delayed language</a:t>
          </a:r>
        </a:p>
        <a:p>
          <a:pPr marL="0" lvl="0" indent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rgbClr val="0D0B23"/>
              </a:solidFill>
              <a:latin typeface="+mn-lt"/>
            </a:rPr>
            <a:t> up to 80% in some areas</a:t>
          </a:r>
        </a:p>
      </dsp:txBody>
      <dsp:txXfrm>
        <a:off x="1719982" y="2630832"/>
        <a:ext cx="3272162" cy="1315416"/>
      </dsp:txXfrm>
    </dsp:sp>
    <dsp:sp modelId="{42FBD23D-6E33-4357-9332-1610FF403AEE}">
      <dsp:nvSpPr>
        <dsp:cNvPr id="0" name=""/>
        <dsp:cNvSpPr/>
      </dsp:nvSpPr>
      <dsp:spPr>
        <a:xfrm>
          <a:off x="0" y="3946248"/>
          <a:ext cx="6712128" cy="1315416"/>
        </a:xfrm>
        <a:prstGeom prst="trapezoid">
          <a:avLst>
            <a:gd name="adj" fmla="val 63783"/>
          </a:avLst>
        </a:prstGeom>
        <a:solidFill>
          <a:srgbClr val="0D0B23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chemeClr val="bg1"/>
              </a:solidFill>
              <a:latin typeface="+mn-lt"/>
            </a:rPr>
            <a:t>All children </a:t>
          </a:r>
        </a:p>
      </dsp:txBody>
      <dsp:txXfrm>
        <a:off x="1174622" y="3946248"/>
        <a:ext cx="4362883" cy="1315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335C8-5976-DF4D-84CE-23E49EC3AE7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49C43-BA2E-C64C-8D16-FBEEB7C02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74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vision, mission </a:t>
            </a:r>
            <a:r>
              <a:rPr lang="en-US"/>
              <a:t>and cause of </a:t>
            </a:r>
            <a:r>
              <a:rPr lang="en-US" dirty="0"/>
              <a:t>Speech and Language UK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449C43-BA2E-C64C-8D16-FBEEB7C02B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77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449C43-BA2E-C64C-8D16-FBEEB7C02B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34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449C43-BA2E-C64C-8D16-FBEEB7C02B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82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449C43-BA2E-C64C-8D16-FBEEB7C02B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60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1">
    <p:bg>
      <p:bgPr>
        <a:solidFill>
          <a:srgbClr val="0D0B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EE28BB7-F2F6-5BED-9FF6-42579C379D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52" y="4879035"/>
            <a:ext cx="3467650" cy="1908625"/>
          </a:xfrm>
          <a:prstGeom prst="rect">
            <a:avLst/>
          </a:prstGeom>
        </p:spPr>
      </p:pic>
      <p:sp>
        <p:nvSpPr>
          <p:cNvPr id="21" name="Title 20">
            <a:extLst>
              <a:ext uri="{FF2B5EF4-FFF2-40B4-BE49-F238E27FC236}">
                <a16:creationId xmlns:a16="http://schemas.microsoft.com/office/drawing/2014/main" id="{11E51F5D-5DF5-2F73-5397-B34EB1CE07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487" y="770228"/>
            <a:ext cx="8248313" cy="1089797"/>
          </a:xfrm>
        </p:spPr>
        <p:txBody>
          <a:bodyPr/>
          <a:lstStyle>
            <a:lvl1pPr>
              <a:defRPr sz="7200">
                <a:solidFill>
                  <a:srgbClr val="38D2D5"/>
                </a:solidFill>
              </a:defRPr>
            </a:lvl1pPr>
          </a:lstStyle>
          <a:p>
            <a:r>
              <a:rPr lang="en-GB"/>
              <a:t>Introduction</a:t>
            </a:r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191657E5-A13D-387D-042A-340019086B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149" y="1951038"/>
            <a:ext cx="6837861" cy="57363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Subheading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D24A9B91-B0D1-EE4A-8ACD-CF16C858459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20754" y="3973480"/>
            <a:ext cx="2840620" cy="284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48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You">
    <p:bg>
      <p:bgPr>
        <a:solidFill>
          <a:srgbClr val="0D0B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A148FA3-9022-055B-8D7C-9E2C27E73AF5}"/>
              </a:ext>
            </a:extLst>
          </p:cNvPr>
          <p:cNvSpPr txBox="1"/>
          <p:nvPr userDrawn="1"/>
        </p:nvSpPr>
        <p:spPr>
          <a:xfrm>
            <a:off x="403763" y="674559"/>
            <a:ext cx="4811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>
                <a:solidFill>
                  <a:srgbClr val="38D2D5"/>
                </a:solidFill>
                <a:latin typeface="Century Gothic" panose="020B0502020202020204" pitchFamily="34" charset="0"/>
              </a:rPr>
              <a:t>Thank you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034AFE-5474-733D-E5DB-B93F62E9BF53}"/>
              </a:ext>
            </a:extLst>
          </p:cNvPr>
          <p:cNvSpPr txBox="1"/>
          <p:nvPr userDrawn="1"/>
        </p:nvSpPr>
        <p:spPr>
          <a:xfrm>
            <a:off x="438487" y="1890532"/>
            <a:ext cx="330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38D2D5"/>
                </a:solidFill>
                <a:latin typeface="Century Gothic" panose="020B0502020202020204" pitchFamily="34" charset="0"/>
              </a:rPr>
              <a:t>Speechandlanguage.org.uk</a:t>
            </a:r>
          </a:p>
        </p:txBody>
      </p:sp>
      <p:pic>
        <p:nvPicPr>
          <p:cNvPr id="16" name="Picture 1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5422ADF-7E25-BD62-4D4A-FBBB6D9BB3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52" y="4867788"/>
            <a:ext cx="3467650" cy="190862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BF907F8-DA95-E248-0D74-CB5DF6EB0CBE}"/>
              </a:ext>
            </a:extLst>
          </p:cNvPr>
          <p:cNvSpPr txBox="1"/>
          <p:nvPr userDrawn="1"/>
        </p:nvSpPr>
        <p:spPr>
          <a:xfrm>
            <a:off x="427512" y="2390588"/>
            <a:ext cx="2840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bg1"/>
                </a:solidFill>
              </a:rPr>
              <a:t>Follow us @SpeechAndLangUK</a:t>
            </a:r>
            <a:endParaRPr lang="en-US" sz="12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4" name="Picture 13" descr="A picture containing text, monitor, screen&#10;&#10;Description automatically generated">
            <a:extLst>
              <a:ext uri="{FF2B5EF4-FFF2-40B4-BE49-F238E27FC236}">
                <a16:creationId xmlns:a16="http://schemas.microsoft.com/office/drawing/2014/main" id="{2C21D59C-983F-BDF6-E026-7A69DC054B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30034" y="4688133"/>
            <a:ext cx="2002669" cy="200266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2277998E-9B98-1D0F-F7D8-5402CBA3C9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138961" y="4643587"/>
            <a:ext cx="2103387" cy="2103387"/>
          </a:xfrm>
          <a:prstGeom prst="rect">
            <a:avLst/>
          </a:prstGeom>
        </p:spPr>
      </p:pic>
      <p:pic>
        <p:nvPicPr>
          <p:cNvPr id="20" name="Picture 19" descr="Icon&#10;&#10;Description automatically generated with low confidence">
            <a:extLst>
              <a:ext uri="{FF2B5EF4-FFF2-40B4-BE49-F238E27FC236}">
                <a16:creationId xmlns:a16="http://schemas.microsoft.com/office/drawing/2014/main" id="{CA099E3B-92B8-13E2-051C-AA2C855EF69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608559" y="4744306"/>
            <a:ext cx="2002668" cy="2002668"/>
          </a:xfrm>
          <a:prstGeom prst="rect">
            <a:avLst/>
          </a:prstGeom>
        </p:spPr>
      </p:pic>
      <p:pic>
        <p:nvPicPr>
          <p:cNvPr id="8" name="Picture 7" descr="Shape, circle&#10;&#10;Description automatically generated with medium confidence">
            <a:extLst>
              <a:ext uri="{FF2B5EF4-FFF2-40B4-BE49-F238E27FC236}">
                <a16:creationId xmlns:a16="http://schemas.microsoft.com/office/drawing/2014/main" id="{0D62DB00-AC02-1EB2-5A39-78F3758CE40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934395" y="3129261"/>
            <a:ext cx="1955215" cy="1955215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999EBC3B-E45E-4CBC-44FE-D0775F1F5DC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250444" y="2787624"/>
            <a:ext cx="300382" cy="300382"/>
          </a:xfrm>
          <a:prstGeom prst="rect">
            <a:avLst/>
          </a:prstGeom>
        </p:spPr>
      </p:pic>
      <p:pic>
        <p:nvPicPr>
          <p:cNvPr id="23" name="Picture 22" descr="Icon&#10;&#10;Description automatically generated">
            <a:extLst>
              <a:ext uri="{FF2B5EF4-FFF2-40B4-BE49-F238E27FC236}">
                <a16:creationId xmlns:a16="http://schemas.microsoft.com/office/drawing/2014/main" id="{6576A4E9-2C88-354B-04AD-292CCBAC78F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58028" y="2764096"/>
            <a:ext cx="347438" cy="347438"/>
          </a:xfrm>
          <a:prstGeom prst="rect">
            <a:avLst/>
          </a:prstGeom>
        </p:spPr>
      </p:pic>
      <p:pic>
        <p:nvPicPr>
          <p:cNvPr id="24" name="Picture 23" descr="Logo, icon&#10;&#10;Description automatically generated">
            <a:extLst>
              <a:ext uri="{FF2B5EF4-FFF2-40B4-BE49-F238E27FC236}">
                <a16:creationId xmlns:a16="http://schemas.microsoft.com/office/drawing/2014/main" id="{A1579733-4BCA-F36A-C2DD-219B788A3F4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595804" y="2746370"/>
            <a:ext cx="382891" cy="382891"/>
          </a:xfrm>
          <a:prstGeom prst="rect">
            <a:avLst/>
          </a:prstGeom>
        </p:spPr>
      </p:pic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3B6CD8CA-5DDE-0AF8-8042-8E90E0CA2B10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94169" y="2761648"/>
            <a:ext cx="352334" cy="35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2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CB096-9898-71CA-C47D-69CDB27861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D0B23"/>
                </a:solidFill>
              </a:defRPr>
            </a:lvl1pPr>
          </a:lstStyle>
          <a:p>
            <a:r>
              <a:rPr lang="en-GB"/>
              <a:t>Heading</a:t>
            </a:r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9BB77A6-7029-BAE6-40AF-02CD88032B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724297"/>
            <a:ext cx="10896600" cy="522514"/>
          </a:xfrm>
        </p:spPr>
        <p:txBody>
          <a:bodyPr/>
          <a:lstStyle>
            <a:lvl1pPr>
              <a:defRPr>
                <a:solidFill>
                  <a:srgbClr val="0D0B23"/>
                </a:solidFill>
              </a:defRPr>
            </a:lvl1pPr>
          </a:lstStyle>
          <a:p>
            <a:pPr lvl="0"/>
            <a:r>
              <a:rPr lang="en-GB"/>
              <a:t>Subheading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00A6AD1-64A6-89A3-A2B7-8372F8EAFE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377349"/>
            <a:ext cx="10896600" cy="3514725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GB"/>
              <a:t>Body copy</a:t>
            </a:r>
          </a:p>
        </p:txBody>
      </p:sp>
    </p:spTree>
    <p:extLst>
      <p:ext uri="{BB962C8B-B14F-4D97-AF65-F5344CB8AC3E}">
        <p14:creationId xmlns:p14="http://schemas.microsoft.com/office/powerpoint/2010/main" val="3051820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23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23F1431-1254-F389-D11F-ADBADEE1FB08}"/>
              </a:ext>
            </a:extLst>
          </p:cNvPr>
          <p:cNvSpPr/>
          <p:nvPr userDrawn="1"/>
        </p:nvSpPr>
        <p:spPr>
          <a:xfrm>
            <a:off x="9116291" y="0"/>
            <a:ext cx="3075709" cy="6858000"/>
          </a:xfrm>
          <a:prstGeom prst="rect">
            <a:avLst/>
          </a:prstGeom>
          <a:solidFill>
            <a:srgbClr val="0D0B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CDCDC"/>
              </a:solidFill>
            </a:endParaRP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BB5DCC1-5BAA-B3EE-55D8-553BA92FDD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983" y="4904284"/>
            <a:ext cx="3485682" cy="1918550"/>
          </a:xfrm>
          <a:prstGeom prst="rect">
            <a:avLst/>
          </a:prstGeom>
        </p:spPr>
      </p:pic>
      <p:sp>
        <p:nvSpPr>
          <p:cNvPr id="5" name="Title 20">
            <a:extLst>
              <a:ext uri="{FF2B5EF4-FFF2-40B4-BE49-F238E27FC236}">
                <a16:creationId xmlns:a16="http://schemas.microsoft.com/office/drawing/2014/main" id="{3AF22AB4-89BE-FD7F-1A87-177E76E84B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487" y="770228"/>
            <a:ext cx="8052370" cy="1089797"/>
          </a:xfrm>
        </p:spPr>
        <p:txBody>
          <a:bodyPr/>
          <a:lstStyle>
            <a:lvl1pPr>
              <a:defRPr sz="7200">
                <a:solidFill>
                  <a:srgbClr val="0D0B23"/>
                </a:solidFill>
              </a:defRPr>
            </a:lvl1pPr>
          </a:lstStyle>
          <a:p>
            <a:r>
              <a:rPr lang="en-GB"/>
              <a:t>Introduction</a:t>
            </a:r>
            <a:endParaRPr lang="en-US"/>
          </a:p>
        </p:txBody>
      </p:sp>
      <p:sp>
        <p:nvSpPr>
          <p:cNvPr id="6" name="Text Placeholder 31">
            <a:extLst>
              <a:ext uri="{FF2B5EF4-FFF2-40B4-BE49-F238E27FC236}">
                <a16:creationId xmlns:a16="http://schemas.microsoft.com/office/drawing/2014/main" id="{C34A62E3-1F0C-DB33-A601-A9C6A5910E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149" y="1951038"/>
            <a:ext cx="6837861" cy="57363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rgbClr val="0D0B23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Subheading</a:t>
            </a:r>
          </a:p>
        </p:txBody>
      </p:sp>
    </p:spTree>
    <p:extLst>
      <p:ext uri="{BB962C8B-B14F-4D97-AF65-F5344CB8AC3E}">
        <p14:creationId xmlns:p14="http://schemas.microsoft.com/office/powerpoint/2010/main" val="183753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yBlueWithHighlightPanel">
    <p:bg>
      <p:bgPr>
        <a:solidFill>
          <a:srgbClr val="0D0B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8E8411E-176F-3327-1F4D-ADF9881FCD75}"/>
              </a:ext>
            </a:extLst>
          </p:cNvPr>
          <p:cNvSpPr/>
          <p:nvPr userDrawn="1"/>
        </p:nvSpPr>
        <p:spPr>
          <a:xfrm>
            <a:off x="9116291" y="0"/>
            <a:ext cx="3075709" cy="6858000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CDCDC"/>
              </a:solidFill>
            </a:endParaRPr>
          </a:p>
        </p:txBody>
      </p:sp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C593B9D-CD40-4A99-4C96-E86C60179A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52" y="4939870"/>
            <a:ext cx="3467650" cy="1908625"/>
          </a:xfrm>
          <a:prstGeom prst="rect">
            <a:avLst/>
          </a:prstGeom>
        </p:spPr>
      </p:pic>
      <p:sp>
        <p:nvSpPr>
          <p:cNvPr id="9" name="Text Placeholder 31">
            <a:extLst>
              <a:ext uri="{FF2B5EF4-FFF2-40B4-BE49-F238E27FC236}">
                <a16:creationId xmlns:a16="http://schemas.microsoft.com/office/drawing/2014/main" id="{2657AFFD-3718-DD63-53B4-C1D7AA4330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4493" y="1385981"/>
            <a:ext cx="3622761" cy="30815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Lorem ipsum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dolor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sit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amet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,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consectetur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adipiscing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elit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Suspendisse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sodales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risus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hendrerit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semper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fringilla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Nunc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mollis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venenatis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commodo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Donec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volutpat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consectetur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ipsum ac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commodo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Cras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viverra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sapien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augue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,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eget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faucibus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erat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pulvinar et. Nunc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blandit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facilisis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laoreet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Aenean non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orci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eros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facilisis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dignissim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Integer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viverra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augue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in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turpis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mattis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tristique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Aliquam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sit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amet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interdum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quam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Pellentesque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habitant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morbi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tristique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senectus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netus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malesuada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fames ac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turpis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egestas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Maecenas non cursus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purus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</a:t>
            </a:r>
            <a:endParaRPr lang="en-US" sz="1200">
              <a:solidFill>
                <a:srgbClr val="DCDCDC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B1375422-B8D4-DA8C-6476-509D14BC12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4493" y="539803"/>
            <a:ext cx="6837861" cy="57363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Heading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565963F9-121D-E01D-4858-2C541C7B2DA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07364" y="1385981"/>
            <a:ext cx="3622761" cy="30815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Lorem ipsum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dolor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sit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amet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,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consectetur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adipiscing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elit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Suspendisse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sodales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risus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hendrerit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semper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fringilla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Nunc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mollis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venenatis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commodo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Donec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volutpat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consectetur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ipsum ac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commodo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Cras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viverra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sapien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augue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,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eget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faucibus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erat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pulvinar et. Nunc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blandit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facilisis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laoreet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Aenean non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orci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eros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facilisis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dignissim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Integer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viverra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augue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in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turpis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mattis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tristique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Aliquam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sit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amet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interdum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quam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Pellentesque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habitant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morbi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tristique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senectus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netus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malesuada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fames ac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turpis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egestas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Maecenas non cursus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purus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</a:t>
            </a:r>
            <a:endParaRPr lang="en-US" sz="1200">
              <a:solidFill>
                <a:srgbClr val="DCDCDC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 Placeholder 31">
            <a:extLst>
              <a:ext uri="{FF2B5EF4-FFF2-40B4-BE49-F238E27FC236}">
                <a16:creationId xmlns:a16="http://schemas.microsoft.com/office/drawing/2014/main" id="{B7867F74-BB00-77F7-0DF3-4E8247CFDB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35830" y="539802"/>
            <a:ext cx="2218731" cy="57363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0D0B23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Highlight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4939E0B-51EE-B8F1-1ED6-E614A9A30C7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36100" y="1385888"/>
            <a:ext cx="2398713" cy="37734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Highlight text here</a:t>
            </a:r>
          </a:p>
        </p:txBody>
      </p:sp>
    </p:spTree>
    <p:extLst>
      <p:ext uri="{BB962C8B-B14F-4D97-AF65-F5344CB8AC3E}">
        <p14:creationId xmlns:p14="http://schemas.microsoft.com/office/powerpoint/2010/main" val="34377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TurquoisePanel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7DBE11-E834-40A7-C592-5AA198C488A8}"/>
              </a:ext>
            </a:extLst>
          </p:cNvPr>
          <p:cNvSpPr/>
          <p:nvPr userDrawn="1"/>
        </p:nvSpPr>
        <p:spPr>
          <a:xfrm>
            <a:off x="1" y="0"/>
            <a:ext cx="1744394" cy="6858000"/>
          </a:xfrm>
          <a:prstGeom prst="rect">
            <a:avLst/>
          </a:prstGeom>
          <a:solidFill>
            <a:srgbClr val="38D2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CDCDC"/>
              </a:solidFill>
            </a:endParaRP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85CAFB6-E8BD-C923-38EE-6602EB613B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33621" y="4912470"/>
            <a:ext cx="3485682" cy="191855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5341518-CFA4-CA14-B841-B32B08A7A0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22011" y="487064"/>
            <a:ext cx="4806950" cy="740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AF45DF3-85B5-5E53-735B-B158CB1574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22500" y="3030538"/>
            <a:ext cx="7261225" cy="4964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GB"/>
              <a:t>Subheading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B5F03AE-9F48-6DC9-F99A-4B3BDCC581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22500" y="1323975"/>
            <a:ext cx="7870825" cy="160655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0D0B23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47CAD6E0-621F-9358-88EA-066EE6F9DA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22500" y="3591815"/>
            <a:ext cx="7870825" cy="160655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0D0B23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06626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yBlueWithAssets">
    <p:bg>
      <p:bgPr>
        <a:solidFill>
          <a:srgbClr val="0D0B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C29DE99-0ACB-DE9C-F748-31783D4292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52" y="4867788"/>
            <a:ext cx="3467650" cy="1908625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746A8D1-D7F1-726B-1D27-6051E28084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9275" y="574676"/>
            <a:ext cx="9209088" cy="6401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Heading</a:t>
            </a:r>
          </a:p>
        </p:txBody>
      </p:sp>
      <p:sp>
        <p:nvSpPr>
          <p:cNvPr id="14" name="Text Placeholder 31">
            <a:extLst>
              <a:ext uri="{FF2B5EF4-FFF2-40B4-BE49-F238E27FC236}">
                <a16:creationId xmlns:a16="http://schemas.microsoft.com/office/drawing/2014/main" id="{03E83EB0-470C-B627-6F38-4BCCB4D4F7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4493" y="1385981"/>
            <a:ext cx="9414060" cy="30815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Lorem ipsum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dolor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sit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amet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,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consectetur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adipiscing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elit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Suspendisse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sodales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risus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hendrerit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semper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fringilla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Nunc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mollis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venenatis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commodo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Donec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volutpat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consectetur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ipsum ac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commodo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Cras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viverra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sapien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augue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,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eget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faucibus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erat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pulvinar et. Nunc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blandit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facilisis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laoreet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Aenean non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orci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eros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facilisis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dignissim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Integer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viverra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augue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in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turpis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mattis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tristique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Aliquam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sit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amet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interdum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quam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Pellentesque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habitant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morbi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tristique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senectus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netus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malesuada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fames ac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turpis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egestas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Maecenas non cursus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purus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</a:t>
            </a:r>
            <a:endParaRPr lang="en-US" sz="1200">
              <a:solidFill>
                <a:srgbClr val="DCDCD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6" descr="A picture containing text, monitor, screen&#10;&#10;Description automatically generated">
            <a:extLst>
              <a:ext uri="{FF2B5EF4-FFF2-40B4-BE49-F238E27FC236}">
                <a16:creationId xmlns:a16="http://schemas.microsoft.com/office/drawing/2014/main" id="{8D95FEBB-D5B4-F42E-8675-D3A847C974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19156" y="4564463"/>
            <a:ext cx="2002669" cy="2002669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1AA95201-F280-2A90-EC3A-4AB1665973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52029" y="4564463"/>
            <a:ext cx="2103387" cy="2103387"/>
          </a:xfrm>
          <a:prstGeom prst="rect">
            <a:avLst/>
          </a:prstGeom>
        </p:spPr>
      </p:pic>
      <p:pic>
        <p:nvPicPr>
          <p:cNvPr id="11" name="Picture 10" descr="Icon&#10;&#10;Description automatically generated with low confidence">
            <a:extLst>
              <a:ext uri="{FF2B5EF4-FFF2-40B4-BE49-F238E27FC236}">
                <a16:creationId xmlns:a16="http://schemas.microsoft.com/office/drawing/2014/main" id="{15937B69-D617-95C1-A9B3-4B90BA25E58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643932" y="3097427"/>
            <a:ext cx="2002668" cy="200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0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Heading">
    <p:bg>
      <p:bgPr>
        <a:solidFill>
          <a:srgbClr val="38D2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3E922-18EB-1274-BF26-6B7E1250A1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3954" y="431073"/>
            <a:ext cx="10739846" cy="1990578"/>
          </a:xfrm>
        </p:spPr>
        <p:txBody>
          <a:bodyPr/>
          <a:lstStyle>
            <a:lvl1pPr>
              <a:defRPr sz="6600"/>
            </a:lvl1pPr>
          </a:lstStyle>
          <a:p>
            <a:r>
              <a:rPr lang="en-GB"/>
              <a:t>Chapter heading</a:t>
            </a:r>
            <a:endParaRPr lang="en-US"/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5791350-8500-9814-F5A9-CB9BAB8ECF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5455" y="4839286"/>
            <a:ext cx="3616545" cy="199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1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DarkBluePanel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7DBE11-E834-40A7-C592-5AA198C488A8}"/>
              </a:ext>
            </a:extLst>
          </p:cNvPr>
          <p:cNvSpPr/>
          <p:nvPr userDrawn="1"/>
        </p:nvSpPr>
        <p:spPr>
          <a:xfrm>
            <a:off x="1" y="0"/>
            <a:ext cx="1744394" cy="6858000"/>
          </a:xfrm>
          <a:prstGeom prst="rect">
            <a:avLst/>
          </a:prstGeom>
          <a:solidFill>
            <a:srgbClr val="0D0B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CDCDC"/>
              </a:solidFill>
            </a:endParaRPr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385CAFB6-E8BD-C923-38EE-6602EB613B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33621" y="4912470"/>
            <a:ext cx="3485682" cy="191855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5341518-CFA4-CA14-B841-B32B08A7A0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22011" y="487064"/>
            <a:ext cx="4806950" cy="740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AF45DF3-85B5-5E53-735B-B158CB1574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22500" y="3030538"/>
            <a:ext cx="7261225" cy="4964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pPr lvl="0"/>
            <a:r>
              <a:rPr lang="en-GB"/>
              <a:t>Subheading</a:t>
            </a:r>
          </a:p>
        </p:txBody>
      </p:sp>
      <p:sp>
        <p:nvSpPr>
          <p:cNvPr id="8" name="Text Placeholder 19">
            <a:extLst>
              <a:ext uri="{FF2B5EF4-FFF2-40B4-BE49-F238E27FC236}">
                <a16:creationId xmlns:a16="http://schemas.microsoft.com/office/drawing/2014/main" id="{FC0DBC6F-5F08-2D8F-A027-D671CF8329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22500" y="1323975"/>
            <a:ext cx="7870825" cy="1606550"/>
          </a:xfrm>
        </p:spPr>
        <p:txBody>
          <a:bodyPr>
            <a:normAutofit/>
          </a:bodyPr>
          <a:lstStyle>
            <a:lvl1pPr>
              <a:defRPr sz="1400">
                <a:solidFill>
                  <a:srgbClr val="0D0B23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  <p:sp>
        <p:nvSpPr>
          <p:cNvPr id="9" name="Text Placeholder 19">
            <a:extLst>
              <a:ext uri="{FF2B5EF4-FFF2-40B4-BE49-F238E27FC236}">
                <a16:creationId xmlns:a16="http://schemas.microsoft.com/office/drawing/2014/main" id="{3423F47C-ED78-C552-12C0-3197B641AA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22500" y="3546657"/>
            <a:ext cx="7870825" cy="1767205"/>
          </a:xfrm>
        </p:spPr>
        <p:txBody>
          <a:bodyPr>
            <a:normAutofit/>
          </a:bodyPr>
          <a:lstStyle>
            <a:lvl1pPr>
              <a:defRPr sz="1400">
                <a:solidFill>
                  <a:srgbClr val="0D0B23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69328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7DEBCA-9322-42C5-E492-4AE28EF3A1C4}"/>
              </a:ext>
            </a:extLst>
          </p:cNvPr>
          <p:cNvSpPr/>
          <p:nvPr userDrawn="1"/>
        </p:nvSpPr>
        <p:spPr>
          <a:xfrm>
            <a:off x="0" y="0"/>
            <a:ext cx="4631377" cy="6858000"/>
          </a:xfrm>
          <a:prstGeom prst="rect">
            <a:avLst/>
          </a:prstGeom>
          <a:solidFill>
            <a:srgbClr val="0D0B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CDCDC"/>
              </a:solidFill>
            </a:endParaRPr>
          </a:p>
        </p:txBody>
      </p:sp>
      <p:pic>
        <p:nvPicPr>
          <p:cNvPr id="4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CCF6411-E85B-3D7E-257F-B30FF754BD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52" y="4867788"/>
            <a:ext cx="3467650" cy="1908625"/>
          </a:xfrm>
          <a:prstGeom prst="rect">
            <a:avLst/>
          </a:prstGeom>
        </p:spPr>
      </p:pic>
      <p:sp>
        <p:nvSpPr>
          <p:cNvPr id="5" name="Text Placeholder 31">
            <a:extLst>
              <a:ext uri="{FF2B5EF4-FFF2-40B4-BE49-F238E27FC236}">
                <a16:creationId xmlns:a16="http://schemas.microsoft.com/office/drawing/2014/main" id="{26338657-0102-8AEE-1029-DCB9AAD1B1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4493" y="1385981"/>
            <a:ext cx="3622761" cy="30815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Lorem ipsum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dolor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sit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amet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,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consectetur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adipiscing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elit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Suspendisse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sodales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risus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hendrerit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semper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fringilla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Nunc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mollis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venenatis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commodo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Donec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volutpat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consectetur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ipsum ac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commodo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Cras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viverra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sapien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augue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,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eget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faucibus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erat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pulvinar et. Nunc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blandit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facilisis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laoreet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Aenean non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orci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congue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eros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facilisis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dignissim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Integer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viverra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augue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in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turpis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mattis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tristique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Aliquam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sit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amet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interdum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quam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Pellentesque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habitant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morbi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tristique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senectus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netus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et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malesuada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fames ac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turpis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egestas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 Maecenas non cursus </a:t>
            </a:r>
            <a:r>
              <a:rPr lang="en-GB" sz="1400" err="1">
                <a:solidFill>
                  <a:srgbClr val="DCDCDC"/>
                </a:solidFill>
                <a:latin typeface="Century Gothic" panose="020B0502020202020204" pitchFamily="34" charset="0"/>
              </a:rPr>
              <a:t>purus</a:t>
            </a:r>
            <a:r>
              <a:rPr lang="en-GB" sz="1400">
                <a:solidFill>
                  <a:srgbClr val="DCDCDC"/>
                </a:solidFill>
                <a:latin typeface="Century Gothic" panose="020B0502020202020204" pitchFamily="34" charset="0"/>
              </a:rPr>
              <a:t>.</a:t>
            </a:r>
            <a:endParaRPr lang="en-US" sz="1200">
              <a:solidFill>
                <a:srgbClr val="DCDCD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 Placeholder 31">
            <a:extLst>
              <a:ext uri="{FF2B5EF4-FFF2-40B4-BE49-F238E27FC236}">
                <a16:creationId xmlns:a16="http://schemas.microsoft.com/office/drawing/2014/main" id="{2EEEAB27-60B7-BDD0-9B49-84769A1090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4493" y="539803"/>
            <a:ext cx="3622761" cy="57363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Heading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F2B578C-720E-9D6B-8E48-9A00F1EB9F3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30738" y="0"/>
            <a:ext cx="7561262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1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7DEBCA-9322-42C5-E492-4AE28EF3A1C4}"/>
              </a:ext>
            </a:extLst>
          </p:cNvPr>
          <p:cNvSpPr/>
          <p:nvPr userDrawn="1"/>
        </p:nvSpPr>
        <p:spPr>
          <a:xfrm>
            <a:off x="7560623" y="0"/>
            <a:ext cx="4631377" cy="6858000"/>
          </a:xfrm>
          <a:prstGeom prst="rect">
            <a:avLst/>
          </a:prstGeom>
          <a:solidFill>
            <a:srgbClr val="38D2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CDCDC"/>
              </a:solidFill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F2B578C-720E-9D6B-8E48-9A00F1EB9F3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7561262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C49CC0A-39AE-10CF-3BA7-F9DF06E486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5455" y="4839286"/>
            <a:ext cx="3616545" cy="1990578"/>
          </a:xfrm>
          <a:prstGeom prst="rect">
            <a:avLst/>
          </a:prstGeom>
        </p:spPr>
      </p:pic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6A2E95D6-6354-298B-5A81-4290270E88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27709" y="487064"/>
            <a:ext cx="3720993" cy="7408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Heading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4187BA6-6E1A-4D98-72DB-5A72A245B3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27975" y="1382713"/>
            <a:ext cx="3994150" cy="3622675"/>
          </a:xfrm>
        </p:spPr>
        <p:txBody>
          <a:bodyPr>
            <a:normAutofit/>
          </a:bodyPr>
          <a:lstStyle>
            <a:lvl1pPr>
              <a:defRPr sz="140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19719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886DD8-5E44-FEB5-5302-C92AEEEB0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0891"/>
            <a:ext cx="10896600" cy="1123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C0889D-ED46-31D0-7B6D-B1297B853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896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6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70" r:id="rId8"/>
    <p:sldLayoutId id="2147483672" r:id="rId9"/>
    <p:sldLayoutId id="2147483673" r:id="rId10"/>
    <p:sldLayoutId id="2147483650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D0B23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0D0B23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D0B23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D0B23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D0B23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D0B23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0B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8EBE2D4-BED1-159E-42C3-516CDFEBF038}"/>
              </a:ext>
            </a:extLst>
          </p:cNvPr>
          <p:cNvSpPr txBox="1"/>
          <p:nvPr/>
        </p:nvSpPr>
        <p:spPr>
          <a:xfrm>
            <a:off x="403762" y="674559"/>
            <a:ext cx="11294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38D2D5"/>
                </a:solidFill>
                <a:latin typeface="Century Gothic" panose="020B0502020202020204" pitchFamily="34" charset="0"/>
              </a:rPr>
              <a:t>Talk Boost KS1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E142C9-4DC6-E7B8-1A3E-1C7495B13F32}"/>
              </a:ext>
            </a:extLst>
          </p:cNvPr>
          <p:cNvSpPr txBox="1"/>
          <p:nvPr/>
        </p:nvSpPr>
        <p:spPr>
          <a:xfrm>
            <a:off x="427512" y="1813606"/>
            <a:ext cx="5185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Georgia" panose="02040502050405020303" pitchFamily="18" charset="0"/>
              </a:rPr>
              <a:t>Overview</a:t>
            </a:r>
          </a:p>
        </p:txBody>
      </p:sp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3EFB3A14-56C8-5429-E4D5-ACC39140A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0444" y="3444197"/>
            <a:ext cx="300382" cy="300382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81336C30-706C-1091-9A57-E1CC0A7F51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028" y="3420669"/>
            <a:ext cx="347438" cy="347438"/>
          </a:xfrm>
          <a:prstGeom prst="rect">
            <a:avLst/>
          </a:prstGeom>
        </p:spPr>
      </p:pic>
      <p:pic>
        <p:nvPicPr>
          <p:cNvPr id="23" name="Picture 22" descr="Logo, icon&#10;&#10;Description automatically generated">
            <a:extLst>
              <a:ext uri="{FF2B5EF4-FFF2-40B4-BE49-F238E27FC236}">
                <a16:creationId xmlns:a16="http://schemas.microsoft.com/office/drawing/2014/main" id="{96ADA1E6-5C75-D124-1355-A6CF4EB4A5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5804" y="3402943"/>
            <a:ext cx="382891" cy="382891"/>
          </a:xfrm>
          <a:prstGeom prst="rect">
            <a:avLst/>
          </a:prstGeom>
        </p:spPr>
      </p:pic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B84E2D34-987E-F2E2-3D66-FFFBDB7EA8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169" y="3418221"/>
            <a:ext cx="352334" cy="35233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5507572-88DF-C662-94F5-B478FE8C9F9E}"/>
              </a:ext>
            </a:extLst>
          </p:cNvPr>
          <p:cNvSpPr txBox="1"/>
          <p:nvPr/>
        </p:nvSpPr>
        <p:spPr>
          <a:xfrm>
            <a:off x="438487" y="2524675"/>
            <a:ext cx="3302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38D2D5"/>
                </a:solidFill>
                <a:latin typeface="Century Gothic" panose="020B0502020202020204" pitchFamily="34" charset="0"/>
              </a:rPr>
              <a:t>speechandlanguage.org.uk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774DC0-D7C3-115B-1E87-DFB997ADD760}"/>
              </a:ext>
            </a:extLst>
          </p:cNvPr>
          <p:cNvSpPr txBox="1"/>
          <p:nvPr/>
        </p:nvSpPr>
        <p:spPr>
          <a:xfrm>
            <a:off x="427512" y="3013935"/>
            <a:ext cx="2840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chemeClr val="bg1"/>
                </a:solidFill>
              </a:rPr>
              <a:t>Follow us @SpeechAndLangUK</a:t>
            </a:r>
            <a:endParaRPr lang="en-US" sz="12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4190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554D7E-F3FF-E375-F66D-7F9E821A72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011" y="487064"/>
            <a:ext cx="8106212" cy="740845"/>
          </a:xfrm>
        </p:spPr>
        <p:txBody>
          <a:bodyPr>
            <a:normAutofit/>
          </a:bodyPr>
          <a:lstStyle/>
          <a:p>
            <a:r>
              <a:rPr lang="en-GB" dirty="0"/>
              <a:t>How do we know it works?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86FC3B97-217B-6743-6EDE-A30B744887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45034"/>
              </p:ext>
            </p:extLst>
          </p:nvPr>
        </p:nvGraphicFramePr>
        <p:xfrm>
          <a:off x="2222010" y="1227909"/>
          <a:ext cx="9485307" cy="382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7392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9CA6E9-23F9-0126-CEE1-D037D9E8B0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011" y="487064"/>
            <a:ext cx="8630868" cy="740845"/>
          </a:xfrm>
        </p:spPr>
        <p:txBody>
          <a:bodyPr>
            <a:normAutofit/>
          </a:bodyPr>
          <a:lstStyle/>
          <a:p>
            <a:r>
              <a:rPr lang="en-GB" dirty="0"/>
              <a:t>Talk Boost KS1 feedback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8739B6-2115-C139-CC3F-E0F5822256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22500" y="1323975"/>
            <a:ext cx="9349906" cy="186893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sz="1800" b="1" dirty="0">
                <a:highlight>
                  <a:srgbClr val="DCDCDC"/>
                </a:highlight>
              </a:rPr>
              <a:t>“The children are so much more confident – every one of them” – Teacher</a:t>
            </a:r>
          </a:p>
          <a:p>
            <a:pPr>
              <a:lnSpc>
                <a:spcPct val="150000"/>
              </a:lnSpc>
            </a:pPr>
            <a:r>
              <a:rPr lang="en-GB" sz="1800" b="1" dirty="0">
                <a:highlight>
                  <a:srgbClr val="DCDCDC"/>
                </a:highlight>
              </a:rPr>
              <a:t>It has made a real difference – this is just what our children need” – Head teacher</a:t>
            </a:r>
          </a:p>
          <a:p>
            <a:pPr>
              <a:lnSpc>
                <a:spcPct val="150000"/>
              </a:lnSpc>
            </a:pPr>
            <a:r>
              <a:rPr lang="en-GB" sz="1800" b="1" dirty="0">
                <a:highlight>
                  <a:srgbClr val="DCDCDC"/>
                </a:highlight>
              </a:rPr>
              <a:t>“They are having a conversation; they didn’t know how to do conversations before!” - TA </a:t>
            </a:r>
          </a:p>
          <a:p>
            <a:pPr>
              <a:lnSpc>
                <a:spcPct val="150000"/>
              </a:lnSpc>
            </a:pPr>
            <a:endParaRPr lang="en-GB" sz="1800" dirty="0"/>
          </a:p>
          <a:p>
            <a:pPr>
              <a:lnSpc>
                <a:spcPct val="150000"/>
              </a:lnSpc>
            </a:pPr>
            <a:endParaRPr lang="en-GB" sz="1600" dirty="0"/>
          </a:p>
        </p:txBody>
      </p:sp>
      <p:graphicFrame>
        <p:nvGraphicFramePr>
          <p:cNvPr id="3" name="Content Placeholder 10">
            <a:extLst>
              <a:ext uri="{FF2B5EF4-FFF2-40B4-BE49-F238E27FC236}">
                <a16:creationId xmlns:a16="http://schemas.microsoft.com/office/drawing/2014/main" id="{77289DC5-65A1-F3BA-D0B0-3CBB34237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027286"/>
              </p:ext>
            </p:extLst>
          </p:nvPr>
        </p:nvGraphicFramePr>
        <p:xfrm>
          <a:off x="2222011" y="3194977"/>
          <a:ext cx="9350395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7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222"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solidFill>
                            <a:srgbClr val="0D0B23"/>
                          </a:solidFill>
                          <a:latin typeface="+mn-lt"/>
                        </a:rPr>
                        <a:t>Example </a:t>
                      </a:r>
                    </a:p>
                  </a:txBody>
                  <a:tcPr>
                    <a:lnL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solidFill>
                            <a:srgbClr val="0D0B23"/>
                          </a:solidFill>
                          <a:latin typeface="+mn-lt"/>
                        </a:rPr>
                        <a:t>Before </a:t>
                      </a:r>
                    </a:p>
                  </a:txBody>
                  <a:tcPr>
                    <a:lnL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solidFill>
                            <a:srgbClr val="0D0B23"/>
                          </a:solidFill>
                          <a:latin typeface="+mn-lt"/>
                        </a:rPr>
                        <a:t>After </a:t>
                      </a:r>
                    </a:p>
                  </a:txBody>
                  <a:tcPr>
                    <a:lnL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0D0B23"/>
                          </a:solidFill>
                          <a:latin typeface="+mn-lt"/>
                          <a:ea typeface="+mn-ea"/>
                          <a:cs typeface="+mn-cs"/>
                        </a:rPr>
                        <a:t>Jack; 5 years and 6 months  in Year 1.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solidFill>
                          <a:srgbClr val="0D0B23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17463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She’s broke her</a:t>
                      </a:r>
                      <a:r>
                        <a:rPr lang="en-GB" sz="1200" baseline="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glasses cos she’s fall</a:t>
                      </a:r>
                      <a:r>
                        <a:rPr lang="en-GB" sz="1200" baseline="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down the stairs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200" dirty="0">
                        <a:solidFill>
                          <a:srgbClr val="0D0B23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Crying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200" dirty="0">
                        <a:solidFill>
                          <a:srgbClr val="0D0B23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He’s getting the cat</a:t>
                      </a:r>
                      <a:r>
                        <a:rPr lang="en-GB" sz="1200" baseline="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from up there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200" dirty="0">
                        <a:solidFill>
                          <a:srgbClr val="0D0B23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Information  4;6-4;11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Grammar 4;6-4;11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She’s fallen downstairs and broke her</a:t>
                      </a:r>
                      <a:r>
                        <a:rPr lang="en-GB" sz="1200" baseline="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glasses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200" dirty="0">
                        <a:solidFill>
                          <a:srgbClr val="0D0B23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Crying because the dog has taken off</a:t>
                      </a:r>
                      <a:r>
                        <a:rPr lang="en-GB" sz="1200" baseline="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his shoes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GB" sz="1200" dirty="0">
                        <a:solidFill>
                          <a:srgbClr val="0D0B23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Going up the ladder to get the cat on</a:t>
                      </a:r>
                      <a:r>
                        <a:rPr lang="en-GB" sz="1200" baseline="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200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the roof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GB" sz="1200" dirty="0">
                        <a:solidFill>
                          <a:srgbClr val="0D0B23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Information  6;6-6;11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D0B23"/>
                          </a:solidFill>
                          <a:latin typeface="+mn-lt"/>
                          <a:ea typeface="Calibri"/>
                          <a:cs typeface="Times New Roman"/>
                        </a:rPr>
                        <a:t>Grammar 7;0-7;5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8D2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68946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554D7E-F3FF-E375-F66D-7F9E821A72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010" y="487064"/>
            <a:ext cx="6742107" cy="740845"/>
          </a:xfrm>
        </p:spPr>
        <p:txBody>
          <a:bodyPr>
            <a:normAutofit/>
          </a:bodyPr>
          <a:lstStyle/>
          <a:p>
            <a:r>
              <a:rPr lang="en-GB" dirty="0"/>
              <a:t>Talk Boost KS1 Costs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68477-1109-9E4D-15FD-15417D89D3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22500" y="1323974"/>
            <a:ext cx="9364897" cy="34578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000" dirty="0"/>
              <a:t>We have a regional team of Licensed Tutors who deliver training. Training material Starter Kits are purchased from Speech and Language at a cost of £550 per training pair + the cost of the Licensed Tutor delivering your training. Prices vary for training but this option usually works out cheaper than option one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5437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D8D862-EE74-C9EB-2D7D-9DDD98556B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For more information….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ADD1A-3D68-B7B0-E5D7-2C83CDC0FB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22500" y="1227910"/>
            <a:ext cx="9551966" cy="498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800" dirty="0"/>
              <a:t>Visit the website to find out more - https://speechandlanguage.org.uk/training-licensing/programmes-for-nurseries-and-schools/</a:t>
            </a:r>
          </a:p>
          <a:p>
            <a:pPr>
              <a:lnSpc>
                <a:spcPct val="150000"/>
              </a:lnSpc>
            </a:pPr>
            <a:r>
              <a:rPr lang="en-GB" sz="1800" dirty="0"/>
              <a:t>To purchase Talk Boost KS1 through our shop - https://speechandlanguage.org.uk/shop-for-educators/</a:t>
            </a:r>
          </a:p>
          <a:p>
            <a:pPr>
              <a:lnSpc>
                <a:spcPct val="150000"/>
              </a:lnSpc>
            </a:pPr>
            <a:r>
              <a:rPr lang="en-GB" sz="1800" dirty="0"/>
              <a:t>To register on the tracker - https://speechandlanguage.org.uk/training-licensing/programmes-tracker/</a:t>
            </a:r>
          </a:p>
          <a:p>
            <a:pPr>
              <a:lnSpc>
                <a:spcPct val="150000"/>
              </a:lnSpc>
            </a:pPr>
            <a:r>
              <a:rPr lang="en-GB" sz="1800" b="1" dirty="0"/>
              <a:t>To contact Speech and Language UK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/>
              <a:t>info@speechandlanguage.org.uk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/>
              <a:t>020 7843 2515 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8209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4879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DC6D60-5CEB-10A0-D644-9527443CB1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Do you: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B7CA2A-AE0F-2122-7B6E-47A82E41ED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22500" y="1323974"/>
            <a:ext cx="9451758" cy="4225055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 Have children in your school with  under developed language?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 Concerned that these children are being left behind their peers?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 Want to give children the pre-skills they need to access phonics?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 Want a programme that’s proven to work?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 Want to develop Quality First Teaching in supporting children’s speaking and listening skills?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33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4DAE88-9CBD-A478-A06B-679DF255FF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About Talk Boost KS1</a:t>
            </a:r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id="{2AC646AB-8B4D-98EF-DE31-2FF761F5C65E}"/>
              </a:ext>
            </a:extLst>
          </p:cNvPr>
          <p:cNvGrpSpPr/>
          <p:nvPr/>
        </p:nvGrpSpPr>
        <p:grpSpPr>
          <a:xfrm>
            <a:off x="2222011" y="1376510"/>
            <a:ext cx="4231906" cy="1918550"/>
            <a:chOff x="3626" y="969168"/>
            <a:chExt cx="1744119" cy="1292225"/>
          </a:xfrm>
          <a:solidFill>
            <a:srgbClr val="38D2D5"/>
          </a:solidFill>
        </p:grpSpPr>
        <p:sp>
          <p:nvSpPr>
            <p:cNvPr id="19" name="Rounded Rectangle 10">
              <a:extLst>
                <a:ext uri="{FF2B5EF4-FFF2-40B4-BE49-F238E27FC236}">
                  <a16:creationId xmlns:a16="http://schemas.microsoft.com/office/drawing/2014/main" id="{180969AF-D3F3-4AFD-DD75-C6FAF0CC3D2E}"/>
                </a:ext>
              </a:extLst>
            </p:cNvPr>
            <p:cNvSpPr/>
            <p:nvPr/>
          </p:nvSpPr>
          <p:spPr>
            <a:xfrm>
              <a:off x="3626" y="969168"/>
              <a:ext cx="1744119" cy="1292225"/>
            </a:xfrm>
            <a:prstGeom prst="roundRect">
              <a:avLst/>
            </a:prstGeom>
            <a:grpFill/>
            <a:ln>
              <a:solidFill>
                <a:srgbClr val="38D2D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Rounded Rectangle 4">
              <a:extLst>
                <a:ext uri="{FF2B5EF4-FFF2-40B4-BE49-F238E27FC236}">
                  <a16:creationId xmlns:a16="http://schemas.microsoft.com/office/drawing/2014/main" id="{D848113F-24F3-F63B-9397-4C293BC1F726}"/>
                </a:ext>
              </a:extLst>
            </p:cNvPr>
            <p:cNvSpPr/>
            <p:nvPr/>
          </p:nvSpPr>
          <p:spPr>
            <a:xfrm>
              <a:off x="66707" y="1163620"/>
              <a:ext cx="1617957" cy="1034693"/>
            </a:xfrm>
            <a:prstGeom prst="rect">
              <a:avLst/>
            </a:prstGeom>
            <a:grpFill/>
            <a:ln>
              <a:solidFill>
                <a:srgbClr val="38D2D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t" anchorCtr="0">
              <a:noAutofit/>
            </a:bodyPr>
            <a:lstStyle/>
            <a:p>
              <a:pPr lvl="0" defTabSz="1022350">
                <a:lnSpc>
                  <a:spcPct val="90000"/>
                </a:lnSpc>
                <a:spcAft>
                  <a:spcPts val="700"/>
                </a:spcAft>
              </a:pPr>
              <a:r>
                <a:rPr lang="en-GB" sz="1600" b="1" dirty="0">
                  <a:solidFill>
                    <a:srgbClr val="0D0B23"/>
                  </a:solidFill>
                  <a:cs typeface="Arial"/>
                </a:rPr>
                <a:t>Small group intervention </a:t>
              </a:r>
            </a:p>
            <a:p>
              <a:pPr lvl="0" defTabSz="1022350">
                <a:lnSpc>
                  <a:spcPct val="90000"/>
                </a:lnSpc>
                <a:spcAft>
                  <a:spcPts val="700"/>
                </a:spcAft>
              </a:pPr>
              <a:r>
                <a:rPr lang="en-GB" sz="1600" dirty="0">
                  <a:solidFill>
                    <a:srgbClr val="0D0B23"/>
                  </a:solidFill>
                  <a:cs typeface="Arial"/>
                </a:rPr>
                <a:t>Activities with groups of 3–4 children, three times a week for 10 weeks</a:t>
              </a:r>
            </a:p>
            <a:p>
              <a:pPr lvl="0" defTabSz="1022350">
                <a:lnSpc>
                  <a:spcPct val="90000"/>
                </a:lnSpc>
                <a:spcAft>
                  <a:spcPts val="700"/>
                </a:spcAft>
              </a:pPr>
              <a:r>
                <a:rPr lang="en-GB" sz="1600" dirty="0">
                  <a:solidFill>
                    <a:srgbClr val="0D0B23"/>
                  </a:solidFill>
                  <a:cs typeface="Arial"/>
                </a:rPr>
                <a:t>30–40 minutes each session with a teacher/teaching assistant</a:t>
              </a:r>
            </a:p>
          </p:txBody>
        </p:sp>
      </p:grpSp>
      <p:grpSp>
        <p:nvGrpSpPr>
          <p:cNvPr id="21" name="Group 12">
            <a:extLst>
              <a:ext uri="{FF2B5EF4-FFF2-40B4-BE49-F238E27FC236}">
                <a16:creationId xmlns:a16="http://schemas.microsoft.com/office/drawing/2014/main" id="{DD10B02F-C8CF-ECFE-3CCB-DB38C726F2BC}"/>
              </a:ext>
            </a:extLst>
          </p:cNvPr>
          <p:cNvGrpSpPr/>
          <p:nvPr/>
        </p:nvGrpSpPr>
        <p:grpSpPr>
          <a:xfrm>
            <a:off x="6606974" y="1377962"/>
            <a:ext cx="4246747" cy="1918550"/>
            <a:chOff x="3625" y="969168"/>
            <a:chExt cx="2686296" cy="1292225"/>
          </a:xfrm>
          <a:solidFill>
            <a:srgbClr val="38D2D5"/>
          </a:solidFill>
        </p:grpSpPr>
        <p:sp>
          <p:nvSpPr>
            <p:cNvPr id="22" name="Rounded Rectangle 13">
              <a:extLst>
                <a:ext uri="{FF2B5EF4-FFF2-40B4-BE49-F238E27FC236}">
                  <a16:creationId xmlns:a16="http://schemas.microsoft.com/office/drawing/2014/main" id="{53025FFF-883D-4BBC-6702-8C7B1F66409A}"/>
                </a:ext>
              </a:extLst>
            </p:cNvPr>
            <p:cNvSpPr/>
            <p:nvPr/>
          </p:nvSpPr>
          <p:spPr>
            <a:xfrm>
              <a:off x="3625" y="969168"/>
              <a:ext cx="2686296" cy="1292225"/>
            </a:xfrm>
            <a:prstGeom prst="roundRect">
              <a:avLst/>
            </a:prstGeom>
            <a:grpFill/>
            <a:ln>
              <a:solidFill>
                <a:srgbClr val="38D2D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id="{E7F88650-9758-DC99-1CC8-480A5E5A26D6}"/>
                </a:ext>
              </a:extLst>
            </p:cNvPr>
            <p:cNvSpPr/>
            <p:nvPr/>
          </p:nvSpPr>
          <p:spPr>
            <a:xfrm>
              <a:off x="66708" y="1065418"/>
              <a:ext cx="2525977" cy="894054"/>
            </a:xfrm>
            <a:prstGeom prst="rect">
              <a:avLst/>
            </a:prstGeom>
            <a:grpFill/>
            <a:ln>
              <a:solidFill>
                <a:srgbClr val="38D2D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rgbClr val="0D0B23"/>
                  </a:solidFill>
                  <a:cs typeface="Arial"/>
                </a:rPr>
                <a:t>Measures of children’s language and communication before and after</a:t>
              </a:r>
            </a:p>
            <a:p>
              <a:pPr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i="1" dirty="0">
                  <a:solidFill>
                    <a:srgbClr val="0D0B23"/>
                  </a:solidFill>
                  <a:cs typeface="Arial"/>
                </a:rPr>
                <a:t>Talk Boost KS1 </a:t>
              </a:r>
              <a:r>
                <a:rPr lang="en-GB" sz="1600" dirty="0">
                  <a:solidFill>
                    <a:srgbClr val="0D0B23"/>
                  </a:solidFill>
                  <a:cs typeface="Arial"/>
                </a:rPr>
                <a:t>Tracker and the Children’s attitude survey</a:t>
              </a:r>
              <a:endParaRPr lang="en-GB" sz="1600" b="1" dirty="0">
                <a:solidFill>
                  <a:srgbClr val="0D0B23"/>
                </a:solidFill>
                <a:cs typeface="Arial"/>
              </a:endParaRPr>
            </a:p>
          </p:txBody>
        </p:sp>
      </p:grpSp>
      <p:grpSp>
        <p:nvGrpSpPr>
          <p:cNvPr id="24" name="Group 15">
            <a:extLst>
              <a:ext uri="{FF2B5EF4-FFF2-40B4-BE49-F238E27FC236}">
                <a16:creationId xmlns:a16="http://schemas.microsoft.com/office/drawing/2014/main" id="{5D599048-A16B-03FF-8353-05F86475B4FB}"/>
              </a:ext>
            </a:extLst>
          </p:cNvPr>
          <p:cNvGrpSpPr/>
          <p:nvPr/>
        </p:nvGrpSpPr>
        <p:grpSpPr>
          <a:xfrm>
            <a:off x="2222011" y="3367894"/>
            <a:ext cx="4235373" cy="1918550"/>
            <a:chOff x="3625" y="969168"/>
            <a:chExt cx="1744119" cy="1292225"/>
          </a:xfrm>
          <a:solidFill>
            <a:srgbClr val="38D2D5"/>
          </a:solidFill>
        </p:grpSpPr>
        <p:sp>
          <p:nvSpPr>
            <p:cNvPr id="25" name="Rounded Rectangle 16">
              <a:extLst>
                <a:ext uri="{FF2B5EF4-FFF2-40B4-BE49-F238E27FC236}">
                  <a16:creationId xmlns:a16="http://schemas.microsoft.com/office/drawing/2014/main" id="{84CFE5AD-FC8A-9C8B-1DE6-3D00BA5E3721}"/>
                </a:ext>
              </a:extLst>
            </p:cNvPr>
            <p:cNvSpPr/>
            <p:nvPr/>
          </p:nvSpPr>
          <p:spPr>
            <a:xfrm>
              <a:off x="3625" y="969168"/>
              <a:ext cx="1744119" cy="1292225"/>
            </a:xfrm>
            <a:prstGeom prst="roundRect">
              <a:avLst/>
            </a:prstGeom>
            <a:grpFill/>
            <a:ln>
              <a:solidFill>
                <a:srgbClr val="38D2D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Rounded Rectangle 4">
              <a:extLst>
                <a:ext uri="{FF2B5EF4-FFF2-40B4-BE49-F238E27FC236}">
                  <a16:creationId xmlns:a16="http://schemas.microsoft.com/office/drawing/2014/main" id="{50647601-5863-F9C3-BD4C-05E9DC98D51A}"/>
                </a:ext>
              </a:extLst>
            </p:cNvPr>
            <p:cNvSpPr/>
            <p:nvPr/>
          </p:nvSpPr>
          <p:spPr>
            <a:xfrm>
              <a:off x="66707" y="1129104"/>
              <a:ext cx="1617957" cy="1069208"/>
            </a:xfrm>
            <a:prstGeom prst="rect">
              <a:avLst/>
            </a:prstGeom>
            <a:grpFill/>
            <a:ln>
              <a:solidFill>
                <a:srgbClr val="38D2D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rgbClr val="0D0B23"/>
                  </a:solidFill>
                  <a:cs typeface="Arial"/>
                </a:rPr>
                <a:t>Children’s Activity Book</a:t>
              </a:r>
            </a:p>
            <a:p>
              <a:pPr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rgbClr val="0D0B23"/>
                  </a:solidFill>
                  <a:cs typeface="Arial"/>
                </a:rPr>
                <a:t>Activities for children to take home and share with parents or carers</a:t>
              </a:r>
            </a:p>
            <a:p>
              <a:pPr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600" dirty="0">
                <a:solidFill>
                  <a:srgbClr val="0D0B23"/>
                </a:solidFill>
                <a:cs typeface="Arial"/>
              </a:endParaRPr>
            </a:p>
          </p:txBody>
        </p:sp>
      </p:grpSp>
      <p:grpSp>
        <p:nvGrpSpPr>
          <p:cNvPr id="27" name="Group 18">
            <a:extLst>
              <a:ext uri="{FF2B5EF4-FFF2-40B4-BE49-F238E27FC236}">
                <a16:creationId xmlns:a16="http://schemas.microsoft.com/office/drawing/2014/main" id="{F10BBF3B-4A29-6773-B9C8-DBFAA1209AF4}"/>
              </a:ext>
            </a:extLst>
          </p:cNvPr>
          <p:cNvGrpSpPr/>
          <p:nvPr/>
        </p:nvGrpSpPr>
        <p:grpSpPr>
          <a:xfrm>
            <a:off x="6606974" y="3367894"/>
            <a:ext cx="4246747" cy="1918550"/>
            <a:chOff x="3626" y="969168"/>
            <a:chExt cx="1744119" cy="1292225"/>
          </a:xfrm>
          <a:solidFill>
            <a:srgbClr val="38D2D5"/>
          </a:solidFill>
        </p:grpSpPr>
        <p:sp>
          <p:nvSpPr>
            <p:cNvPr id="28" name="Rounded Rectangle 19">
              <a:extLst>
                <a:ext uri="{FF2B5EF4-FFF2-40B4-BE49-F238E27FC236}">
                  <a16:creationId xmlns:a16="http://schemas.microsoft.com/office/drawing/2014/main" id="{6E7D07F9-75F1-EC12-A8A3-CB258514FB96}"/>
                </a:ext>
              </a:extLst>
            </p:cNvPr>
            <p:cNvSpPr/>
            <p:nvPr/>
          </p:nvSpPr>
          <p:spPr>
            <a:xfrm>
              <a:off x="3626" y="969168"/>
              <a:ext cx="1744119" cy="1292225"/>
            </a:xfrm>
            <a:prstGeom prst="roundRect">
              <a:avLst/>
            </a:prstGeom>
            <a:grpFill/>
            <a:ln>
              <a:solidFill>
                <a:srgbClr val="38D2D5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9B90DE3E-7C92-DE9B-4033-C9276B96A871}"/>
                </a:ext>
              </a:extLst>
            </p:cNvPr>
            <p:cNvSpPr/>
            <p:nvPr/>
          </p:nvSpPr>
          <p:spPr>
            <a:xfrm>
              <a:off x="66707" y="1032249"/>
              <a:ext cx="1617957" cy="1166063"/>
            </a:xfrm>
            <a:prstGeom prst="rect">
              <a:avLst/>
            </a:prstGeom>
            <a:grpFill/>
            <a:ln>
              <a:solidFill>
                <a:srgbClr val="38D2D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b="1" dirty="0">
                  <a:solidFill>
                    <a:srgbClr val="0D0B23"/>
                  </a:solidFill>
                  <a:cs typeface="Arial"/>
                </a:rPr>
                <a:t>Whole class activities for class teachers</a:t>
              </a:r>
            </a:p>
            <a:p>
              <a:pPr lvl="0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600" dirty="0">
                  <a:solidFill>
                    <a:srgbClr val="0D0B23"/>
                  </a:solidFill>
                  <a:cs typeface="Arial"/>
                </a:rPr>
                <a:t>Linking small group activities to the class and supporting whole class speaking and listening skills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5651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566E8D0-9180-2D7A-3E19-F3A909F1A0A9}"/>
              </a:ext>
            </a:extLst>
          </p:cNvPr>
          <p:cNvSpPr/>
          <p:nvPr/>
        </p:nvSpPr>
        <p:spPr>
          <a:xfrm>
            <a:off x="0" y="0"/>
            <a:ext cx="3075709" cy="6858000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CDCDC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A56578-F233-205E-C908-123B9E81B3B1}"/>
              </a:ext>
            </a:extLst>
          </p:cNvPr>
          <p:cNvSpPr txBox="1"/>
          <p:nvPr/>
        </p:nvSpPr>
        <p:spPr>
          <a:xfrm>
            <a:off x="4094018" y="472679"/>
            <a:ext cx="682831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D0B23"/>
                </a:solidFill>
                <a:latin typeface="Century Gothic" panose="020B0502020202020204" pitchFamily="34" charset="0"/>
              </a:rPr>
              <a:t>Our vision, mission and charitable cause</a:t>
            </a:r>
          </a:p>
          <a:p>
            <a:endParaRPr lang="en-US" sz="2400" b="1" dirty="0">
              <a:solidFill>
                <a:srgbClr val="0D0B23"/>
              </a:solidFill>
              <a:latin typeface="Century Gothic" panose="020B0502020202020204" pitchFamily="34" charset="0"/>
            </a:endParaRPr>
          </a:p>
          <a:p>
            <a:endParaRPr lang="en-US" dirty="0">
              <a:solidFill>
                <a:srgbClr val="0D0B23"/>
              </a:solidFill>
              <a:latin typeface="Century Gothic" panose="020B0502020202020204" pitchFamily="34" charset="0"/>
            </a:endParaRPr>
          </a:p>
          <a:p>
            <a:r>
              <a:rPr lang="en-US" sz="1600" dirty="0">
                <a:solidFill>
                  <a:srgbClr val="0D0B23"/>
                </a:solidFill>
                <a:latin typeface="Georgia" panose="02040502050405020303" pitchFamily="18" charset="0"/>
              </a:rPr>
              <a:t>Every child who is facing challenges  with talking and understanding words can look to the future with confidence.</a:t>
            </a:r>
            <a:endParaRPr lang="en-US" dirty="0">
              <a:solidFill>
                <a:srgbClr val="0D0B23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E64874-98B7-7B8C-0F65-9B70028E7F2F}"/>
              </a:ext>
            </a:extLst>
          </p:cNvPr>
          <p:cNvSpPr txBox="1"/>
          <p:nvPr/>
        </p:nvSpPr>
        <p:spPr>
          <a:xfrm>
            <a:off x="4117768" y="5168488"/>
            <a:ext cx="60207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0D0B23"/>
                </a:solidFill>
                <a:latin typeface="Georgia" panose="02040502050405020303" pitchFamily="18" charset="0"/>
              </a:rPr>
              <a:t>For 1.7 million children in the UK, learning to talk and understand words feels like an impossible hurdle. Without the right help this can destroy their world.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0BFFEEB-9DAE-61E7-14EF-639DFE64E3CC}"/>
              </a:ext>
            </a:extLst>
          </p:cNvPr>
          <p:cNvSpPr txBox="1"/>
          <p:nvPr/>
        </p:nvSpPr>
        <p:spPr>
          <a:xfrm>
            <a:off x="4094018" y="2943818"/>
            <a:ext cx="594048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D0B23"/>
                </a:solidFill>
                <a:latin typeface="Georgia" panose="02040502050405020303" pitchFamily="18" charset="0"/>
              </a:rPr>
              <a:t>We give children and young people the skills they need so they aren’t left behind, waiting to be understood. </a:t>
            </a:r>
          </a:p>
          <a:p>
            <a:endParaRPr lang="en-US" sz="1600" dirty="0">
              <a:solidFill>
                <a:srgbClr val="0D0B23"/>
              </a:solidFill>
              <a:latin typeface="Georgia" panose="02040502050405020303" pitchFamily="18" charset="0"/>
            </a:endParaRPr>
          </a:p>
          <a:p>
            <a:r>
              <a:rPr lang="en-US" sz="1600" dirty="0">
                <a:solidFill>
                  <a:srgbClr val="0D0B23"/>
                </a:solidFill>
                <a:latin typeface="Georgia" panose="02040502050405020303" pitchFamily="18" charset="0"/>
              </a:rPr>
              <a:t>We do this by creating tools for schools and nurseries, giving advice and guidance to families and putting pressure on politicians.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853CEE-A61C-CB5D-065D-2FE4988B0345}"/>
              </a:ext>
            </a:extLst>
          </p:cNvPr>
          <p:cNvSpPr txBox="1"/>
          <p:nvPr/>
        </p:nvSpPr>
        <p:spPr>
          <a:xfrm>
            <a:off x="4171208" y="1080758"/>
            <a:ext cx="1270659" cy="369332"/>
          </a:xfrm>
          <a:prstGeom prst="rect">
            <a:avLst/>
          </a:prstGeom>
          <a:solidFill>
            <a:srgbClr val="38D2D5"/>
          </a:solidFill>
        </p:spPr>
        <p:txBody>
          <a:bodyPr wrap="square">
            <a:spAutoFit/>
          </a:bodyPr>
          <a:lstStyle/>
          <a:p>
            <a:r>
              <a:rPr lang="en-US" b="1">
                <a:solidFill>
                  <a:srgbClr val="0D0B23"/>
                </a:solidFill>
                <a:latin typeface="Century Gothic" panose="020B0502020202020204" pitchFamily="34" charset="0"/>
              </a:rPr>
              <a:t>Our vision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137665-081A-2847-5510-4880652603BC}"/>
              </a:ext>
            </a:extLst>
          </p:cNvPr>
          <p:cNvSpPr txBox="1"/>
          <p:nvPr/>
        </p:nvSpPr>
        <p:spPr>
          <a:xfrm>
            <a:off x="4171208" y="4707968"/>
            <a:ext cx="2533895" cy="369332"/>
          </a:xfrm>
          <a:prstGeom prst="rect">
            <a:avLst/>
          </a:prstGeom>
          <a:solidFill>
            <a:srgbClr val="38D2D5"/>
          </a:solidFill>
        </p:spPr>
        <p:txBody>
          <a:bodyPr wrap="square">
            <a:spAutoFit/>
          </a:bodyPr>
          <a:lstStyle/>
          <a:p>
            <a:r>
              <a:rPr lang="en-US" b="1">
                <a:solidFill>
                  <a:srgbClr val="0D0B23"/>
                </a:solidFill>
                <a:latin typeface="Century Gothic" panose="020B0502020202020204" pitchFamily="34" charset="0"/>
              </a:rPr>
              <a:t>Our charitable cause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17108A3-3D3B-FF8C-91E7-C67C3000D368}"/>
              </a:ext>
            </a:extLst>
          </p:cNvPr>
          <p:cNvSpPr txBox="1"/>
          <p:nvPr/>
        </p:nvSpPr>
        <p:spPr>
          <a:xfrm>
            <a:off x="4171208" y="2534358"/>
            <a:ext cx="1475509" cy="369332"/>
          </a:xfrm>
          <a:prstGeom prst="rect">
            <a:avLst/>
          </a:prstGeom>
          <a:solidFill>
            <a:srgbClr val="38D2D5"/>
          </a:solidFill>
        </p:spPr>
        <p:txBody>
          <a:bodyPr wrap="square">
            <a:spAutoFit/>
          </a:bodyPr>
          <a:lstStyle/>
          <a:p>
            <a:r>
              <a:rPr lang="en-US" b="1">
                <a:solidFill>
                  <a:srgbClr val="0D0B23"/>
                </a:solidFill>
                <a:latin typeface="Century Gothic" panose="020B0502020202020204" pitchFamily="34" charset="0"/>
              </a:rPr>
              <a:t>Our mission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AFA413D-70AD-E729-445A-80DBFCE2B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187046" flipH="1">
            <a:off x="9721250" y="2257523"/>
            <a:ext cx="2918728" cy="2972782"/>
          </a:xfrm>
          <a:prstGeom prst="rect">
            <a:avLst/>
          </a:prstGeom>
        </p:spPr>
      </p:pic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61B91A93-E421-F8D1-777E-A9EEE230EB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29623" y="4057906"/>
            <a:ext cx="1060105" cy="16694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6544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9CA6E9-23F9-0126-CEE1-D037D9E8B0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011" y="487064"/>
            <a:ext cx="5003248" cy="740845"/>
          </a:xfrm>
        </p:spPr>
        <p:txBody>
          <a:bodyPr/>
          <a:lstStyle/>
          <a:p>
            <a:r>
              <a:rPr lang="en-GB" dirty="0"/>
              <a:t>The Need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8739B6-2115-C139-CC3F-E0F5822256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22500" y="1323974"/>
            <a:ext cx="9664700" cy="504696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Proficiency in speech, language and communication is critical to a child’s emotional well-being, learning, cognitive development and literacy, making these children extremely vulnerable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Many of these children are unlikely to catch up without support and evidence suggests long term impact is a high risk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With such large numbers in these cohorts, the needs of children with language impairments may be masked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Many targeted interventions focus on one particular area of language or communication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861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554D7E-F3FF-E375-F66D-7F9E821A72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010" y="487064"/>
            <a:ext cx="5422973" cy="740845"/>
          </a:xfrm>
        </p:spPr>
        <p:txBody>
          <a:bodyPr/>
          <a:lstStyle/>
          <a:p>
            <a:r>
              <a:rPr lang="en-GB" dirty="0"/>
              <a:t>The Evidence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68477-1109-9E4D-15FD-15417D89D3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22500" y="1323974"/>
            <a:ext cx="9469828" cy="4702071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Vocabulary at age 5 is a very strong predictor of the qualifications achieved at school leaving age and beyond </a:t>
            </a:r>
            <a:br>
              <a:rPr lang="en-GB" sz="1800" dirty="0"/>
            </a:b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The gap in reading age of children with poor language skills widens significantly with age – from a few months at give years old to a gap of five years difference by the time they are 14</a:t>
            </a:r>
            <a:br>
              <a:rPr lang="en-GB" sz="1800" dirty="0"/>
            </a:b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Vocabulary at age 5 has been found to be the best predictor of whether children who experienced social deprivation in childhood were able to ‘buck the trend’ and escape poverty in later adult life</a:t>
            </a:r>
            <a:br>
              <a:rPr lang="en-GB" sz="1800" dirty="0"/>
            </a:b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 study of one inner city high school showed 75% of its pupils had some form of SLCN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906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9CA6E9-23F9-0126-CEE1-D037D9E8B0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010" y="487064"/>
            <a:ext cx="5992599" cy="740845"/>
          </a:xfrm>
        </p:spPr>
        <p:txBody>
          <a:bodyPr>
            <a:normAutofit fontScale="92500"/>
          </a:bodyPr>
          <a:lstStyle/>
          <a:p>
            <a:r>
              <a:rPr lang="en-GB" dirty="0"/>
              <a:t>Who is Talk Boost KS1 for? 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DC36D155-1B37-1A50-09D3-393CD9B898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428408"/>
              </p:ext>
            </p:extLst>
          </p:nvPr>
        </p:nvGraphicFramePr>
        <p:xfrm>
          <a:off x="2222010" y="1109273"/>
          <a:ext cx="6712128" cy="5261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6478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1B52D62-A73B-4E1B-9221-57D73E9205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01B52D62-A73B-4E1B-9221-57D73E9205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A96F236-FB26-4FD9-A398-89418715AB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graphicEl>
                                              <a:dgm id="{0A96F236-FB26-4FD9-A398-89418715AB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E583A9-C4F8-457F-A6CA-1633B0DD6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graphicEl>
                                              <a:dgm id="{D7E583A9-C4F8-457F-A6CA-1633B0DD62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2FBD23D-6E33-4357-9332-1610FF403A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dgm id="{42FBD23D-6E33-4357-9332-1610FF403A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AtOnc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554D7E-F3FF-E375-F66D-7F9E821A72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010" y="487064"/>
            <a:ext cx="7326723" cy="740845"/>
          </a:xfrm>
        </p:spPr>
        <p:txBody>
          <a:bodyPr>
            <a:normAutofit/>
          </a:bodyPr>
          <a:lstStyle/>
          <a:p>
            <a:r>
              <a:rPr lang="en-GB" dirty="0"/>
              <a:t>Talk Boost KS1 benefits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68477-1109-9E4D-15FD-15417D89D3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22500" y="1323975"/>
            <a:ext cx="8645369" cy="4057494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Children with delayed language  that have the potential to ‘catch up’.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This means those that are developing in the same way as typically developing children, though much slower like a younger child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They may be delayed due to lack of opportunities or experience in the early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These difficulties may be impacting on other areas of learning or socialising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Typically developing children with English as an additional language (EAL) may also benefit, although the programme was not designed for EAL use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59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9CA6E9-23F9-0126-CEE1-D037D9E8B0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2010" y="487064"/>
            <a:ext cx="7641517" cy="740845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Talk Boost KS1 benefits continued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8739B6-2115-C139-CC3F-E0F5822256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222500" y="1323974"/>
            <a:ext cx="9514798" cy="4552169"/>
          </a:xfrm>
        </p:spPr>
        <p:txBody>
          <a:bodyPr>
            <a:normAutofit/>
          </a:bodyPr>
          <a:lstStyle/>
          <a:p>
            <a:r>
              <a:rPr lang="en-GB" sz="1800" b="1" dirty="0"/>
              <a:t>Talk Boost KS1 specifically would benefit children with: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 Difficulties listening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 Difficulties paying attention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 Poor vocabulary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 Difficulties understanding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 Difficulties organising and using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 Immature sentences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 Difficulties explaining or describing 	events, information, instructions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 Difficulties socialising/interacting with peers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  Difficulties taking turns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8926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3EBB31402ADF4FBB2F1F3AE76271DF" ma:contentTypeVersion="10" ma:contentTypeDescription="Create a new document." ma:contentTypeScope="" ma:versionID="d34f0b2c8c8de51e56affb12114878a3">
  <xsd:schema xmlns:xsd="http://www.w3.org/2001/XMLSchema" xmlns:xs="http://www.w3.org/2001/XMLSchema" xmlns:p="http://schemas.microsoft.com/office/2006/metadata/properties" xmlns:ns2="3289e0fa-ab3b-4599-8e51-545ff850358f" targetNamespace="http://schemas.microsoft.com/office/2006/metadata/properties" ma:root="true" ma:fieldsID="64965c4ebc9b4d39e13046c5ce23bf63" ns2:_="">
    <xsd:import namespace="3289e0fa-ab3b-4599-8e51-545ff8503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9e0fa-ab3b-4599-8e51-545ff8503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0B0A3D-727A-4580-9C49-9A75A23EFDF7}">
  <ds:schemaRefs>
    <ds:schemaRef ds:uri="3289e0fa-ab3b-4599-8e51-545ff850358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184F0F9-BC03-4887-A961-A96096495B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C3BB66-001A-47B8-8466-6DCA3144641B}">
  <ds:schemaRefs>
    <ds:schemaRef ds:uri="3289e0fa-ab3b-4599-8e51-545ff850358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939</Words>
  <Application>Microsoft Office PowerPoint</Application>
  <PresentationFormat>Widescreen</PresentationFormat>
  <Paragraphs>117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Upstill</dc:creator>
  <cp:lastModifiedBy>Sweta Narsale</cp:lastModifiedBy>
  <cp:revision>13</cp:revision>
  <dcterms:created xsi:type="dcterms:W3CDTF">2022-08-15T11:09:25Z</dcterms:created>
  <dcterms:modified xsi:type="dcterms:W3CDTF">2024-10-14T08:15:21Z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0x0101007F3EBB31402ADF4FBB2F1F3AE76271DF</vt:lpwstr>
  </property>
  <property fmtid="{D5CDD505-2E9C-101B-9397-08002B2CF9AE}" pid="3" name="ArticulateGUID">
    <vt:lpwstr>DA45750A-3779-41CF-97CB-68E671EFDCE6</vt:lpwstr>
  </property>
  <property fmtid="{D5CDD505-2E9C-101B-9397-08002B2CF9AE}" pid="4" name="ArticulatePath">
    <vt:lpwstr>tbks1-overview-presentation_speech-and-language-uk-22</vt:lpwstr>
  </property>
</Properties>
</file>